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51"/>
  </p:notesMasterIdLst>
  <p:sldIdLst>
    <p:sldId id="271" r:id="rId5"/>
    <p:sldId id="263" r:id="rId6"/>
    <p:sldId id="266" r:id="rId7"/>
    <p:sldId id="274" r:id="rId8"/>
    <p:sldId id="272" r:id="rId9"/>
    <p:sldId id="273" r:id="rId10"/>
    <p:sldId id="277" r:id="rId11"/>
    <p:sldId id="275" r:id="rId12"/>
    <p:sldId id="313" r:id="rId13"/>
    <p:sldId id="276" r:id="rId14"/>
    <p:sldId id="261" r:id="rId15"/>
    <p:sldId id="269" r:id="rId16"/>
    <p:sldId id="278" r:id="rId17"/>
    <p:sldId id="280" r:id="rId18"/>
    <p:sldId id="281" r:id="rId19"/>
    <p:sldId id="282" r:id="rId20"/>
    <p:sldId id="283" r:id="rId21"/>
    <p:sldId id="284" r:id="rId22"/>
    <p:sldId id="285" r:id="rId23"/>
    <p:sldId id="270" r:id="rId24"/>
    <p:sldId id="287" r:id="rId25"/>
    <p:sldId id="288" r:id="rId26"/>
    <p:sldId id="290" r:id="rId27"/>
    <p:sldId id="291" r:id="rId28"/>
    <p:sldId id="292" r:id="rId29"/>
    <p:sldId id="268" r:id="rId30"/>
    <p:sldId id="289" r:id="rId31"/>
    <p:sldId id="293" r:id="rId32"/>
    <p:sldId id="294" r:id="rId33"/>
    <p:sldId id="295" r:id="rId34"/>
    <p:sldId id="298" r:id="rId35"/>
    <p:sldId id="296" r:id="rId36"/>
    <p:sldId id="297" r:id="rId37"/>
    <p:sldId id="299" r:id="rId38"/>
    <p:sldId id="300" r:id="rId39"/>
    <p:sldId id="312" r:id="rId40"/>
    <p:sldId id="267" r:id="rId41"/>
    <p:sldId id="302" r:id="rId42"/>
    <p:sldId id="306" r:id="rId43"/>
    <p:sldId id="304" r:id="rId44"/>
    <p:sldId id="303" r:id="rId45"/>
    <p:sldId id="307" r:id="rId46"/>
    <p:sldId id="308" r:id="rId47"/>
    <p:sldId id="311" r:id="rId48"/>
    <p:sldId id="301" r:id="rId49"/>
    <p:sldId id="309" r:id="rId50"/>
  </p:sldIdLst>
  <p:sldSz cx="18288000" cy="10287000"/>
  <p:notesSz cx="6858000" cy="9144000"/>
  <p:embeddedFontLst>
    <p:embeddedFont>
      <p:font typeface="Open Sans" panose="020B0606030504020204" pitchFamily="34" charset="0"/>
      <p:regular r:id="rId52"/>
      <p:bold r:id="rId53"/>
      <p:italic r:id="rId54"/>
      <p:boldItalic r:id="rId55"/>
    </p:embeddedFont>
    <p:embeddedFont>
      <p:font typeface="Open Sans Bold" panose="020B0806030504020204" charset="0"/>
      <p:regular r:id="rId56"/>
      <p:bold r:id="rId5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93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39" d="100"/>
          <a:sy n="39" d="100"/>
        </p:scale>
        <p:origin x="940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font" Target="fonts/font4.fntdata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font" Target="fonts/font2.fntdata"/><Relationship Id="rId58" Type="http://schemas.openxmlformats.org/officeDocument/2006/relationships/presProps" Target="presProps.xml"/><Relationship Id="rId5" Type="http://schemas.openxmlformats.org/officeDocument/2006/relationships/slide" Target="slides/slide1.xml"/><Relationship Id="rId61" Type="http://schemas.openxmlformats.org/officeDocument/2006/relationships/tableStyles" Target="tableStyle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font" Target="fonts/font5.fntdata"/><Relationship Id="rId8" Type="http://schemas.openxmlformats.org/officeDocument/2006/relationships/slide" Target="slides/slide4.xml"/><Relationship Id="rId51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font" Target="fonts/font3.fntdata"/><Relationship Id="rId62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font" Target="fonts/font6.fntdata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font" Target="fonts/font1.fntdata"/><Relationship Id="rId6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rsi Kärkkäinen" userId="e89f843b-fe49-4b44-b710-6e750d4f7457" providerId="ADAL" clId="{11D4C9F1-97C7-486F-AB10-C8A5686D9B27}"/>
    <pc:docChg chg="undo custSel modSld">
      <pc:chgData name="Kirsi Kärkkäinen" userId="e89f843b-fe49-4b44-b710-6e750d4f7457" providerId="ADAL" clId="{11D4C9F1-97C7-486F-AB10-C8A5686D9B27}" dt="2025-02-11T10:45:57.302" v="135" actId="20577"/>
      <pc:docMkLst>
        <pc:docMk/>
      </pc:docMkLst>
      <pc:sldChg chg="modSp mod">
        <pc:chgData name="Kirsi Kärkkäinen" userId="e89f843b-fe49-4b44-b710-6e750d4f7457" providerId="ADAL" clId="{11D4C9F1-97C7-486F-AB10-C8A5686D9B27}" dt="2025-02-11T10:31:56.803" v="99" actId="12"/>
        <pc:sldMkLst>
          <pc:docMk/>
          <pc:sldMk cId="613854641" sldId="261"/>
        </pc:sldMkLst>
        <pc:spChg chg="mod">
          <ac:chgData name="Kirsi Kärkkäinen" userId="e89f843b-fe49-4b44-b710-6e750d4f7457" providerId="ADAL" clId="{11D4C9F1-97C7-486F-AB10-C8A5686D9B27}" dt="2025-02-11T10:31:29.819" v="95" actId="20577"/>
          <ac:spMkLst>
            <pc:docMk/>
            <pc:sldMk cId="613854641" sldId="261"/>
            <ac:spMk id="11" creationId="{3CA55A75-D26C-1A3C-3DD3-DDE42C011927}"/>
          </ac:spMkLst>
        </pc:spChg>
        <pc:spChg chg="mod">
          <ac:chgData name="Kirsi Kärkkäinen" userId="e89f843b-fe49-4b44-b710-6e750d4f7457" providerId="ADAL" clId="{11D4C9F1-97C7-486F-AB10-C8A5686D9B27}" dt="2025-02-11T10:31:56.803" v="99" actId="12"/>
          <ac:spMkLst>
            <pc:docMk/>
            <pc:sldMk cId="613854641" sldId="261"/>
            <ac:spMk id="14" creationId="{46AA1523-7C51-0629-898C-3ABD5704FC18}"/>
          </ac:spMkLst>
        </pc:spChg>
      </pc:sldChg>
      <pc:sldChg chg="modSp mod">
        <pc:chgData name="Kirsi Kärkkäinen" userId="e89f843b-fe49-4b44-b710-6e750d4f7457" providerId="ADAL" clId="{11D4C9F1-97C7-486F-AB10-C8A5686D9B27}" dt="2025-02-11T10:22:53.511" v="56" actId="20577"/>
        <pc:sldMkLst>
          <pc:docMk/>
          <pc:sldMk cId="2338098501" sldId="263"/>
        </pc:sldMkLst>
        <pc:spChg chg="mod">
          <ac:chgData name="Kirsi Kärkkäinen" userId="e89f843b-fe49-4b44-b710-6e750d4f7457" providerId="ADAL" clId="{11D4C9F1-97C7-486F-AB10-C8A5686D9B27}" dt="2025-02-11T10:22:53.511" v="56" actId="20577"/>
          <ac:spMkLst>
            <pc:docMk/>
            <pc:sldMk cId="2338098501" sldId="263"/>
            <ac:spMk id="8" creationId="{00000000-0000-0000-0000-000000000000}"/>
          </ac:spMkLst>
        </pc:spChg>
      </pc:sldChg>
      <pc:sldChg chg="modSp mod">
        <pc:chgData name="Kirsi Kärkkäinen" userId="e89f843b-fe49-4b44-b710-6e750d4f7457" providerId="ADAL" clId="{11D4C9F1-97C7-486F-AB10-C8A5686D9B27}" dt="2025-02-11T10:22:15.117" v="47" actId="20577"/>
        <pc:sldMkLst>
          <pc:docMk/>
          <pc:sldMk cId="3476614449" sldId="271"/>
        </pc:sldMkLst>
        <pc:spChg chg="mod">
          <ac:chgData name="Kirsi Kärkkäinen" userId="e89f843b-fe49-4b44-b710-6e750d4f7457" providerId="ADAL" clId="{11D4C9F1-97C7-486F-AB10-C8A5686D9B27}" dt="2025-02-11T10:22:15.117" v="47" actId="20577"/>
          <ac:spMkLst>
            <pc:docMk/>
            <pc:sldMk cId="3476614449" sldId="271"/>
            <ac:spMk id="3" creationId="{88E47E36-550F-9339-7965-0022D3CE8E59}"/>
          </ac:spMkLst>
        </pc:spChg>
      </pc:sldChg>
      <pc:sldChg chg="modSp mod">
        <pc:chgData name="Kirsi Kärkkäinen" userId="e89f843b-fe49-4b44-b710-6e750d4f7457" providerId="ADAL" clId="{11D4C9F1-97C7-486F-AB10-C8A5686D9B27}" dt="2025-02-11T10:41:26.257" v="127" actId="255"/>
        <pc:sldMkLst>
          <pc:docMk/>
          <pc:sldMk cId="435268997" sldId="272"/>
        </pc:sldMkLst>
        <pc:spChg chg="mod">
          <ac:chgData name="Kirsi Kärkkäinen" userId="e89f843b-fe49-4b44-b710-6e750d4f7457" providerId="ADAL" clId="{11D4C9F1-97C7-486F-AB10-C8A5686D9B27}" dt="2025-02-11T10:41:26.257" v="127" actId="255"/>
          <ac:spMkLst>
            <pc:docMk/>
            <pc:sldMk cId="435268997" sldId="272"/>
            <ac:spMk id="11" creationId="{BCBE7B60-485E-5369-33F7-87BF5973969F}"/>
          </ac:spMkLst>
        </pc:spChg>
        <pc:spChg chg="mod">
          <ac:chgData name="Kirsi Kärkkäinen" userId="e89f843b-fe49-4b44-b710-6e750d4f7457" providerId="ADAL" clId="{11D4C9F1-97C7-486F-AB10-C8A5686D9B27}" dt="2025-02-11T10:25:30.001" v="80" actId="20577"/>
          <ac:spMkLst>
            <pc:docMk/>
            <pc:sldMk cId="435268997" sldId="272"/>
            <ac:spMk id="14" creationId="{40AFB3F4-0FB3-71A7-87E8-FFD8A08F9289}"/>
          </ac:spMkLst>
        </pc:spChg>
      </pc:sldChg>
      <pc:sldChg chg="modSp mod">
        <pc:chgData name="Kirsi Kärkkäinen" userId="e89f843b-fe49-4b44-b710-6e750d4f7457" providerId="ADAL" clId="{11D4C9F1-97C7-486F-AB10-C8A5686D9B27}" dt="2025-02-11T10:26:05.803" v="81" actId="20577"/>
        <pc:sldMkLst>
          <pc:docMk/>
          <pc:sldMk cId="1517738162" sldId="273"/>
        </pc:sldMkLst>
        <pc:spChg chg="mod">
          <ac:chgData name="Kirsi Kärkkäinen" userId="e89f843b-fe49-4b44-b710-6e750d4f7457" providerId="ADAL" clId="{11D4C9F1-97C7-486F-AB10-C8A5686D9B27}" dt="2025-02-11T10:26:05.803" v="81" actId="20577"/>
          <ac:spMkLst>
            <pc:docMk/>
            <pc:sldMk cId="1517738162" sldId="273"/>
            <ac:spMk id="11" creationId="{F3530195-4F3C-B18C-97B4-B9F13F07746E}"/>
          </ac:spMkLst>
        </pc:spChg>
      </pc:sldChg>
      <pc:sldChg chg="modSp mod">
        <pc:chgData name="Kirsi Kärkkäinen" userId="e89f843b-fe49-4b44-b710-6e750d4f7457" providerId="ADAL" clId="{11D4C9F1-97C7-486F-AB10-C8A5686D9B27}" dt="2025-02-11T10:25:05.995" v="74" actId="20577"/>
        <pc:sldMkLst>
          <pc:docMk/>
          <pc:sldMk cId="1712445996" sldId="274"/>
        </pc:sldMkLst>
        <pc:spChg chg="mod">
          <ac:chgData name="Kirsi Kärkkäinen" userId="e89f843b-fe49-4b44-b710-6e750d4f7457" providerId="ADAL" clId="{11D4C9F1-97C7-486F-AB10-C8A5686D9B27}" dt="2025-02-11T10:25:05.995" v="74" actId="20577"/>
          <ac:spMkLst>
            <pc:docMk/>
            <pc:sldMk cId="1712445996" sldId="274"/>
            <ac:spMk id="11" creationId="{D3CE173D-4DAE-B472-7517-98F9A007A7C5}"/>
          </ac:spMkLst>
        </pc:spChg>
        <pc:spChg chg="mod">
          <ac:chgData name="Kirsi Kärkkäinen" userId="e89f843b-fe49-4b44-b710-6e750d4f7457" providerId="ADAL" clId="{11D4C9F1-97C7-486F-AB10-C8A5686D9B27}" dt="2025-02-11T10:24:47.315" v="73" actId="20577"/>
          <ac:spMkLst>
            <pc:docMk/>
            <pc:sldMk cId="1712445996" sldId="274"/>
            <ac:spMk id="14" creationId="{6837FBF0-4A53-0F42-0137-081CAD6DD7BF}"/>
          </ac:spMkLst>
        </pc:spChg>
      </pc:sldChg>
      <pc:sldChg chg="modSp mod">
        <pc:chgData name="Kirsi Kärkkäinen" userId="e89f843b-fe49-4b44-b710-6e750d4f7457" providerId="ADAL" clId="{11D4C9F1-97C7-486F-AB10-C8A5686D9B27}" dt="2025-02-11T10:29:05.250" v="88" actId="20577"/>
        <pc:sldMkLst>
          <pc:docMk/>
          <pc:sldMk cId="868611575" sldId="275"/>
        </pc:sldMkLst>
        <pc:spChg chg="mod">
          <ac:chgData name="Kirsi Kärkkäinen" userId="e89f843b-fe49-4b44-b710-6e750d4f7457" providerId="ADAL" clId="{11D4C9F1-97C7-486F-AB10-C8A5686D9B27}" dt="2025-02-11T10:28:30.721" v="85" actId="20577"/>
          <ac:spMkLst>
            <pc:docMk/>
            <pc:sldMk cId="868611575" sldId="275"/>
            <ac:spMk id="11" creationId="{808BFF3B-9829-EC9A-FB18-0CE4492CD36B}"/>
          </ac:spMkLst>
        </pc:spChg>
        <pc:spChg chg="mod">
          <ac:chgData name="Kirsi Kärkkäinen" userId="e89f843b-fe49-4b44-b710-6e750d4f7457" providerId="ADAL" clId="{11D4C9F1-97C7-486F-AB10-C8A5686D9B27}" dt="2025-02-11T10:29:05.250" v="88" actId="20577"/>
          <ac:spMkLst>
            <pc:docMk/>
            <pc:sldMk cId="868611575" sldId="275"/>
            <ac:spMk id="14" creationId="{B9C85DB3-A825-E5D8-0E9C-8AFCECB27442}"/>
          </ac:spMkLst>
        </pc:spChg>
      </pc:sldChg>
      <pc:sldChg chg="modSp mod">
        <pc:chgData name="Kirsi Kärkkäinen" userId="e89f843b-fe49-4b44-b710-6e750d4f7457" providerId="ADAL" clId="{11D4C9F1-97C7-486F-AB10-C8A5686D9B27}" dt="2025-02-11T10:27:38.600" v="83" actId="20577"/>
        <pc:sldMkLst>
          <pc:docMk/>
          <pc:sldMk cId="2698285949" sldId="277"/>
        </pc:sldMkLst>
        <pc:spChg chg="mod">
          <ac:chgData name="Kirsi Kärkkäinen" userId="e89f843b-fe49-4b44-b710-6e750d4f7457" providerId="ADAL" clId="{11D4C9F1-97C7-486F-AB10-C8A5686D9B27}" dt="2025-02-11T10:12:17.877" v="0" actId="20577"/>
          <ac:spMkLst>
            <pc:docMk/>
            <pc:sldMk cId="2698285949" sldId="277"/>
            <ac:spMk id="6" creationId="{82A28846-1CDF-5407-4F5C-1319DE2A7CE7}"/>
          </ac:spMkLst>
        </pc:spChg>
        <pc:spChg chg="mod">
          <ac:chgData name="Kirsi Kärkkäinen" userId="e89f843b-fe49-4b44-b710-6e750d4f7457" providerId="ADAL" clId="{11D4C9F1-97C7-486F-AB10-C8A5686D9B27}" dt="2025-02-11T10:27:38.600" v="83" actId="20577"/>
          <ac:spMkLst>
            <pc:docMk/>
            <pc:sldMk cId="2698285949" sldId="277"/>
            <ac:spMk id="14" creationId="{C3D41BB5-1658-B4F5-7B1C-F0AE93C3C741}"/>
          </ac:spMkLst>
        </pc:spChg>
      </pc:sldChg>
      <pc:sldChg chg="modSp mod">
        <pc:chgData name="Kirsi Kärkkäinen" userId="e89f843b-fe49-4b44-b710-6e750d4f7457" providerId="ADAL" clId="{11D4C9F1-97C7-486F-AB10-C8A5686D9B27}" dt="2025-02-11T10:33:30.675" v="108" actId="20577"/>
        <pc:sldMkLst>
          <pc:docMk/>
          <pc:sldMk cId="2243817412" sldId="278"/>
        </pc:sldMkLst>
        <pc:spChg chg="mod">
          <ac:chgData name="Kirsi Kärkkäinen" userId="e89f843b-fe49-4b44-b710-6e750d4f7457" providerId="ADAL" clId="{11D4C9F1-97C7-486F-AB10-C8A5686D9B27}" dt="2025-02-11T10:33:30.675" v="108" actId="20577"/>
          <ac:spMkLst>
            <pc:docMk/>
            <pc:sldMk cId="2243817412" sldId="278"/>
            <ac:spMk id="11" creationId="{07FC4307-F786-C3D2-1B0D-C4DC687E27DB}"/>
          </ac:spMkLst>
        </pc:spChg>
      </pc:sldChg>
      <pc:sldChg chg="modSp mod">
        <pc:chgData name="Kirsi Kärkkäinen" userId="e89f843b-fe49-4b44-b710-6e750d4f7457" providerId="ADAL" clId="{11D4C9F1-97C7-486F-AB10-C8A5686D9B27}" dt="2025-02-11T10:34:04.684" v="110" actId="20577"/>
        <pc:sldMkLst>
          <pc:docMk/>
          <pc:sldMk cId="792219396" sldId="280"/>
        </pc:sldMkLst>
        <pc:spChg chg="mod">
          <ac:chgData name="Kirsi Kärkkäinen" userId="e89f843b-fe49-4b44-b710-6e750d4f7457" providerId="ADAL" clId="{11D4C9F1-97C7-486F-AB10-C8A5686D9B27}" dt="2025-02-11T10:34:04.684" v="110" actId="20577"/>
          <ac:spMkLst>
            <pc:docMk/>
            <pc:sldMk cId="792219396" sldId="280"/>
            <ac:spMk id="14" creationId="{5F210E24-348F-5266-7A6F-733B816D4D35}"/>
          </ac:spMkLst>
        </pc:spChg>
      </pc:sldChg>
      <pc:sldChg chg="modSp mod">
        <pc:chgData name="Kirsi Kärkkäinen" userId="e89f843b-fe49-4b44-b710-6e750d4f7457" providerId="ADAL" clId="{11D4C9F1-97C7-486F-AB10-C8A5686D9B27}" dt="2025-02-11T10:35:17.724" v="111" actId="255"/>
        <pc:sldMkLst>
          <pc:docMk/>
          <pc:sldMk cId="1329002120" sldId="283"/>
        </pc:sldMkLst>
        <pc:spChg chg="mod">
          <ac:chgData name="Kirsi Kärkkäinen" userId="e89f843b-fe49-4b44-b710-6e750d4f7457" providerId="ADAL" clId="{11D4C9F1-97C7-486F-AB10-C8A5686D9B27}" dt="2025-02-11T10:35:17.724" v="111" actId="255"/>
          <ac:spMkLst>
            <pc:docMk/>
            <pc:sldMk cId="1329002120" sldId="283"/>
            <ac:spMk id="11" creationId="{613412A1-E824-B00E-10A0-39B9F430D718}"/>
          </ac:spMkLst>
        </pc:spChg>
      </pc:sldChg>
      <pc:sldChg chg="modSp mod">
        <pc:chgData name="Kirsi Kärkkäinen" userId="e89f843b-fe49-4b44-b710-6e750d4f7457" providerId="ADAL" clId="{11D4C9F1-97C7-486F-AB10-C8A5686D9B27}" dt="2025-02-11T10:12:47.806" v="1" actId="1076"/>
        <pc:sldMkLst>
          <pc:docMk/>
          <pc:sldMk cId="2424671728" sldId="284"/>
        </pc:sldMkLst>
        <pc:spChg chg="mod">
          <ac:chgData name="Kirsi Kärkkäinen" userId="e89f843b-fe49-4b44-b710-6e750d4f7457" providerId="ADAL" clId="{11D4C9F1-97C7-486F-AB10-C8A5686D9B27}" dt="2025-02-11T10:12:47.806" v="1" actId="1076"/>
          <ac:spMkLst>
            <pc:docMk/>
            <pc:sldMk cId="2424671728" sldId="284"/>
            <ac:spMk id="2" creationId="{40A8B32E-A28B-A752-F516-554F01466555}"/>
          </ac:spMkLst>
        </pc:spChg>
      </pc:sldChg>
      <pc:sldChg chg="modSp mod">
        <pc:chgData name="Kirsi Kärkkäinen" userId="e89f843b-fe49-4b44-b710-6e750d4f7457" providerId="ADAL" clId="{11D4C9F1-97C7-486F-AB10-C8A5686D9B27}" dt="2025-02-11T10:13:38.973" v="4" actId="20577"/>
        <pc:sldMkLst>
          <pc:docMk/>
          <pc:sldMk cId="183023671" sldId="285"/>
        </pc:sldMkLst>
        <pc:spChg chg="mod">
          <ac:chgData name="Kirsi Kärkkäinen" userId="e89f843b-fe49-4b44-b710-6e750d4f7457" providerId="ADAL" clId="{11D4C9F1-97C7-486F-AB10-C8A5686D9B27}" dt="2025-02-11T10:13:38.973" v="4" actId="20577"/>
          <ac:spMkLst>
            <pc:docMk/>
            <pc:sldMk cId="183023671" sldId="285"/>
            <ac:spMk id="2" creationId="{B3A996EB-34D1-67ED-4293-BCC4F529B186}"/>
          </ac:spMkLst>
        </pc:spChg>
      </pc:sldChg>
      <pc:sldChg chg="modSp mod">
        <pc:chgData name="Kirsi Kärkkäinen" userId="e89f843b-fe49-4b44-b710-6e750d4f7457" providerId="ADAL" clId="{11D4C9F1-97C7-486F-AB10-C8A5686D9B27}" dt="2025-02-11T10:14:00.133" v="5" actId="1076"/>
        <pc:sldMkLst>
          <pc:docMk/>
          <pc:sldMk cId="3556176097" sldId="287"/>
        </pc:sldMkLst>
        <pc:spChg chg="mod">
          <ac:chgData name="Kirsi Kärkkäinen" userId="e89f843b-fe49-4b44-b710-6e750d4f7457" providerId="ADAL" clId="{11D4C9F1-97C7-486F-AB10-C8A5686D9B27}" dt="2025-02-11T10:14:00.133" v="5" actId="1076"/>
          <ac:spMkLst>
            <pc:docMk/>
            <pc:sldMk cId="3556176097" sldId="287"/>
            <ac:spMk id="5" creationId="{282D6E4B-A328-08DC-079D-651BCEADDF65}"/>
          </ac:spMkLst>
        </pc:spChg>
      </pc:sldChg>
      <pc:sldChg chg="modSp mod">
        <pc:chgData name="Kirsi Kärkkäinen" userId="e89f843b-fe49-4b44-b710-6e750d4f7457" providerId="ADAL" clId="{11D4C9F1-97C7-486F-AB10-C8A5686D9B27}" dt="2025-02-11T10:43:53.152" v="130" actId="6549"/>
        <pc:sldMkLst>
          <pc:docMk/>
          <pc:sldMk cId="1278171503" sldId="288"/>
        </pc:sldMkLst>
        <pc:spChg chg="mod">
          <ac:chgData name="Kirsi Kärkkäinen" userId="e89f843b-fe49-4b44-b710-6e750d4f7457" providerId="ADAL" clId="{11D4C9F1-97C7-486F-AB10-C8A5686D9B27}" dt="2025-02-11T10:14:11.421" v="6" actId="1076"/>
          <ac:spMkLst>
            <pc:docMk/>
            <pc:sldMk cId="1278171503" sldId="288"/>
            <ac:spMk id="5" creationId="{B5C63AAE-F74E-EC8E-D576-10D34950E5C7}"/>
          </ac:spMkLst>
        </pc:spChg>
        <pc:spChg chg="mod">
          <ac:chgData name="Kirsi Kärkkäinen" userId="e89f843b-fe49-4b44-b710-6e750d4f7457" providerId="ADAL" clId="{11D4C9F1-97C7-486F-AB10-C8A5686D9B27}" dt="2025-02-11T10:43:53.152" v="130" actId="6549"/>
          <ac:spMkLst>
            <pc:docMk/>
            <pc:sldMk cId="1278171503" sldId="288"/>
            <ac:spMk id="11" creationId="{04DD740F-D6C6-06AE-E6D8-343E2E2E522A}"/>
          </ac:spMkLst>
        </pc:spChg>
        <pc:spChg chg="mod">
          <ac:chgData name="Kirsi Kärkkäinen" userId="e89f843b-fe49-4b44-b710-6e750d4f7457" providerId="ADAL" clId="{11D4C9F1-97C7-486F-AB10-C8A5686D9B27}" dt="2025-02-11T10:36:19.439" v="113" actId="20577"/>
          <ac:spMkLst>
            <pc:docMk/>
            <pc:sldMk cId="1278171503" sldId="288"/>
            <ac:spMk id="14" creationId="{DF40473C-95B1-1FD2-CFD5-35E5423158C6}"/>
          </ac:spMkLst>
        </pc:spChg>
      </pc:sldChg>
      <pc:sldChg chg="modSp mod">
        <pc:chgData name="Kirsi Kärkkäinen" userId="e89f843b-fe49-4b44-b710-6e750d4f7457" providerId="ADAL" clId="{11D4C9F1-97C7-486F-AB10-C8A5686D9B27}" dt="2025-02-11T10:44:12.772" v="131" actId="6549"/>
        <pc:sldMkLst>
          <pc:docMk/>
          <pc:sldMk cId="2969079806" sldId="289"/>
        </pc:sldMkLst>
        <pc:spChg chg="mod">
          <ac:chgData name="Kirsi Kärkkäinen" userId="e89f843b-fe49-4b44-b710-6e750d4f7457" providerId="ADAL" clId="{11D4C9F1-97C7-486F-AB10-C8A5686D9B27}" dt="2025-02-11T10:44:12.772" v="131" actId="6549"/>
          <ac:spMkLst>
            <pc:docMk/>
            <pc:sldMk cId="2969079806" sldId="289"/>
            <ac:spMk id="11" creationId="{75BB2D2E-0B5B-E8AF-4351-D317E68AFDEF}"/>
          </ac:spMkLst>
        </pc:spChg>
      </pc:sldChg>
      <pc:sldChg chg="modSp mod">
        <pc:chgData name="Kirsi Kärkkäinen" userId="e89f843b-fe49-4b44-b710-6e750d4f7457" providerId="ADAL" clId="{11D4C9F1-97C7-486F-AB10-C8A5686D9B27}" dt="2025-02-11T10:15:07.270" v="11" actId="1076"/>
        <pc:sldMkLst>
          <pc:docMk/>
          <pc:sldMk cId="1646249324" sldId="290"/>
        </pc:sldMkLst>
        <pc:spChg chg="mod">
          <ac:chgData name="Kirsi Kärkkäinen" userId="e89f843b-fe49-4b44-b710-6e750d4f7457" providerId="ADAL" clId="{11D4C9F1-97C7-486F-AB10-C8A5686D9B27}" dt="2025-02-11T10:15:07.270" v="11" actId="1076"/>
          <ac:spMkLst>
            <pc:docMk/>
            <pc:sldMk cId="1646249324" sldId="290"/>
            <ac:spMk id="5" creationId="{DBF036D1-E9F4-B336-891E-BEC4924BB135}"/>
          </ac:spMkLst>
        </pc:spChg>
      </pc:sldChg>
      <pc:sldChg chg="modSp mod">
        <pc:chgData name="Kirsi Kärkkäinen" userId="e89f843b-fe49-4b44-b710-6e750d4f7457" providerId="ADAL" clId="{11D4C9F1-97C7-486F-AB10-C8A5686D9B27}" dt="2025-02-11T10:15:38.586" v="14" actId="1076"/>
        <pc:sldMkLst>
          <pc:docMk/>
          <pc:sldMk cId="1002397740" sldId="291"/>
        </pc:sldMkLst>
        <pc:spChg chg="mod">
          <ac:chgData name="Kirsi Kärkkäinen" userId="e89f843b-fe49-4b44-b710-6e750d4f7457" providerId="ADAL" clId="{11D4C9F1-97C7-486F-AB10-C8A5686D9B27}" dt="2025-02-11T10:15:38.586" v="14" actId="1076"/>
          <ac:spMkLst>
            <pc:docMk/>
            <pc:sldMk cId="1002397740" sldId="291"/>
            <ac:spMk id="5" creationId="{B869A25B-3728-4A1A-71AC-9E656A813BAA}"/>
          </ac:spMkLst>
        </pc:spChg>
      </pc:sldChg>
      <pc:sldChg chg="modSp mod">
        <pc:chgData name="Kirsi Kärkkäinen" userId="e89f843b-fe49-4b44-b710-6e750d4f7457" providerId="ADAL" clId="{11D4C9F1-97C7-486F-AB10-C8A5686D9B27}" dt="2025-02-11T10:44:34.001" v="132" actId="6549"/>
        <pc:sldMkLst>
          <pc:docMk/>
          <pc:sldMk cId="1757820054" sldId="293"/>
        </pc:sldMkLst>
        <pc:spChg chg="mod">
          <ac:chgData name="Kirsi Kärkkäinen" userId="e89f843b-fe49-4b44-b710-6e750d4f7457" providerId="ADAL" clId="{11D4C9F1-97C7-486F-AB10-C8A5686D9B27}" dt="2025-02-11T10:15:55.278" v="15" actId="1076"/>
          <ac:spMkLst>
            <pc:docMk/>
            <pc:sldMk cId="1757820054" sldId="293"/>
            <ac:spMk id="2" creationId="{5E0DFF4B-607F-5C15-70D2-B76EDA1B0354}"/>
          </ac:spMkLst>
        </pc:spChg>
        <pc:spChg chg="mod">
          <ac:chgData name="Kirsi Kärkkäinen" userId="e89f843b-fe49-4b44-b710-6e750d4f7457" providerId="ADAL" clId="{11D4C9F1-97C7-486F-AB10-C8A5686D9B27}" dt="2025-02-11T10:44:34.001" v="132" actId="6549"/>
          <ac:spMkLst>
            <pc:docMk/>
            <pc:sldMk cId="1757820054" sldId="293"/>
            <ac:spMk id="11" creationId="{B23161DF-6C98-68C1-A861-285BA2854A61}"/>
          </ac:spMkLst>
        </pc:spChg>
      </pc:sldChg>
      <pc:sldChg chg="modSp mod">
        <pc:chgData name="Kirsi Kärkkäinen" userId="e89f843b-fe49-4b44-b710-6e750d4f7457" providerId="ADAL" clId="{11D4C9F1-97C7-486F-AB10-C8A5686D9B27}" dt="2025-02-11T10:16:02.978" v="16" actId="1076"/>
        <pc:sldMkLst>
          <pc:docMk/>
          <pc:sldMk cId="8782079" sldId="294"/>
        </pc:sldMkLst>
        <pc:spChg chg="mod">
          <ac:chgData name="Kirsi Kärkkäinen" userId="e89f843b-fe49-4b44-b710-6e750d4f7457" providerId="ADAL" clId="{11D4C9F1-97C7-486F-AB10-C8A5686D9B27}" dt="2025-02-11T10:16:02.978" v="16" actId="1076"/>
          <ac:spMkLst>
            <pc:docMk/>
            <pc:sldMk cId="8782079" sldId="294"/>
            <ac:spMk id="2" creationId="{839CC414-A6F0-8DE4-2B09-3555C4668CA0}"/>
          </ac:spMkLst>
        </pc:spChg>
      </pc:sldChg>
      <pc:sldChg chg="modSp mod">
        <pc:chgData name="Kirsi Kärkkäinen" userId="e89f843b-fe49-4b44-b710-6e750d4f7457" providerId="ADAL" clId="{11D4C9F1-97C7-486F-AB10-C8A5686D9B27}" dt="2025-02-11T10:16:09.178" v="17" actId="1076"/>
        <pc:sldMkLst>
          <pc:docMk/>
          <pc:sldMk cId="1026634913" sldId="295"/>
        </pc:sldMkLst>
        <pc:spChg chg="mod">
          <ac:chgData name="Kirsi Kärkkäinen" userId="e89f843b-fe49-4b44-b710-6e750d4f7457" providerId="ADAL" clId="{11D4C9F1-97C7-486F-AB10-C8A5686D9B27}" dt="2025-02-11T10:16:09.178" v="17" actId="1076"/>
          <ac:spMkLst>
            <pc:docMk/>
            <pc:sldMk cId="1026634913" sldId="295"/>
            <ac:spMk id="2" creationId="{16390A54-439E-8A45-D470-97724CBE07A3}"/>
          </ac:spMkLst>
        </pc:spChg>
      </pc:sldChg>
      <pc:sldChg chg="modSp mod">
        <pc:chgData name="Kirsi Kärkkäinen" userId="e89f843b-fe49-4b44-b710-6e750d4f7457" providerId="ADAL" clId="{11D4C9F1-97C7-486F-AB10-C8A5686D9B27}" dt="2025-02-11T10:16:45.202" v="21" actId="1076"/>
        <pc:sldMkLst>
          <pc:docMk/>
          <pc:sldMk cId="3541219686" sldId="296"/>
        </pc:sldMkLst>
        <pc:spChg chg="mod">
          <ac:chgData name="Kirsi Kärkkäinen" userId="e89f843b-fe49-4b44-b710-6e750d4f7457" providerId="ADAL" clId="{11D4C9F1-97C7-486F-AB10-C8A5686D9B27}" dt="2025-02-11T10:16:45.202" v="21" actId="1076"/>
          <ac:spMkLst>
            <pc:docMk/>
            <pc:sldMk cId="3541219686" sldId="296"/>
            <ac:spMk id="2" creationId="{707B07CC-BBBA-ED82-527C-E8878C739F33}"/>
          </ac:spMkLst>
        </pc:spChg>
      </pc:sldChg>
      <pc:sldChg chg="modSp mod">
        <pc:chgData name="Kirsi Kärkkäinen" userId="e89f843b-fe49-4b44-b710-6e750d4f7457" providerId="ADAL" clId="{11D4C9F1-97C7-486F-AB10-C8A5686D9B27}" dt="2025-02-11T10:17:14.240" v="22" actId="1076"/>
        <pc:sldMkLst>
          <pc:docMk/>
          <pc:sldMk cId="3871423507" sldId="297"/>
        </pc:sldMkLst>
        <pc:spChg chg="mod">
          <ac:chgData name="Kirsi Kärkkäinen" userId="e89f843b-fe49-4b44-b710-6e750d4f7457" providerId="ADAL" clId="{11D4C9F1-97C7-486F-AB10-C8A5686D9B27}" dt="2025-02-11T10:17:14.240" v="22" actId="1076"/>
          <ac:spMkLst>
            <pc:docMk/>
            <pc:sldMk cId="3871423507" sldId="297"/>
            <ac:spMk id="2" creationId="{22B9B08A-4A51-5CC4-248E-15D739B00C26}"/>
          </ac:spMkLst>
        </pc:spChg>
      </pc:sldChg>
      <pc:sldChg chg="modSp mod">
        <pc:chgData name="Kirsi Kärkkäinen" userId="e89f843b-fe49-4b44-b710-6e750d4f7457" providerId="ADAL" clId="{11D4C9F1-97C7-486F-AB10-C8A5686D9B27}" dt="2025-02-11T10:16:32.841" v="20" actId="1076"/>
        <pc:sldMkLst>
          <pc:docMk/>
          <pc:sldMk cId="263676502" sldId="298"/>
        </pc:sldMkLst>
        <pc:spChg chg="mod">
          <ac:chgData name="Kirsi Kärkkäinen" userId="e89f843b-fe49-4b44-b710-6e750d4f7457" providerId="ADAL" clId="{11D4C9F1-97C7-486F-AB10-C8A5686D9B27}" dt="2025-02-11T10:16:32.841" v="20" actId="1076"/>
          <ac:spMkLst>
            <pc:docMk/>
            <pc:sldMk cId="263676502" sldId="298"/>
            <ac:spMk id="2" creationId="{F2124AF2-1B6F-0ECF-30F2-325075AF7258}"/>
          </ac:spMkLst>
        </pc:spChg>
      </pc:sldChg>
      <pc:sldChg chg="modSp mod">
        <pc:chgData name="Kirsi Kärkkäinen" userId="e89f843b-fe49-4b44-b710-6e750d4f7457" providerId="ADAL" clId="{11D4C9F1-97C7-486F-AB10-C8A5686D9B27}" dt="2025-02-11T10:17:19.705" v="23" actId="122"/>
        <pc:sldMkLst>
          <pc:docMk/>
          <pc:sldMk cId="2812433429" sldId="299"/>
        </pc:sldMkLst>
        <pc:spChg chg="mod">
          <ac:chgData name="Kirsi Kärkkäinen" userId="e89f843b-fe49-4b44-b710-6e750d4f7457" providerId="ADAL" clId="{11D4C9F1-97C7-486F-AB10-C8A5686D9B27}" dt="2025-02-11T10:17:19.705" v="23" actId="122"/>
          <ac:spMkLst>
            <pc:docMk/>
            <pc:sldMk cId="2812433429" sldId="299"/>
            <ac:spMk id="3" creationId="{CF862CA4-6E6E-74C8-F948-0B187E081146}"/>
          </ac:spMkLst>
        </pc:spChg>
      </pc:sldChg>
      <pc:sldChg chg="modSp mod">
        <pc:chgData name="Kirsi Kärkkäinen" userId="e89f843b-fe49-4b44-b710-6e750d4f7457" providerId="ADAL" clId="{11D4C9F1-97C7-486F-AB10-C8A5686D9B27}" dt="2025-02-11T10:38:55.648" v="119" actId="20577"/>
        <pc:sldMkLst>
          <pc:docMk/>
          <pc:sldMk cId="3156454085" sldId="300"/>
        </pc:sldMkLst>
        <pc:spChg chg="mod">
          <ac:chgData name="Kirsi Kärkkäinen" userId="e89f843b-fe49-4b44-b710-6e750d4f7457" providerId="ADAL" clId="{11D4C9F1-97C7-486F-AB10-C8A5686D9B27}" dt="2025-02-11T10:17:31.574" v="24" actId="122"/>
          <ac:spMkLst>
            <pc:docMk/>
            <pc:sldMk cId="3156454085" sldId="300"/>
            <ac:spMk id="2" creationId="{B5A06E9A-E7DF-0FCD-8076-0DA9752D39A0}"/>
          </ac:spMkLst>
        </pc:spChg>
        <pc:spChg chg="mod">
          <ac:chgData name="Kirsi Kärkkäinen" userId="e89f843b-fe49-4b44-b710-6e750d4f7457" providerId="ADAL" clId="{11D4C9F1-97C7-486F-AB10-C8A5686D9B27}" dt="2025-02-11T10:38:55.648" v="119" actId="20577"/>
          <ac:spMkLst>
            <pc:docMk/>
            <pc:sldMk cId="3156454085" sldId="300"/>
            <ac:spMk id="11" creationId="{AB4195B6-8A2C-6AF1-6ACA-E09EFA0B2CA8}"/>
          </ac:spMkLst>
        </pc:spChg>
      </pc:sldChg>
      <pc:sldChg chg="modSp mod">
        <pc:chgData name="Kirsi Kärkkäinen" userId="e89f843b-fe49-4b44-b710-6e750d4f7457" providerId="ADAL" clId="{11D4C9F1-97C7-486F-AB10-C8A5686D9B27}" dt="2025-02-11T10:45:51.139" v="134" actId="20577"/>
        <pc:sldMkLst>
          <pc:docMk/>
          <pc:sldMk cId="1052304853" sldId="301"/>
        </pc:sldMkLst>
        <pc:spChg chg="mod">
          <ac:chgData name="Kirsi Kärkkäinen" userId="e89f843b-fe49-4b44-b710-6e750d4f7457" providerId="ADAL" clId="{11D4C9F1-97C7-486F-AB10-C8A5686D9B27}" dt="2025-02-11T10:45:51.139" v="134" actId="20577"/>
          <ac:spMkLst>
            <pc:docMk/>
            <pc:sldMk cId="1052304853" sldId="301"/>
            <ac:spMk id="11" creationId="{3D97D624-FF65-3856-6C5C-386F28EF5FF7}"/>
          </ac:spMkLst>
        </pc:spChg>
      </pc:sldChg>
      <pc:sldChg chg="modSp mod">
        <pc:chgData name="Kirsi Kärkkäinen" userId="e89f843b-fe49-4b44-b710-6e750d4f7457" providerId="ADAL" clId="{11D4C9F1-97C7-486F-AB10-C8A5686D9B27}" dt="2025-02-11T10:39:40.340" v="123" actId="20577"/>
        <pc:sldMkLst>
          <pc:docMk/>
          <pc:sldMk cId="356541340" sldId="302"/>
        </pc:sldMkLst>
        <pc:spChg chg="mod">
          <ac:chgData name="Kirsi Kärkkäinen" userId="e89f843b-fe49-4b44-b710-6e750d4f7457" providerId="ADAL" clId="{11D4C9F1-97C7-486F-AB10-C8A5686D9B27}" dt="2025-02-11T10:39:40.340" v="123" actId="20577"/>
          <ac:spMkLst>
            <pc:docMk/>
            <pc:sldMk cId="356541340" sldId="302"/>
            <ac:spMk id="11" creationId="{3B07F776-728C-893D-9C96-4C0B9D2DA84D}"/>
          </ac:spMkLst>
        </pc:spChg>
      </pc:sldChg>
      <pc:sldChg chg="modSp mod">
        <pc:chgData name="Kirsi Kärkkäinen" userId="e89f843b-fe49-4b44-b710-6e750d4f7457" providerId="ADAL" clId="{11D4C9F1-97C7-486F-AB10-C8A5686D9B27}" dt="2025-02-11T10:45:18.273" v="133" actId="20577"/>
        <pc:sldMkLst>
          <pc:docMk/>
          <pc:sldMk cId="206383164" sldId="303"/>
        </pc:sldMkLst>
        <pc:spChg chg="mod">
          <ac:chgData name="Kirsi Kärkkäinen" userId="e89f843b-fe49-4b44-b710-6e750d4f7457" providerId="ADAL" clId="{11D4C9F1-97C7-486F-AB10-C8A5686D9B27}" dt="2025-02-11T10:20:23.902" v="38" actId="1076"/>
          <ac:spMkLst>
            <pc:docMk/>
            <pc:sldMk cId="206383164" sldId="303"/>
            <ac:spMk id="2" creationId="{4A52148F-26CD-9A66-1740-03F8E883B96A}"/>
          </ac:spMkLst>
        </pc:spChg>
        <pc:spChg chg="mod">
          <ac:chgData name="Kirsi Kärkkäinen" userId="e89f843b-fe49-4b44-b710-6e750d4f7457" providerId="ADAL" clId="{11D4C9F1-97C7-486F-AB10-C8A5686D9B27}" dt="2025-02-11T10:45:18.273" v="133" actId="20577"/>
          <ac:spMkLst>
            <pc:docMk/>
            <pc:sldMk cId="206383164" sldId="303"/>
            <ac:spMk id="11" creationId="{7A7140CD-F932-243A-8CE4-21DFBBAC040C}"/>
          </ac:spMkLst>
        </pc:spChg>
      </pc:sldChg>
      <pc:sldChg chg="modSp mod">
        <pc:chgData name="Kirsi Kärkkäinen" userId="e89f843b-fe49-4b44-b710-6e750d4f7457" providerId="ADAL" clId="{11D4C9F1-97C7-486F-AB10-C8A5686D9B27}" dt="2025-02-11T10:40:01.335" v="124" actId="255"/>
        <pc:sldMkLst>
          <pc:docMk/>
          <pc:sldMk cId="3627499821" sldId="304"/>
        </pc:sldMkLst>
        <pc:spChg chg="mod">
          <ac:chgData name="Kirsi Kärkkäinen" userId="e89f843b-fe49-4b44-b710-6e750d4f7457" providerId="ADAL" clId="{11D4C9F1-97C7-486F-AB10-C8A5686D9B27}" dt="2025-02-11T10:20:07.456" v="36" actId="1076"/>
          <ac:spMkLst>
            <pc:docMk/>
            <pc:sldMk cId="3627499821" sldId="304"/>
            <ac:spMk id="2" creationId="{C3AC8D43-72EF-4976-9C2E-C8D6B3C462A6}"/>
          </ac:spMkLst>
        </pc:spChg>
        <pc:spChg chg="mod">
          <ac:chgData name="Kirsi Kärkkäinen" userId="e89f843b-fe49-4b44-b710-6e750d4f7457" providerId="ADAL" clId="{11D4C9F1-97C7-486F-AB10-C8A5686D9B27}" dt="2025-02-11T10:40:01.335" v="124" actId="255"/>
          <ac:spMkLst>
            <pc:docMk/>
            <pc:sldMk cId="3627499821" sldId="304"/>
            <ac:spMk id="11" creationId="{03FEDE83-E859-6DF2-77FD-7D53A1BD9102}"/>
          </ac:spMkLst>
        </pc:spChg>
      </pc:sldChg>
      <pc:sldChg chg="modSp mod">
        <pc:chgData name="Kirsi Kärkkäinen" userId="e89f843b-fe49-4b44-b710-6e750d4f7457" providerId="ADAL" clId="{11D4C9F1-97C7-486F-AB10-C8A5686D9B27}" dt="2025-02-11T10:18:50.718" v="32" actId="1076"/>
        <pc:sldMkLst>
          <pc:docMk/>
          <pc:sldMk cId="3104098977" sldId="306"/>
        </pc:sldMkLst>
        <pc:spChg chg="mod">
          <ac:chgData name="Kirsi Kärkkäinen" userId="e89f843b-fe49-4b44-b710-6e750d4f7457" providerId="ADAL" clId="{11D4C9F1-97C7-486F-AB10-C8A5686D9B27}" dt="2025-02-11T10:18:50.718" v="32" actId="1076"/>
          <ac:spMkLst>
            <pc:docMk/>
            <pc:sldMk cId="3104098977" sldId="306"/>
            <ac:spMk id="2" creationId="{6A596F62-F955-A675-1481-EAC246E10CF3}"/>
          </ac:spMkLst>
        </pc:spChg>
      </pc:sldChg>
      <pc:sldChg chg="modSp mod">
        <pc:chgData name="Kirsi Kärkkäinen" userId="e89f843b-fe49-4b44-b710-6e750d4f7457" providerId="ADAL" clId="{11D4C9F1-97C7-486F-AB10-C8A5686D9B27}" dt="2025-02-11T10:20:41.187" v="40" actId="1076"/>
        <pc:sldMkLst>
          <pc:docMk/>
          <pc:sldMk cId="1189482524" sldId="307"/>
        </pc:sldMkLst>
        <pc:spChg chg="mod">
          <ac:chgData name="Kirsi Kärkkäinen" userId="e89f843b-fe49-4b44-b710-6e750d4f7457" providerId="ADAL" clId="{11D4C9F1-97C7-486F-AB10-C8A5686D9B27}" dt="2025-02-11T10:20:41.187" v="40" actId="1076"/>
          <ac:spMkLst>
            <pc:docMk/>
            <pc:sldMk cId="1189482524" sldId="307"/>
            <ac:spMk id="2" creationId="{13AC6B29-238B-508B-4B4C-14581DD7E092}"/>
          </ac:spMkLst>
        </pc:spChg>
      </pc:sldChg>
      <pc:sldChg chg="modSp mod">
        <pc:chgData name="Kirsi Kärkkäinen" userId="e89f843b-fe49-4b44-b710-6e750d4f7457" providerId="ADAL" clId="{11D4C9F1-97C7-486F-AB10-C8A5686D9B27}" dt="2025-02-11T10:21:01.173" v="43" actId="1076"/>
        <pc:sldMkLst>
          <pc:docMk/>
          <pc:sldMk cId="3846154885" sldId="308"/>
        </pc:sldMkLst>
        <pc:spChg chg="mod">
          <ac:chgData name="Kirsi Kärkkäinen" userId="e89f843b-fe49-4b44-b710-6e750d4f7457" providerId="ADAL" clId="{11D4C9F1-97C7-486F-AB10-C8A5686D9B27}" dt="2025-02-11T10:21:01.173" v="43" actId="1076"/>
          <ac:spMkLst>
            <pc:docMk/>
            <pc:sldMk cId="3846154885" sldId="308"/>
            <ac:spMk id="2" creationId="{D2746875-9501-ED89-602F-119846C6491F}"/>
          </ac:spMkLst>
        </pc:spChg>
      </pc:sldChg>
      <pc:sldChg chg="modSp mod">
        <pc:chgData name="Kirsi Kärkkäinen" userId="e89f843b-fe49-4b44-b710-6e750d4f7457" providerId="ADAL" clId="{11D4C9F1-97C7-486F-AB10-C8A5686D9B27}" dt="2025-02-11T10:45:57.302" v="135" actId="20577"/>
        <pc:sldMkLst>
          <pc:docMk/>
          <pc:sldMk cId="2657504270" sldId="309"/>
        </pc:sldMkLst>
        <pc:spChg chg="mod">
          <ac:chgData name="Kirsi Kärkkäinen" userId="e89f843b-fe49-4b44-b710-6e750d4f7457" providerId="ADAL" clId="{11D4C9F1-97C7-486F-AB10-C8A5686D9B27}" dt="2025-02-11T10:21:32.653" v="46" actId="122"/>
          <ac:spMkLst>
            <pc:docMk/>
            <pc:sldMk cId="2657504270" sldId="309"/>
            <ac:spMk id="2" creationId="{D8ADB887-F767-167F-5BF7-358FD2DDE942}"/>
          </ac:spMkLst>
        </pc:spChg>
        <pc:spChg chg="mod">
          <ac:chgData name="Kirsi Kärkkäinen" userId="e89f843b-fe49-4b44-b710-6e750d4f7457" providerId="ADAL" clId="{11D4C9F1-97C7-486F-AB10-C8A5686D9B27}" dt="2025-02-11T10:45:57.302" v="135" actId="20577"/>
          <ac:spMkLst>
            <pc:docMk/>
            <pc:sldMk cId="2657504270" sldId="309"/>
            <ac:spMk id="11" creationId="{A582F736-99BB-A769-CBE8-72E7E2AA48BF}"/>
          </ac:spMkLst>
        </pc:spChg>
      </pc:sldChg>
      <pc:sldChg chg="modSp mod">
        <pc:chgData name="Kirsi Kärkkäinen" userId="e89f843b-fe49-4b44-b710-6e750d4f7457" providerId="ADAL" clId="{11D4C9F1-97C7-486F-AB10-C8A5686D9B27}" dt="2025-02-11T10:40:35.781" v="126" actId="6549"/>
        <pc:sldMkLst>
          <pc:docMk/>
          <pc:sldMk cId="1457501775" sldId="311"/>
        </pc:sldMkLst>
        <pc:spChg chg="mod">
          <ac:chgData name="Kirsi Kärkkäinen" userId="e89f843b-fe49-4b44-b710-6e750d4f7457" providerId="ADAL" clId="{11D4C9F1-97C7-486F-AB10-C8A5686D9B27}" dt="2025-02-11T10:21:20.720" v="45" actId="14100"/>
          <ac:spMkLst>
            <pc:docMk/>
            <pc:sldMk cId="1457501775" sldId="311"/>
            <ac:spMk id="7" creationId="{FA89A47A-90A6-349C-3273-85C11C163622}"/>
          </ac:spMkLst>
        </pc:spChg>
        <pc:spChg chg="mod">
          <ac:chgData name="Kirsi Kärkkäinen" userId="e89f843b-fe49-4b44-b710-6e750d4f7457" providerId="ADAL" clId="{11D4C9F1-97C7-486F-AB10-C8A5686D9B27}" dt="2025-02-11T10:40:35.781" v="126" actId="6549"/>
          <ac:spMkLst>
            <pc:docMk/>
            <pc:sldMk cId="1457501775" sldId="311"/>
            <ac:spMk id="14" creationId="{D5490454-928F-B9C6-C3B8-47002E84E4FF}"/>
          </ac:spMkLst>
        </pc:spChg>
      </pc:sldChg>
      <pc:sldChg chg="modSp mod">
        <pc:chgData name="Kirsi Kärkkäinen" userId="e89f843b-fe49-4b44-b710-6e750d4f7457" providerId="ADAL" clId="{11D4C9F1-97C7-486F-AB10-C8A5686D9B27}" dt="2025-02-11T10:39:26.735" v="122" actId="2710"/>
        <pc:sldMkLst>
          <pc:docMk/>
          <pc:sldMk cId="520958176" sldId="312"/>
        </pc:sldMkLst>
        <pc:spChg chg="mod">
          <ac:chgData name="Kirsi Kärkkäinen" userId="e89f843b-fe49-4b44-b710-6e750d4f7457" providerId="ADAL" clId="{11D4C9F1-97C7-486F-AB10-C8A5686D9B27}" dt="2025-02-11T10:17:57.365" v="26" actId="1076"/>
          <ac:spMkLst>
            <pc:docMk/>
            <pc:sldMk cId="520958176" sldId="312"/>
            <ac:spMk id="2" creationId="{685C22AD-A578-F531-44C3-5573A50605D8}"/>
          </ac:spMkLst>
        </pc:spChg>
        <pc:spChg chg="mod">
          <ac:chgData name="Kirsi Kärkkäinen" userId="e89f843b-fe49-4b44-b710-6e750d4f7457" providerId="ADAL" clId="{11D4C9F1-97C7-486F-AB10-C8A5686D9B27}" dt="2025-02-11T10:39:26.735" v="122" actId="2710"/>
          <ac:spMkLst>
            <pc:docMk/>
            <pc:sldMk cId="520958176" sldId="312"/>
            <ac:spMk id="11" creationId="{FCC06C79-57F6-8DDC-C4AA-998F2F329316}"/>
          </ac:spMkLst>
        </pc:spChg>
      </pc:sldChg>
      <pc:sldChg chg="modSp mod">
        <pc:chgData name="Kirsi Kärkkäinen" userId="e89f843b-fe49-4b44-b710-6e750d4f7457" providerId="ADAL" clId="{11D4C9F1-97C7-486F-AB10-C8A5686D9B27}" dt="2025-02-11T10:42:55.820" v="129" actId="1076"/>
        <pc:sldMkLst>
          <pc:docMk/>
          <pc:sldMk cId="995088407" sldId="313"/>
        </pc:sldMkLst>
        <pc:spChg chg="mod">
          <ac:chgData name="Kirsi Kärkkäinen" userId="e89f843b-fe49-4b44-b710-6e750d4f7457" providerId="ADAL" clId="{11D4C9F1-97C7-486F-AB10-C8A5686D9B27}" dt="2025-02-11T10:42:55.820" v="129" actId="1076"/>
          <ac:spMkLst>
            <pc:docMk/>
            <pc:sldMk cId="995088407" sldId="313"/>
            <ac:spMk id="11" creationId="{CD02CF93-E4F2-9062-8299-74DD3D778FB4}"/>
          </ac:spMkLst>
        </pc:spChg>
        <pc:spChg chg="mod">
          <ac:chgData name="Kirsi Kärkkäinen" userId="e89f843b-fe49-4b44-b710-6e750d4f7457" providerId="ADAL" clId="{11D4C9F1-97C7-486F-AB10-C8A5686D9B27}" dt="2025-02-11T10:30:33.990" v="93" actId="20577"/>
          <ac:spMkLst>
            <pc:docMk/>
            <pc:sldMk cId="995088407" sldId="313"/>
            <ac:spMk id="14" creationId="{9186D236-3A12-03D5-4508-FDC57A540A69}"/>
          </ac:spMkLst>
        </pc:spChg>
      </pc:sldChg>
    </pc:docChg>
  </pc:docChgLst>
  <pc:docChgLst>
    <pc:chgData name="Katja Kasper" userId="d073c361-6e21-4b35-a32b-6a6397fca0b3" providerId="ADAL" clId="{E5820C5C-4DDD-4875-8BBF-29939137840C}"/>
    <pc:docChg chg="modSld sldOrd">
      <pc:chgData name="Katja Kasper" userId="d073c361-6e21-4b35-a32b-6a6397fca0b3" providerId="ADAL" clId="{E5820C5C-4DDD-4875-8BBF-29939137840C}" dt="2025-03-17T08:47:48.523" v="1"/>
      <pc:docMkLst>
        <pc:docMk/>
      </pc:docMkLst>
      <pc:sldChg chg="ord">
        <pc:chgData name="Katja Kasper" userId="d073c361-6e21-4b35-a32b-6a6397fca0b3" providerId="ADAL" clId="{E5820C5C-4DDD-4875-8BBF-29939137840C}" dt="2025-03-17T08:47:48.523" v="1"/>
        <pc:sldMkLst>
          <pc:docMk/>
          <pc:sldMk cId="3091199905" sldId="27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A292AA-C8AE-46F7-B871-85C0E887FFD6}" type="datetimeFigureOut">
              <a:rPr lang="fi-FI" smtClean="0"/>
              <a:t>17.3.2025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6F842B-A61C-49A5-AB07-350CBB17FAE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714304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6F842B-A61C-49A5-AB07-350CBB17FAEA}" type="slidenum">
              <a:rPr lang="fi-FI" smtClean="0"/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692938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9">
            <a:extLst>
              <a:ext uri="{FF2B5EF4-FFF2-40B4-BE49-F238E27FC236}">
                <a16:creationId xmlns:a16="http://schemas.microsoft.com/office/drawing/2014/main" id="{B7BD7FCF-A254-4A97-A15C-319B676226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342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52FFAF72-6204-4676-9C6F-9A4CC4D918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8944177" cy="10287000"/>
          </a:xfrm>
          <a:custGeom>
            <a:avLst/>
            <a:gdLst>
              <a:gd name="connsiteX0" fmla="*/ 1044839 w 5962785"/>
              <a:gd name="connsiteY0" fmla="*/ 0 h 6858000"/>
              <a:gd name="connsiteX1" fmla="*/ 5962785 w 5962785"/>
              <a:gd name="connsiteY1" fmla="*/ 0 h 6858000"/>
              <a:gd name="connsiteX2" fmla="*/ 5962785 w 5962785"/>
              <a:gd name="connsiteY2" fmla="*/ 6858000 h 6858000"/>
              <a:gd name="connsiteX3" fmla="*/ 1469886 w 5962785"/>
              <a:gd name="connsiteY3" fmla="*/ 6858000 h 6858000"/>
              <a:gd name="connsiteX4" fmla="*/ 1416006 w 5962785"/>
              <a:gd name="connsiteY4" fmla="*/ 6823984 h 6858000"/>
              <a:gd name="connsiteX5" fmla="*/ 1232473 w 5962785"/>
              <a:gd name="connsiteY5" fmla="*/ 6733873 h 6858000"/>
              <a:gd name="connsiteX6" fmla="*/ 1075471 w 5962785"/>
              <a:gd name="connsiteY6" fmla="*/ 6503186 h 6858000"/>
              <a:gd name="connsiteX7" fmla="*/ 1020229 w 5962785"/>
              <a:gd name="connsiteY7" fmla="*/ 6438306 h 6858000"/>
              <a:gd name="connsiteX8" fmla="*/ 883579 w 5962785"/>
              <a:gd name="connsiteY8" fmla="*/ 6351798 h 6858000"/>
              <a:gd name="connsiteX9" fmla="*/ 645167 w 5962785"/>
              <a:gd name="connsiteY9" fmla="*/ 6167969 h 6858000"/>
              <a:gd name="connsiteX10" fmla="*/ 732391 w 5962785"/>
              <a:gd name="connsiteY10" fmla="*/ 6124716 h 6858000"/>
              <a:gd name="connsiteX11" fmla="*/ 985339 w 5962785"/>
              <a:gd name="connsiteY11" fmla="*/ 6236455 h 6858000"/>
              <a:gd name="connsiteX12" fmla="*/ 1168509 w 5962785"/>
              <a:gd name="connsiteY12" fmla="*/ 6265291 h 6858000"/>
              <a:gd name="connsiteX13" fmla="*/ 909746 w 5962785"/>
              <a:gd name="connsiteY13" fmla="*/ 6070649 h 6858000"/>
              <a:gd name="connsiteX14" fmla="*/ 659704 w 5962785"/>
              <a:gd name="connsiteY14" fmla="*/ 5818335 h 6858000"/>
              <a:gd name="connsiteX15" fmla="*/ 851597 w 5962785"/>
              <a:gd name="connsiteY15" fmla="*/ 5865193 h 6858000"/>
              <a:gd name="connsiteX16" fmla="*/ 860319 w 5962785"/>
              <a:gd name="connsiteY16" fmla="*/ 5832753 h 6858000"/>
              <a:gd name="connsiteX17" fmla="*/ 691686 w 5962785"/>
              <a:gd name="connsiteY17" fmla="*/ 5533581 h 6858000"/>
              <a:gd name="connsiteX18" fmla="*/ 610278 w 5962785"/>
              <a:gd name="connsiteY18" fmla="*/ 5411029 h 6858000"/>
              <a:gd name="connsiteX19" fmla="*/ 238123 w 5962785"/>
              <a:gd name="connsiteY19" fmla="*/ 5046976 h 6858000"/>
              <a:gd name="connsiteX20" fmla="*/ 592833 w 5962785"/>
              <a:gd name="connsiteY20" fmla="*/ 5209177 h 6858000"/>
              <a:gd name="connsiteX21" fmla="*/ 226494 w 5962785"/>
              <a:gd name="connsiteY21" fmla="*/ 4855939 h 6858000"/>
              <a:gd name="connsiteX22" fmla="*/ 49139 w 5962785"/>
              <a:gd name="connsiteY22" fmla="*/ 4726177 h 6858000"/>
              <a:gd name="connsiteX23" fmla="*/ 5527 w 5962785"/>
              <a:gd name="connsiteY23" fmla="*/ 4650483 h 6858000"/>
              <a:gd name="connsiteX24" fmla="*/ 84029 w 5962785"/>
              <a:gd name="connsiteY24" fmla="*/ 4632460 h 6858000"/>
              <a:gd name="connsiteX25" fmla="*/ 325347 w 5962785"/>
              <a:gd name="connsiteY25" fmla="*/ 4661296 h 6858000"/>
              <a:gd name="connsiteX26" fmla="*/ 25879 w 5962785"/>
              <a:gd name="connsiteY26" fmla="*/ 4423401 h 6858000"/>
              <a:gd name="connsiteX27" fmla="*/ 249753 w 5962785"/>
              <a:gd name="connsiteY27" fmla="*/ 4459446 h 6858000"/>
              <a:gd name="connsiteX28" fmla="*/ 313718 w 5962785"/>
              <a:gd name="connsiteY28" fmla="*/ 4365729 h 6858000"/>
              <a:gd name="connsiteX29" fmla="*/ 418386 w 5962785"/>
              <a:gd name="connsiteY29" fmla="*/ 4214341 h 6858000"/>
              <a:gd name="connsiteX30" fmla="*/ 491072 w 5962785"/>
              <a:gd name="connsiteY30" fmla="*/ 4131438 h 6858000"/>
              <a:gd name="connsiteX31" fmla="*/ 520147 w 5962785"/>
              <a:gd name="connsiteY31" fmla="*/ 3864706 h 6858000"/>
              <a:gd name="connsiteX32" fmla="*/ 459090 w 5962785"/>
              <a:gd name="connsiteY32" fmla="*/ 3572743 h 6858000"/>
              <a:gd name="connsiteX33" fmla="*/ 290458 w 5962785"/>
              <a:gd name="connsiteY33" fmla="*/ 3424959 h 6858000"/>
              <a:gd name="connsiteX34" fmla="*/ 339884 w 5962785"/>
              <a:gd name="connsiteY34" fmla="*/ 3259153 h 6858000"/>
              <a:gd name="connsiteX35" fmla="*/ 697501 w 5962785"/>
              <a:gd name="connsiteY35" fmla="*/ 3360078 h 6858000"/>
              <a:gd name="connsiteX36" fmla="*/ 165437 w 5962785"/>
              <a:gd name="connsiteY36" fmla="*/ 2967190 h 6858000"/>
              <a:gd name="connsiteX37" fmla="*/ 255568 w 5962785"/>
              <a:gd name="connsiteY37" fmla="*/ 2949167 h 6858000"/>
              <a:gd name="connsiteX38" fmla="*/ 578296 w 5962785"/>
              <a:gd name="connsiteY38" fmla="*/ 2725691 h 6858000"/>
              <a:gd name="connsiteX39" fmla="*/ 595740 w 5962785"/>
              <a:gd name="connsiteY39" fmla="*/ 2714876 h 6858000"/>
              <a:gd name="connsiteX40" fmla="*/ 650982 w 5962785"/>
              <a:gd name="connsiteY40" fmla="*/ 2574301 h 6858000"/>
              <a:gd name="connsiteX41" fmla="*/ 825429 w 5962785"/>
              <a:gd name="connsiteY41" fmla="*/ 2552674 h 6858000"/>
              <a:gd name="connsiteX42" fmla="*/ 970802 w 5962785"/>
              <a:gd name="connsiteY42" fmla="*/ 2585115 h 6858000"/>
              <a:gd name="connsiteX43" fmla="*/ 1127805 w 5962785"/>
              <a:gd name="connsiteY43" fmla="*/ 2545465 h 6858000"/>
              <a:gd name="connsiteX44" fmla="*/ 1267362 w 5962785"/>
              <a:gd name="connsiteY44" fmla="*/ 2563488 h 6858000"/>
              <a:gd name="connsiteX45" fmla="*/ 1386568 w 5962785"/>
              <a:gd name="connsiteY45" fmla="*/ 2538257 h 6858000"/>
              <a:gd name="connsiteX46" fmla="*/ 1270270 w 5962785"/>
              <a:gd name="connsiteY46" fmla="*/ 2419309 h 6858000"/>
              <a:gd name="connsiteX47" fmla="*/ 1107453 w 5962785"/>
              <a:gd name="connsiteY47" fmla="*/ 2419309 h 6858000"/>
              <a:gd name="connsiteX48" fmla="*/ 991154 w 5962785"/>
              <a:gd name="connsiteY48" fmla="*/ 2343615 h 6858000"/>
              <a:gd name="connsiteX49" fmla="*/ 880671 w 5962785"/>
              <a:gd name="connsiteY49" fmla="*/ 2206645 h 6858000"/>
              <a:gd name="connsiteX50" fmla="*/ 491072 w 5962785"/>
              <a:gd name="connsiteY50" fmla="*/ 1986771 h 6858000"/>
              <a:gd name="connsiteX51" fmla="*/ 421293 w 5962785"/>
              <a:gd name="connsiteY51" fmla="*/ 1903868 h 6858000"/>
              <a:gd name="connsiteX52" fmla="*/ 1531941 w 5962785"/>
              <a:gd name="connsiteY52" fmla="*/ 2224667 h 6858000"/>
              <a:gd name="connsiteX53" fmla="*/ 1188861 w 5962785"/>
              <a:gd name="connsiteY53" fmla="*/ 2091301 h 6858000"/>
              <a:gd name="connsiteX54" fmla="*/ 1421458 w 5962785"/>
              <a:gd name="connsiteY54" fmla="*/ 2116532 h 6858000"/>
              <a:gd name="connsiteX55" fmla="*/ 1549386 w 5962785"/>
              <a:gd name="connsiteY55" fmla="*/ 2026420 h 6858000"/>
              <a:gd name="connsiteX56" fmla="*/ 1549386 w 5962785"/>
              <a:gd name="connsiteY56" fmla="*/ 1997584 h 6858000"/>
              <a:gd name="connsiteX57" fmla="*/ 1453440 w 5962785"/>
              <a:gd name="connsiteY57" fmla="*/ 1914682 h 6858000"/>
              <a:gd name="connsiteX58" fmla="*/ 1398198 w 5962785"/>
              <a:gd name="connsiteY58" fmla="*/ 1860614 h 6858000"/>
              <a:gd name="connsiteX59" fmla="*/ 1247011 w 5962785"/>
              <a:gd name="connsiteY59" fmla="*/ 1665972 h 6858000"/>
              <a:gd name="connsiteX60" fmla="*/ 1354586 w 5962785"/>
              <a:gd name="connsiteY60" fmla="*/ 1644345 h 6858000"/>
              <a:gd name="connsiteX61" fmla="*/ 1395290 w 5962785"/>
              <a:gd name="connsiteY61" fmla="*/ 1604696 h 6858000"/>
              <a:gd name="connsiteX62" fmla="*/ 1366216 w 5962785"/>
              <a:gd name="connsiteY62" fmla="*/ 1547025 h 6858000"/>
              <a:gd name="connsiteX63" fmla="*/ 1031858 w 5962785"/>
              <a:gd name="connsiteY63" fmla="*/ 1370405 h 6858000"/>
              <a:gd name="connsiteX64" fmla="*/ 1005692 w 5962785"/>
              <a:gd name="connsiteY64" fmla="*/ 1233435 h 6858000"/>
              <a:gd name="connsiteX65" fmla="*/ 1069655 w 5962785"/>
              <a:gd name="connsiteY65" fmla="*/ 1211808 h 6858000"/>
              <a:gd name="connsiteX66" fmla="*/ 1142342 w 5962785"/>
              <a:gd name="connsiteY66" fmla="*/ 1222621 h 6858000"/>
              <a:gd name="connsiteX67" fmla="*/ 1084193 w 5962785"/>
              <a:gd name="connsiteY67" fmla="*/ 1114487 h 6858000"/>
              <a:gd name="connsiteX68" fmla="*/ 848689 w 5962785"/>
              <a:gd name="connsiteY68" fmla="*/ 1006353 h 6858000"/>
              <a:gd name="connsiteX69" fmla="*/ 805077 w 5962785"/>
              <a:gd name="connsiteY69" fmla="*/ 948681 h 6858000"/>
              <a:gd name="connsiteX70" fmla="*/ 863226 w 5962785"/>
              <a:gd name="connsiteY70" fmla="*/ 919844 h 6858000"/>
              <a:gd name="connsiteX71" fmla="*/ 906838 w 5962785"/>
              <a:gd name="connsiteY71" fmla="*/ 909031 h 6858000"/>
              <a:gd name="connsiteX72" fmla="*/ 5527 w 5962785"/>
              <a:gd name="connsiteY72" fmla="*/ 458471 h 6858000"/>
              <a:gd name="connsiteX73" fmla="*/ 209049 w 5962785"/>
              <a:gd name="connsiteY73" fmla="*/ 454867 h 6858000"/>
              <a:gd name="connsiteX74" fmla="*/ 409664 w 5962785"/>
              <a:gd name="connsiteY74" fmla="*/ 526956 h 6858000"/>
              <a:gd name="connsiteX75" fmla="*/ 621908 w 5962785"/>
              <a:gd name="connsiteY75" fmla="*/ 516143 h 6858000"/>
              <a:gd name="connsiteX76" fmla="*/ 822522 w 5962785"/>
              <a:gd name="connsiteY76" fmla="*/ 552188 h 6858000"/>
              <a:gd name="connsiteX77" fmla="*/ 996969 w 5962785"/>
              <a:gd name="connsiteY77" fmla="*/ 552188 h 6858000"/>
              <a:gd name="connsiteX78" fmla="*/ 834151 w 5962785"/>
              <a:gd name="connsiteY78" fmla="*/ 498120 h 6858000"/>
              <a:gd name="connsiteX79" fmla="*/ 773095 w 5962785"/>
              <a:gd name="connsiteY79" fmla="*/ 408008 h 6858000"/>
              <a:gd name="connsiteX80" fmla="*/ 793447 w 5962785"/>
              <a:gd name="connsiteY80" fmla="*/ 325106 h 6858000"/>
              <a:gd name="connsiteX81" fmla="*/ 860319 w 5962785"/>
              <a:gd name="connsiteY81" fmla="*/ 350336 h 6858000"/>
              <a:gd name="connsiteX82" fmla="*/ 938820 w 5962785"/>
              <a:gd name="connsiteY82" fmla="*/ 444054 h 6858000"/>
              <a:gd name="connsiteX83" fmla="*/ 956265 w 5962785"/>
              <a:gd name="connsiteY83" fmla="*/ 386381 h 6858000"/>
              <a:gd name="connsiteX84" fmla="*/ 1002784 w 5962785"/>
              <a:gd name="connsiteY84" fmla="*/ 343127 h 6858000"/>
              <a:gd name="connsiteX85" fmla="*/ 1270270 w 5962785"/>
              <a:gd name="connsiteY85" fmla="*/ 364755 h 6858000"/>
              <a:gd name="connsiteX86" fmla="*/ 1092915 w 5962785"/>
              <a:gd name="connsiteY86" fmla="*/ 180926 h 6858000"/>
              <a:gd name="connsiteX87" fmla="*/ 979525 w 5962785"/>
              <a:gd name="connsiteY87" fmla="*/ 152090 h 6858000"/>
              <a:gd name="connsiteX88" fmla="*/ 953358 w 5962785"/>
              <a:gd name="connsiteY88" fmla="*/ 76396 h 6858000"/>
              <a:gd name="connsiteX89" fmla="*/ 1005692 w 5962785"/>
              <a:gd name="connsiteY89" fmla="*/ 58373 h 6858000"/>
              <a:gd name="connsiteX90" fmla="*/ 1267362 w 5962785"/>
              <a:gd name="connsiteY90" fmla="*/ 123254 h 6858000"/>
              <a:gd name="connsiteX91" fmla="*/ 1310975 w 5962785"/>
              <a:gd name="connsiteY91" fmla="*/ 98023 h 6858000"/>
              <a:gd name="connsiteX92" fmla="*/ 1159787 w 5962785"/>
              <a:gd name="connsiteY92" fmla="*/ 4350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Otsikko 4">
            <a:extLst>
              <a:ext uri="{FF2B5EF4-FFF2-40B4-BE49-F238E27FC236}">
                <a16:creationId xmlns:a16="http://schemas.microsoft.com/office/drawing/2014/main" id="{FC43DD1F-337C-53A0-B0F2-D17DD5AA3A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5202" y="965200"/>
            <a:ext cx="6930876" cy="6430211"/>
          </a:xfrm>
        </p:spPr>
        <p:txBody>
          <a:bodyPr anchor="t">
            <a:normAutofit/>
          </a:bodyPr>
          <a:lstStyle/>
          <a:p>
            <a:pPr algn="l">
              <a:lnSpc>
                <a:spcPct val="90000"/>
              </a:lnSpc>
            </a:pPr>
            <a:br>
              <a:rPr lang="fi-FI" sz="3600" b="1" dirty="0">
                <a:solidFill>
                  <a:srgbClr val="0893A9"/>
                </a:solidFill>
                <a:latin typeface="Open Sans Bold" panose="020B0806030504020204" charset="0"/>
                <a:ea typeface="Open Sans Bold" panose="020B0806030504020204" charset="0"/>
                <a:cs typeface="Open Sans Bold" panose="020B0806030504020204" charset="0"/>
              </a:rPr>
            </a:br>
            <a:r>
              <a:rPr lang="fi-FI" sz="3600" b="1" dirty="0">
                <a:solidFill>
                  <a:srgbClr val="0893A9"/>
                </a:solidFill>
                <a:latin typeface="Open Sans Bold" panose="020B0806030504020204" charset="0"/>
                <a:ea typeface="Open Sans Bold" panose="020B0806030504020204" charset="0"/>
                <a:cs typeface="Open Sans Bold" panose="020B0806030504020204" charset="0"/>
              </a:rPr>
              <a:t>TOIMINTASUUNNITELMA</a:t>
            </a:r>
            <a:br>
              <a:rPr lang="fi-FI" sz="3600" b="1" dirty="0">
                <a:solidFill>
                  <a:srgbClr val="0893A9"/>
                </a:solidFill>
                <a:latin typeface="Open Sans Bold" panose="020B0806030504020204" charset="0"/>
                <a:ea typeface="Open Sans Bold" panose="020B0806030504020204" charset="0"/>
                <a:cs typeface="Open Sans Bold" panose="020B0806030504020204" charset="0"/>
              </a:rPr>
            </a:br>
            <a:r>
              <a:rPr lang="fi-FI" b="1" dirty="0">
                <a:solidFill>
                  <a:srgbClr val="0893A9"/>
                </a:solidFill>
                <a:latin typeface="Open Sans Bold" panose="020B0806030504020204" charset="0"/>
                <a:ea typeface="Open Sans Bold" panose="020B0806030504020204" charset="0"/>
                <a:cs typeface="Open Sans Bold" panose="020B0806030504020204" charset="0"/>
              </a:rPr>
              <a:t>2025</a:t>
            </a:r>
            <a:br>
              <a:rPr lang="fi-FI" sz="4600" b="1" dirty="0">
                <a:latin typeface="Open Sans Bold" panose="020B0806030504020204" charset="0"/>
                <a:ea typeface="Open Sans Bold" panose="020B0806030504020204" charset="0"/>
                <a:cs typeface="Open Sans Bold" panose="020B0806030504020204" charset="0"/>
              </a:rPr>
            </a:br>
            <a:br>
              <a:rPr lang="fi-FI" sz="4600" b="1" dirty="0">
                <a:latin typeface="Open Sans Bold" panose="020B0806030504020204" charset="0"/>
                <a:ea typeface="Open Sans Bold" panose="020B0806030504020204" charset="0"/>
                <a:cs typeface="Open Sans Bold" panose="020B0806030504020204" charset="0"/>
              </a:rPr>
            </a:br>
            <a:br>
              <a:rPr lang="fi-FI" sz="4600" dirty="0">
                <a:latin typeface="Open Sans Bold" panose="020B0806030504020204" charset="0"/>
                <a:ea typeface="Open Sans Bold" panose="020B0806030504020204" charset="0"/>
                <a:cs typeface="Open Sans Bold" panose="020B0806030504020204" charset="0"/>
              </a:rPr>
            </a:br>
            <a:br>
              <a:rPr lang="fi-FI" sz="4600" dirty="0">
                <a:latin typeface="Open Sans Bold" panose="020B0806030504020204" charset="0"/>
                <a:ea typeface="Open Sans Bold" panose="020B0806030504020204" charset="0"/>
                <a:cs typeface="Open Sans Bold" panose="020B0806030504020204" charset="0"/>
              </a:rPr>
            </a:br>
            <a:r>
              <a:rPr lang="fi-FI" sz="3200" dirty="0">
                <a:solidFill>
                  <a:srgbClr val="0893A9"/>
                </a:solidFill>
                <a:latin typeface="Open Sans Bold" panose="020B0806030504020204" charset="0"/>
                <a:ea typeface="Open Sans Bold" panose="020B0806030504020204" charset="0"/>
                <a:cs typeface="Open Sans Bold" panose="020B0806030504020204" charset="0"/>
              </a:rPr>
              <a:t>Strategiset arvot ja painopisteet</a:t>
            </a:r>
            <a:br>
              <a:rPr lang="fi-FI" sz="3200" dirty="0">
                <a:solidFill>
                  <a:srgbClr val="0893A9"/>
                </a:solidFill>
                <a:latin typeface="Open Sans Bold" panose="020B0806030504020204" charset="0"/>
                <a:ea typeface="Open Sans Bold" panose="020B0806030504020204" charset="0"/>
                <a:cs typeface="Open Sans Bold" panose="020B0806030504020204" charset="0"/>
              </a:rPr>
            </a:br>
            <a:r>
              <a:rPr lang="fi-FI" sz="3200" dirty="0">
                <a:solidFill>
                  <a:srgbClr val="0893A9"/>
                </a:solidFill>
                <a:latin typeface="Open Sans Bold" panose="020B0806030504020204" charset="0"/>
                <a:ea typeface="Open Sans Bold" panose="020B0806030504020204" charset="0"/>
                <a:cs typeface="Open Sans Bold" panose="020B0806030504020204" charset="0"/>
              </a:rPr>
              <a:t>Toiminnan tavoitteet</a:t>
            </a:r>
            <a:br>
              <a:rPr lang="fi-FI" sz="3200" dirty="0">
                <a:solidFill>
                  <a:srgbClr val="0893A9"/>
                </a:solidFill>
                <a:latin typeface="Open Sans Bold" panose="020B0806030504020204" charset="0"/>
                <a:ea typeface="Open Sans Bold" panose="020B0806030504020204" charset="0"/>
                <a:cs typeface="Open Sans Bold" panose="020B0806030504020204" charset="0"/>
              </a:rPr>
            </a:br>
            <a:r>
              <a:rPr lang="fi-FI" sz="3200" dirty="0">
                <a:solidFill>
                  <a:srgbClr val="0893A9"/>
                </a:solidFill>
                <a:latin typeface="Open Sans Bold" panose="020B0806030504020204" charset="0"/>
                <a:ea typeface="Open Sans Bold" panose="020B0806030504020204" charset="0"/>
                <a:cs typeface="Open Sans Bold" panose="020B0806030504020204" charset="0"/>
              </a:rPr>
              <a:t>Toimenpiteet ja mittarit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88E47E36-550F-9339-7965-0022D3CE8E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5200" y="7916526"/>
            <a:ext cx="6930876" cy="1163241"/>
          </a:xfrm>
        </p:spPr>
        <p:txBody>
          <a:bodyPr>
            <a:normAutofit/>
          </a:bodyPr>
          <a:lstStyle/>
          <a:p>
            <a:pPr algn="l"/>
            <a:r>
              <a:rPr lang="fi-FI" dirty="0"/>
              <a:t>VIOLA – väkivallasta vapaaksi ry</a:t>
            </a:r>
          </a:p>
        </p:txBody>
      </p:sp>
      <p:pic>
        <p:nvPicPr>
          <p:cNvPr id="4" name="Kuva 3" descr="Kuva, joka sisältää kohteen Askartelupaperi, Taidelehti, Luova taide, Origamipaperi&#10;&#10;Kuvaus luotu automaattisesti">
            <a:extLst>
              <a:ext uri="{FF2B5EF4-FFF2-40B4-BE49-F238E27FC236}">
                <a16:creationId xmlns:a16="http://schemas.microsoft.com/office/drawing/2014/main" id="{115ED809-8B28-C3CF-82E8-CA19339DD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9379" y="1418163"/>
            <a:ext cx="7413420" cy="7450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6144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/>
          <p:cNvSpPr txBox="1"/>
          <p:nvPr/>
        </p:nvSpPr>
        <p:spPr>
          <a:xfrm>
            <a:off x="2078776" y="1233919"/>
            <a:ext cx="6420374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4800" b="1" dirty="0">
                <a:solidFill>
                  <a:srgbClr val="0893A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VISIO 2025–2027</a:t>
            </a:r>
          </a:p>
        </p:txBody>
      </p:sp>
      <p:grpSp>
        <p:nvGrpSpPr>
          <p:cNvPr id="3" name="Group 5">
            <a:extLst>
              <a:ext uri="{FF2B5EF4-FFF2-40B4-BE49-F238E27FC236}">
                <a16:creationId xmlns:a16="http://schemas.microsoft.com/office/drawing/2014/main" id="{3A2646F9-DEA5-CE65-DB6A-BDF076C3264E}"/>
              </a:ext>
            </a:extLst>
          </p:cNvPr>
          <p:cNvGrpSpPr/>
          <p:nvPr/>
        </p:nvGrpSpPr>
        <p:grpSpPr>
          <a:xfrm>
            <a:off x="10600488" y="2656045"/>
            <a:ext cx="5347651" cy="4974910"/>
            <a:chOff x="0" y="0"/>
            <a:chExt cx="812800" cy="711200"/>
          </a:xfrm>
        </p:grpSpPr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0D26A2FD-EE81-BBCA-C05D-FD2770DADF00}"/>
                </a:ext>
              </a:extLst>
            </p:cNvPr>
            <p:cNvSpPr/>
            <p:nvPr/>
          </p:nvSpPr>
          <p:spPr>
            <a:xfrm>
              <a:off x="-33680" y="-8369"/>
              <a:ext cx="854946" cy="719569"/>
            </a:xfrm>
            <a:custGeom>
              <a:avLst/>
              <a:gdLst/>
              <a:ahLst/>
              <a:cxnLst/>
              <a:rect l="l" t="t" r="r" b="b"/>
              <a:pathLst>
                <a:path w="854946" h="719569">
                  <a:moveTo>
                    <a:pt x="65903" y="121927"/>
                  </a:moveTo>
                  <a:cubicBezTo>
                    <a:pt x="0" y="230500"/>
                    <a:pt x="46429" y="336178"/>
                    <a:pt x="104776" y="392266"/>
                  </a:cubicBezTo>
                  <a:lnTo>
                    <a:pt x="445927" y="719569"/>
                  </a:lnTo>
                  <a:lnTo>
                    <a:pt x="779877" y="393436"/>
                  </a:lnTo>
                  <a:cubicBezTo>
                    <a:pt x="834145" y="333099"/>
                    <a:pt x="854946" y="269099"/>
                    <a:pt x="843393" y="197834"/>
                  </a:cubicBezTo>
                  <a:cubicBezTo>
                    <a:pt x="827435" y="99251"/>
                    <a:pt x="746197" y="22767"/>
                    <a:pt x="645842" y="11845"/>
                  </a:cubicBezTo>
                  <a:cubicBezTo>
                    <a:pt x="584292" y="5218"/>
                    <a:pt x="524835" y="22636"/>
                    <a:pt x="478430" y="61198"/>
                  </a:cubicBezTo>
                  <a:cubicBezTo>
                    <a:pt x="465940" y="71573"/>
                    <a:pt x="454776" y="83173"/>
                    <a:pt x="445047" y="95780"/>
                  </a:cubicBezTo>
                  <a:cubicBezTo>
                    <a:pt x="433503" y="81425"/>
                    <a:pt x="419967" y="68294"/>
                    <a:pt x="404657" y="56657"/>
                  </a:cubicBezTo>
                  <a:cubicBezTo>
                    <a:pt x="351294" y="16102"/>
                    <a:pt x="283367" y="0"/>
                    <a:pt x="218120" y="12523"/>
                  </a:cubicBezTo>
                  <a:cubicBezTo>
                    <a:pt x="156323" y="24461"/>
                    <a:pt x="100853" y="64323"/>
                    <a:pt x="65903" y="121927"/>
                  </a:cubicBezTo>
                  <a:close/>
                </a:path>
              </a:pathLst>
            </a:custGeom>
            <a:blipFill>
              <a:blip r:embed="rId2">
                <a:alphaModFix/>
              </a:blip>
              <a:stretch>
                <a:fillRect l="-57842" t="-5715" r="-57066" b="-32272"/>
              </a:stretch>
            </a:blipFill>
          </p:spPr>
          <p:txBody>
            <a:bodyPr/>
            <a:lstStyle/>
            <a:p>
              <a:endParaRPr lang="fi-FI"/>
            </a:p>
          </p:txBody>
        </p:sp>
      </p:grpSp>
      <p:sp>
        <p:nvSpPr>
          <p:cNvPr id="10" name="Tekstiruutu 9">
            <a:extLst>
              <a:ext uri="{FF2B5EF4-FFF2-40B4-BE49-F238E27FC236}">
                <a16:creationId xmlns:a16="http://schemas.microsoft.com/office/drawing/2014/main" id="{0C966EB3-8487-1410-48DC-AE93026FC207}"/>
              </a:ext>
            </a:extLst>
          </p:cNvPr>
          <p:cNvSpPr txBox="1"/>
          <p:nvPr/>
        </p:nvSpPr>
        <p:spPr>
          <a:xfrm>
            <a:off x="1433928" y="3189119"/>
            <a:ext cx="7710071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893A9"/>
                </a:solidFill>
                <a:effectLst/>
                <a:uLnTx/>
                <a:uFillTx/>
                <a:latin typeface="Open Sans Bold" panose="020B0806030504020204" charset="0"/>
                <a:ea typeface="Open Sans Bold" panose="020B0806030504020204" charset="0"/>
                <a:cs typeface="Open Sans Bold" panose="020B0806030504020204" charset="0"/>
                <a:sym typeface="Open Sans Bold"/>
              </a:rPr>
              <a:t>ETKL:</a:t>
            </a:r>
          </a:p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893A9"/>
                </a:solidFill>
                <a:effectLst/>
                <a:uLnTx/>
                <a:uFillTx/>
                <a:latin typeface="Open Sans Bold" panose="020B0806030504020204" charset="0"/>
                <a:ea typeface="Open Sans Bold" panose="020B0806030504020204" charset="0"/>
                <a:cs typeface="Open Sans Bold" panose="020B0806030504020204" charset="0"/>
                <a:sym typeface="Open Sans"/>
              </a:rPr>
              <a:t>JOKAINEN ON TURVASSA</a:t>
            </a:r>
          </a:p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893A9"/>
              </a:solidFill>
              <a:effectLst/>
              <a:uLnTx/>
              <a:uFillTx/>
              <a:latin typeface="Open Sans Bold" panose="020B0806030504020204" charset="0"/>
              <a:ea typeface="Open Sans Bold" panose="020B0806030504020204" charset="0"/>
              <a:cs typeface="Open Sans Bold" panose="020B0806030504020204" charset="0"/>
              <a:sym typeface="Open Sans Bold"/>
            </a:endParaRPr>
          </a:p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200" b="1" dirty="0">
              <a:solidFill>
                <a:srgbClr val="0893A9"/>
              </a:solidFill>
              <a:latin typeface="Open Sans Bold" panose="020B0806030504020204" charset="0"/>
              <a:ea typeface="Open Sans Bold" panose="020B0806030504020204" charset="0"/>
              <a:cs typeface="Open Sans Bold" panose="020B0806030504020204" charset="0"/>
              <a:sym typeface="Open Sans Bold"/>
            </a:endParaRPr>
          </a:p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893A9"/>
                </a:solidFill>
                <a:effectLst/>
                <a:uLnTx/>
                <a:uFillTx/>
                <a:latin typeface="Open Sans Bold" panose="020B0806030504020204" charset="0"/>
                <a:ea typeface="Open Sans Bold" panose="020B0806030504020204" charset="0"/>
                <a:cs typeface="Open Sans Bold" panose="020B0806030504020204" charset="0"/>
                <a:sym typeface="Open Sans Bold"/>
              </a:rPr>
              <a:t>VIOLA: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893A9"/>
              </a:solidFill>
              <a:effectLst/>
              <a:uLnTx/>
              <a:uFillTx/>
              <a:latin typeface="Open Sans Bold" panose="020B0806030504020204" charset="0"/>
              <a:ea typeface="Open Sans Bold" panose="020B0806030504020204" charset="0"/>
              <a:cs typeface="Open Sans Bold" panose="020B0806030504020204" charset="0"/>
              <a:sym typeface="Open Sans"/>
            </a:endParaRPr>
          </a:p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893A9"/>
                </a:solidFill>
                <a:effectLst/>
                <a:uLnTx/>
                <a:uFillTx/>
                <a:latin typeface="Open Sans Bold" panose="020B0806030504020204" charset="0"/>
                <a:ea typeface="Open Sans Bold" panose="020B0806030504020204" charset="0"/>
                <a:cs typeface="Open Sans Bold" panose="020B0806030504020204" charset="0"/>
                <a:sym typeface="Open Sans"/>
              </a:rPr>
              <a:t>VARMISTAMME TURVALLISET LÄHISUHTEET KAIKILLE</a:t>
            </a:r>
          </a:p>
        </p:txBody>
      </p:sp>
    </p:spTree>
    <p:extLst>
      <p:ext uri="{BB962C8B-B14F-4D97-AF65-F5344CB8AC3E}">
        <p14:creationId xmlns:p14="http://schemas.microsoft.com/office/powerpoint/2010/main" val="23380985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>
            <a:extLst>
              <a:ext uri="{FF2B5EF4-FFF2-40B4-BE49-F238E27FC236}">
                <a16:creationId xmlns:a16="http://schemas.microsoft.com/office/drawing/2014/main" id="{C404425F-9161-A6E9-1584-87E2443BDB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7787" y="3744983"/>
            <a:ext cx="16332425" cy="2797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3210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5D1014-811E-CA61-C1C6-37FAE8546A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77B7EF41-924D-B0BB-79AF-06D2A5216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342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56" name="Freeform: Shape 55">
            <a:extLst>
              <a:ext uri="{FF2B5EF4-FFF2-40B4-BE49-F238E27FC236}">
                <a16:creationId xmlns:a16="http://schemas.microsoft.com/office/drawing/2014/main" id="{CC08E07F-2090-71C2-7D17-EE8A0C9C2D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custGeom>
            <a:avLst/>
            <a:gdLst>
              <a:gd name="connsiteX0" fmla="*/ 6315529 w 12192000"/>
              <a:gd name="connsiteY0" fmla="*/ 4323896 h 6858000"/>
              <a:gd name="connsiteX1" fmla="*/ 6295588 w 12192000"/>
              <a:gd name="connsiteY1" fmla="*/ 4367579 h 6858000"/>
              <a:gd name="connsiteX2" fmla="*/ 6219229 w 12192000"/>
              <a:gd name="connsiteY2" fmla="*/ 4436818 h 6858000"/>
              <a:gd name="connsiteX3" fmla="*/ 6065687 w 12192000"/>
              <a:gd name="connsiteY3" fmla="*/ 4637204 h 6858000"/>
              <a:gd name="connsiteX4" fmla="*/ 5727387 w 12192000"/>
              <a:gd name="connsiteY4" fmla="*/ 5460076 h 6858000"/>
              <a:gd name="connsiteX5" fmla="*/ 5620972 w 12192000"/>
              <a:gd name="connsiteY5" fmla="*/ 5725836 h 6858000"/>
              <a:gd name="connsiteX6" fmla="*/ 5707795 w 12192000"/>
              <a:gd name="connsiteY6" fmla="*/ 5790089 h 6858000"/>
              <a:gd name="connsiteX7" fmla="*/ 5554627 w 12192000"/>
              <a:gd name="connsiteY7" fmla="*/ 6078873 h 6858000"/>
              <a:gd name="connsiteX8" fmla="*/ 5373489 w 12192000"/>
              <a:gd name="connsiteY8" fmla="*/ 6402408 h 6858000"/>
              <a:gd name="connsiteX9" fmla="*/ 5099999 w 12192000"/>
              <a:gd name="connsiteY9" fmla="*/ 6827527 h 6858000"/>
              <a:gd name="connsiteX10" fmla="*/ 5078133 w 12192000"/>
              <a:gd name="connsiteY10" fmla="*/ 6857998 h 6858000"/>
              <a:gd name="connsiteX11" fmla="*/ 9179960 w 12192000"/>
              <a:gd name="connsiteY11" fmla="*/ 6857998 h 6858000"/>
              <a:gd name="connsiteX12" fmla="*/ 9179960 w 12192000"/>
              <a:gd name="connsiteY12" fmla="*/ 4323896 h 6858000"/>
              <a:gd name="connsiteX13" fmla="*/ 0 w 12192000"/>
              <a:gd name="connsiteY13" fmla="*/ 0 h 6858000"/>
              <a:gd name="connsiteX14" fmla="*/ 5872711 w 12192000"/>
              <a:gd name="connsiteY14" fmla="*/ 0 h 6858000"/>
              <a:gd name="connsiteX15" fmla="*/ 5885421 w 12192000"/>
              <a:gd name="connsiteY15" fmla="*/ 20207 h 6858000"/>
              <a:gd name="connsiteX16" fmla="*/ 5925300 w 12192000"/>
              <a:gd name="connsiteY16" fmla="*/ 48911 h 6858000"/>
              <a:gd name="connsiteX17" fmla="*/ 5940039 w 12192000"/>
              <a:gd name="connsiteY17" fmla="*/ 101212 h 6858000"/>
              <a:gd name="connsiteX18" fmla="*/ 5969942 w 12192000"/>
              <a:gd name="connsiteY18" fmla="*/ 311282 h 6858000"/>
              <a:gd name="connsiteX19" fmla="*/ 5961238 w 12192000"/>
              <a:gd name="connsiteY19" fmla="*/ 357643 h 6858000"/>
              <a:gd name="connsiteX20" fmla="*/ 5917195 w 12192000"/>
              <a:gd name="connsiteY20" fmla="*/ 420369 h 6858000"/>
              <a:gd name="connsiteX21" fmla="*/ 5882753 w 12192000"/>
              <a:gd name="connsiteY21" fmla="*/ 556832 h 6858000"/>
              <a:gd name="connsiteX22" fmla="*/ 5814490 w 12192000"/>
              <a:gd name="connsiteY22" fmla="*/ 757416 h 6858000"/>
              <a:gd name="connsiteX23" fmla="*/ 5780064 w 12192000"/>
              <a:gd name="connsiteY23" fmla="*/ 817804 h 6858000"/>
              <a:gd name="connsiteX24" fmla="*/ 5808232 w 12192000"/>
              <a:gd name="connsiteY24" fmla="*/ 850533 h 6858000"/>
              <a:gd name="connsiteX25" fmla="*/ 5906473 w 12192000"/>
              <a:gd name="connsiteY25" fmla="*/ 1076571 h 6858000"/>
              <a:gd name="connsiteX26" fmla="*/ 5778623 w 12192000"/>
              <a:gd name="connsiteY26" fmla="*/ 1369280 h 6858000"/>
              <a:gd name="connsiteX27" fmla="*/ 5710841 w 12192000"/>
              <a:gd name="connsiteY27" fmla="*/ 1462628 h 6858000"/>
              <a:gd name="connsiteX28" fmla="*/ 5846774 w 12192000"/>
              <a:gd name="connsiteY28" fmla="*/ 1455933 h 6858000"/>
              <a:gd name="connsiteX29" fmla="*/ 5897329 w 12192000"/>
              <a:gd name="connsiteY29" fmla="*/ 1553073 h 6858000"/>
              <a:gd name="connsiteX30" fmla="*/ 5919735 w 12192000"/>
              <a:gd name="connsiteY30" fmla="*/ 1602736 h 6858000"/>
              <a:gd name="connsiteX31" fmla="*/ 6057874 w 12192000"/>
              <a:gd name="connsiteY31" fmla="*/ 1910648 h 6858000"/>
              <a:gd name="connsiteX32" fmla="*/ 6039719 w 12192000"/>
              <a:gd name="connsiteY32" fmla="*/ 2010547 h 6858000"/>
              <a:gd name="connsiteX33" fmla="*/ 5841713 w 12192000"/>
              <a:gd name="connsiteY33" fmla="*/ 2520599 h 6858000"/>
              <a:gd name="connsiteX34" fmla="*/ 6071734 w 12192000"/>
              <a:gd name="connsiteY34" fmla="*/ 2593468 h 6858000"/>
              <a:gd name="connsiteX35" fmla="*/ 6092050 w 12192000"/>
              <a:gd name="connsiteY35" fmla="*/ 2806646 h 6858000"/>
              <a:gd name="connsiteX36" fmla="*/ 6215122 w 12192000"/>
              <a:gd name="connsiteY36" fmla="*/ 3021197 h 6858000"/>
              <a:gd name="connsiteX37" fmla="*/ 6338100 w 12192000"/>
              <a:gd name="connsiteY37" fmla="*/ 3178087 h 6858000"/>
              <a:gd name="connsiteX38" fmla="*/ 6343927 w 12192000"/>
              <a:gd name="connsiteY38" fmla="*/ 3194685 h 6858000"/>
              <a:gd name="connsiteX39" fmla="*/ 6343850 w 12192000"/>
              <a:gd name="connsiteY39" fmla="*/ 3201174 h 6858000"/>
              <a:gd name="connsiteX40" fmla="*/ 6366375 w 12192000"/>
              <a:gd name="connsiteY40" fmla="*/ 3271251 h 6858000"/>
              <a:gd name="connsiteX41" fmla="*/ 6369430 w 12192000"/>
              <a:gd name="connsiteY41" fmla="*/ 3276240 h 6858000"/>
              <a:gd name="connsiteX42" fmla="*/ 6392405 w 12192000"/>
              <a:gd name="connsiteY42" fmla="*/ 3360437 h 6858000"/>
              <a:gd name="connsiteX43" fmla="*/ 6397993 w 12192000"/>
              <a:gd name="connsiteY43" fmla="*/ 3390203 h 6858000"/>
              <a:gd name="connsiteX44" fmla="*/ 6394652 w 12192000"/>
              <a:gd name="connsiteY44" fmla="*/ 3402205 h 6858000"/>
              <a:gd name="connsiteX45" fmla="*/ 6366662 w 12192000"/>
              <a:gd name="connsiteY45" fmla="*/ 3442044 h 6858000"/>
              <a:gd name="connsiteX46" fmla="*/ 6320915 w 12192000"/>
              <a:gd name="connsiteY46" fmla="*/ 3701547 h 6858000"/>
              <a:gd name="connsiteX47" fmla="*/ 6364618 w 12192000"/>
              <a:gd name="connsiteY47" fmla="*/ 3743844 h 6858000"/>
              <a:gd name="connsiteX48" fmla="*/ 6370409 w 12192000"/>
              <a:gd name="connsiteY48" fmla="*/ 3754454 h 6858000"/>
              <a:gd name="connsiteX49" fmla="*/ 6373773 w 12192000"/>
              <a:gd name="connsiteY49" fmla="*/ 3768237 h 6858000"/>
              <a:gd name="connsiteX50" fmla="*/ 6375298 w 12192000"/>
              <a:gd name="connsiteY50" fmla="*/ 3796540 h 6858000"/>
              <a:gd name="connsiteX51" fmla="*/ 6253487 w 12192000"/>
              <a:gd name="connsiteY51" fmla="*/ 3856948 h 6858000"/>
              <a:gd name="connsiteX52" fmla="*/ 6385416 w 12192000"/>
              <a:gd name="connsiteY52" fmla="*/ 4014409 h 6858000"/>
              <a:gd name="connsiteX53" fmla="*/ 6374795 w 12192000"/>
              <a:gd name="connsiteY53" fmla="*/ 4038554 h 6858000"/>
              <a:gd name="connsiteX54" fmla="*/ 6351015 w 12192000"/>
              <a:gd name="connsiteY54" fmla="*/ 4150489 h 6858000"/>
              <a:gd name="connsiteX55" fmla="*/ 6340821 w 12192000"/>
              <a:gd name="connsiteY55" fmla="*/ 4212706 h 6858000"/>
              <a:gd name="connsiteX56" fmla="*/ 12191999 w 12192000"/>
              <a:gd name="connsiteY56" fmla="*/ 4212706 h 6858000"/>
              <a:gd name="connsiteX57" fmla="*/ 12191999 w 12192000"/>
              <a:gd name="connsiteY57" fmla="*/ 0 h 6858000"/>
              <a:gd name="connsiteX58" fmla="*/ 12192000 w 12192000"/>
              <a:gd name="connsiteY58" fmla="*/ 0 h 6858000"/>
              <a:gd name="connsiteX59" fmla="*/ 12192000 w 12192000"/>
              <a:gd name="connsiteY59" fmla="*/ 6858000 h 6858000"/>
              <a:gd name="connsiteX60" fmla="*/ 12191999 w 12192000"/>
              <a:gd name="connsiteY60" fmla="*/ 6858000 h 6858000"/>
              <a:gd name="connsiteX61" fmla="*/ 12191999 w 12192000"/>
              <a:gd name="connsiteY61" fmla="*/ 4323902 h 6858000"/>
              <a:gd name="connsiteX62" fmla="*/ 9307672 w 12192000"/>
              <a:gd name="connsiteY62" fmla="*/ 4323902 h 6858000"/>
              <a:gd name="connsiteX63" fmla="*/ 9307672 w 12192000"/>
              <a:gd name="connsiteY63" fmla="*/ 6858000 h 6858000"/>
              <a:gd name="connsiteX64" fmla="*/ 0 w 12192000"/>
              <a:gd name="connsiteY6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12192000" h="6858000">
                <a:moveTo>
                  <a:pt x="6315529" y="4323896"/>
                </a:moveTo>
                <a:lnTo>
                  <a:pt x="6295588" y="4367579"/>
                </a:lnTo>
                <a:cubicBezTo>
                  <a:pt x="6278024" y="4397022"/>
                  <a:pt x="6253813" y="4421099"/>
                  <a:pt x="6219229" y="4436818"/>
                </a:cubicBezTo>
                <a:cubicBezTo>
                  <a:pt x="6148079" y="4469666"/>
                  <a:pt x="6116436" y="4572066"/>
                  <a:pt x="6065687" y="4637204"/>
                </a:cubicBezTo>
                <a:cubicBezTo>
                  <a:pt x="5888713" y="4862696"/>
                  <a:pt x="5773979" y="5125824"/>
                  <a:pt x="5727387" y="5460076"/>
                </a:cubicBezTo>
                <a:cubicBezTo>
                  <a:pt x="5714326" y="5552523"/>
                  <a:pt x="5656974" y="5638673"/>
                  <a:pt x="5620972" y="5725836"/>
                </a:cubicBezTo>
                <a:cubicBezTo>
                  <a:pt x="5641553" y="5779043"/>
                  <a:pt x="5738619" y="5631221"/>
                  <a:pt x="5707795" y="5790089"/>
                </a:cubicBezTo>
                <a:cubicBezTo>
                  <a:pt x="5684453" y="5909876"/>
                  <a:pt x="5617437" y="5996827"/>
                  <a:pt x="5554627" y="6078873"/>
                </a:cubicBezTo>
                <a:cubicBezTo>
                  <a:pt x="5482491" y="6172498"/>
                  <a:pt x="5402203" y="6253366"/>
                  <a:pt x="5373489" y="6402408"/>
                </a:cubicBezTo>
                <a:cubicBezTo>
                  <a:pt x="5371924" y="6410357"/>
                  <a:pt x="5276557" y="6577417"/>
                  <a:pt x="5099999" y="6827527"/>
                </a:cubicBezTo>
                <a:lnTo>
                  <a:pt x="5078133" y="6857998"/>
                </a:lnTo>
                <a:lnTo>
                  <a:pt x="9179960" y="6857998"/>
                </a:lnTo>
                <a:lnTo>
                  <a:pt x="9179960" y="4323896"/>
                </a:lnTo>
                <a:close/>
                <a:moveTo>
                  <a:pt x="0" y="0"/>
                </a:moveTo>
                <a:lnTo>
                  <a:pt x="5872711" y="0"/>
                </a:lnTo>
                <a:lnTo>
                  <a:pt x="5885421" y="20207"/>
                </a:lnTo>
                <a:cubicBezTo>
                  <a:pt x="5896481" y="32882"/>
                  <a:pt x="5909484" y="42864"/>
                  <a:pt x="5925300" y="48911"/>
                </a:cubicBezTo>
                <a:cubicBezTo>
                  <a:pt x="5940498" y="54526"/>
                  <a:pt x="5945509" y="75042"/>
                  <a:pt x="5940039" y="101212"/>
                </a:cubicBezTo>
                <a:cubicBezTo>
                  <a:pt x="5921950" y="187894"/>
                  <a:pt x="5936667" y="254951"/>
                  <a:pt x="5969942" y="311282"/>
                </a:cubicBezTo>
                <a:cubicBezTo>
                  <a:pt x="5981709" y="330926"/>
                  <a:pt x="5977292" y="344422"/>
                  <a:pt x="5961238" y="357643"/>
                </a:cubicBezTo>
                <a:cubicBezTo>
                  <a:pt x="5942802" y="372223"/>
                  <a:pt x="5928461" y="393565"/>
                  <a:pt x="5917195" y="420369"/>
                </a:cubicBezTo>
                <a:cubicBezTo>
                  <a:pt x="5898701" y="463685"/>
                  <a:pt x="5889992" y="510050"/>
                  <a:pt x="5882753" y="556832"/>
                </a:cubicBezTo>
                <a:cubicBezTo>
                  <a:pt x="5871511" y="630206"/>
                  <a:pt x="5858246" y="700969"/>
                  <a:pt x="5814490" y="757416"/>
                </a:cubicBezTo>
                <a:cubicBezTo>
                  <a:pt x="5801465" y="774559"/>
                  <a:pt x="5791019" y="796511"/>
                  <a:pt x="5780064" y="817804"/>
                </a:cubicBezTo>
                <a:cubicBezTo>
                  <a:pt x="5783558" y="836359"/>
                  <a:pt x="5792196" y="849005"/>
                  <a:pt x="5808232" y="850533"/>
                </a:cubicBezTo>
                <a:cubicBezTo>
                  <a:pt x="5910296" y="860624"/>
                  <a:pt x="5905771" y="962632"/>
                  <a:pt x="5906473" y="1076571"/>
                </a:cubicBezTo>
                <a:cubicBezTo>
                  <a:pt x="5907545" y="1217584"/>
                  <a:pt x="5849973" y="1296799"/>
                  <a:pt x="5778623" y="1369280"/>
                </a:cubicBezTo>
                <a:cubicBezTo>
                  <a:pt x="5754207" y="1393852"/>
                  <a:pt x="5718605" y="1401742"/>
                  <a:pt x="5710841" y="1462628"/>
                </a:cubicBezTo>
                <a:cubicBezTo>
                  <a:pt x="5753463" y="1508141"/>
                  <a:pt x="5802053" y="1451295"/>
                  <a:pt x="5846774" y="1455933"/>
                </a:cubicBezTo>
                <a:cubicBezTo>
                  <a:pt x="5883727" y="1460129"/>
                  <a:pt x="5943609" y="1438568"/>
                  <a:pt x="5897329" y="1553073"/>
                </a:cubicBezTo>
                <a:cubicBezTo>
                  <a:pt x="5883856" y="1586627"/>
                  <a:pt x="5901366" y="1604100"/>
                  <a:pt x="5919735" y="1602736"/>
                </a:cubicBezTo>
                <a:cubicBezTo>
                  <a:pt x="6068526" y="1589022"/>
                  <a:pt x="6006837" y="1813624"/>
                  <a:pt x="6057874" y="1910648"/>
                </a:cubicBezTo>
                <a:cubicBezTo>
                  <a:pt x="6072264" y="1936644"/>
                  <a:pt x="6059978" y="1992417"/>
                  <a:pt x="6039719" y="2010547"/>
                </a:cubicBezTo>
                <a:cubicBezTo>
                  <a:pt x="5911143" y="2127229"/>
                  <a:pt x="5899692" y="2331836"/>
                  <a:pt x="5841713" y="2520599"/>
                </a:cubicBezTo>
                <a:cubicBezTo>
                  <a:pt x="5912636" y="2572423"/>
                  <a:pt x="5995799" y="2566926"/>
                  <a:pt x="6071734" y="2593468"/>
                </a:cubicBezTo>
                <a:cubicBezTo>
                  <a:pt x="6150607" y="2620843"/>
                  <a:pt x="6151703" y="2655507"/>
                  <a:pt x="6092050" y="2806646"/>
                </a:cubicBezTo>
                <a:cubicBezTo>
                  <a:pt x="6259331" y="2795420"/>
                  <a:pt x="6259331" y="2795420"/>
                  <a:pt x="6215122" y="3021197"/>
                </a:cubicBezTo>
                <a:cubicBezTo>
                  <a:pt x="6259035" y="3016573"/>
                  <a:pt x="6302431" y="3085300"/>
                  <a:pt x="6338100" y="3178087"/>
                </a:cubicBezTo>
                <a:lnTo>
                  <a:pt x="6343927" y="3194685"/>
                </a:lnTo>
                <a:lnTo>
                  <a:pt x="6343850" y="3201174"/>
                </a:lnTo>
                <a:cubicBezTo>
                  <a:pt x="6346866" y="3232770"/>
                  <a:pt x="6355995" y="3253323"/>
                  <a:pt x="6366375" y="3271251"/>
                </a:cubicBezTo>
                <a:lnTo>
                  <a:pt x="6369430" y="3276240"/>
                </a:lnTo>
                <a:lnTo>
                  <a:pt x="6392405" y="3360437"/>
                </a:lnTo>
                <a:lnTo>
                  <a:pt x="6397993" y="3390203"/>
                </a:lnTo>
                <a:lnTo>
                  <a:pt x="6394652" y="3402205"/>
                </a:lnTo>
                <a:cubicBezTo>
                  <a:pt x="6388505" y="3414621"/>
                  <a:pt x="6379344" y="3427747"/>
                  <a:pt x="6366662" y="3442044"/>
                </a:cubicBezTo>
                <a:cubicBezTo>
                  <a:pt x="6239481" y="3584662"/>
                  <a:pt x="6224938" y="3605480"/>
                  <a:pt x="6320915" y="3701547"/>
                </a:cubicBezTo>
                <a:lnTo>
                  <a:pt x="6364618" y="3743844"/>
                </a:lnTo>
                <a:lnTo>
                  <a:pt x="6370409" y="3754454"/>
                </a:lnTo>
                <a:lnTo>
                  <a:pt x="6373773" y="3768237"/>
                </a:lnTo>
                <a:cubicBezTo>
                  <a:pt x="6374277" y="3777528"/>
                  <a:pt x="6374207" y="3788146"/>
                  <a:pt x="6375298" y="3796540"/>
                </a:cubicBezTo>
                <a:cubicBezTo>
                  <a:pt x="6339717" y="3831045"/>
                  <a:pt x="6294642" y="3774365"/>
                  <a:pt x="6253487" y="3856948"/>
                </a:cubicBezTo>
                <a:lnTo>
                  <a:pt x="6385416" y="4014409"/>
                </a:lnTo>
                <a:lnTo>
                  <a:pt x="6374795" y="4038554"/>
                </a:lnTo>
                <a:cubicBezTo>
                  <a:pt x="6363579" y="4073249"/>
                  <a:pt x="6356895" y="4111559"/>
                  <a:pt x="6351015" y="4150489"/>
                </a:cubicBezTo>
                <a:lnTo>
                  <a:pt x="6340821" y="4212706"/>
                </a:lnTo>
                <a:lnTo>
                  <a:pt x="12191999" y="4212706"/>
                </a:lnTo>
                <a:lnTo>
                  <a:pt x="12191999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12191999" y="6858000"/>
                </a:lnTo>
                <a:lnTo>
                  <a:pt x="12191999" y="4323902"/>
                </a:lnTo>
                <a:lnTo>
                  <a:pt x="9307672" y="4323902"/>
                </a:lnTo>
                <a:lnTo>
                  <a:pt x="930767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pPr defTabSz="457200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6837FBF0-4A53-0F42-0137-081CAD6DD7BF}"/>
              </a:ext>
            </a:extLst>
          </p:cNvPr>
          <p:cNvSpPr txBox="1"/>
          <p:nvPr/>
        </p:nvSpPr>
        <p:spPr>
          <a:xfrm>
            <a:off x="1257299" y="1026695"/>
            <a:ext cx="6954495" cy="88873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90000"/>
              </a:lnSpc>
              <a:spcAft>
                <a:spcPts val="660"/>
              </a:spcAft>
            </a:pPr>
            <a:r>
              <a:rPr lang="en-US" sz="2400" b="1" dirty="0">
                <a:solidFill>
                  <a:srgbClr val="0893A9"/>
                </a:solidFill>
                <a:latin typeface="Open Sans    "/>
                <a:sym typeface="Open Sans Bold"/>
              </a:rPr>
              <a:t>Miten?</a:t>
            </a:r>
          </a:p>
          <a:p>
            <a:pPr marL="342900" indent="-342900">
              <a:lnSpc>
                <a:spcPct val="90000"/>
              </a:lnSpc>
              <a:spcAft>
                <a:spcPts val="660"/>
              </a:spcAft>
              <a:buFont typeface="Arial" panose="020B0604020202020204" pitchFamily="34" charset="0"/>
              <a:buChar char="•"/>
            </a:pPr>
            <a:r>
              <a:rPr lang="en-US" sz="2400" dirty="0" err="1">
                <a:latin typeface="Open Sans    "/>
                <a:sym typeface="Open Sans Bold"/>
              </a:rPr>
              <a:t>Tarjoamme</a:t>
            </a:r>
            <a:r>
              <a:rPr lang="en-US" sz="2400" dirty="0">
                <a:latin typeface="Open Sans    "/>
                <a:sym typeface="Open Sans Bold"/>
              </a:rPr>
              <a:t> </a:t>
            </a:r>
            <a:r>
              <a:rPr lang="en-US" sz="2400" dirty="0" err="1">
                <a:latin typeface="Open Sans    "/>
                <a:sym typeface="Open Sans Bold"/>
              </a:rPr>
              <a:t>monia</a:t>
            </a:r>
            <a:r>
              <a:rPr lang="en-US" sz="2400" dirty="0">
                <a:latin typeface="Open Sans    "/>
                <a:sym typeface="Open Sans Bold"/>
              </a:rPr>
              <a:t> </a:t>
            </a:r>
            <a:r>
              <a:rPr lang="en-US" sz="2400" dirty="0" err="1">
                <a:latin typeface="Open Sans    "/>
                <a:sym typeface="Open Sans Bold"/>
              </a:rPr>
              <a:t>yhteydenottokanavia</a:t>
            </a:r>
            <a:r>
              <a:rPr lang="en-US" sz="2400" dirty="0">
                <a:latin typeface="Open Sans    "/>
                <a:sym typeface="Open Sans Bold"/>
              </a:rPr>
              <a:t> ja </a:t>
            </a:r>
            <a:r>
              <a:rPr lang="en-US" sz="2400" dirty="0" err="1">
                <a:latin typeface="Open Sans    "/>
                <a:sym typeface="Open Sans Bold"/>
              </a:rPr>
              <a:t>työntekijöiden</a:t>
            </a:r>
            <a:r>
              <a:rPr lang="en-US" sz="2400" dirty="0">
                <a:latin typeface="Open Sans    "/>
                <a:sym typeface="Open Sans Bold"/>
              </a:rPr>
              <a:t>  </a:t>
            </a:r>
            <a:r>
              <a:rPr lang="en-US" sz="2400" dirty="0" err="1">
                <a:latin typeface="Open Sans    "/>
                <a:sym typeface="Open Sans Bold"/>
              </a:rPr>
              <a:t>kohtaamismahdollisuuksia</a:t>
            </a:r>
            <a:r>
              <a:rPr lang="en-US" sz="2400" dirty="0">
                <a:latin typeface="Open Sans    "/>
                <a:sym typeface="Open Sans Bold"/>
              </a:rPr>
              <a:t>.</a:t>
            </a:r>
          </a:p>
          <a:p>
            <a:pPr marL="342900" indent="-342900">
              <a:lnSpc>
                <a:spcPct val="90000"/>
              </a:lnSpc>
              <a:spcAft>
                <a:spcPts val="660"/>
              </a:spcAft>
              <a:buFont typeface="Arial" panose="020B0604020202020204" pitchFamily="34" charset="0"/>
              <a:buChar char="•"/>
            </a:pPr>
            <a:r>
              <a:rPr lang="en-US" sz="2400" dirty="0" err="1">
                <a:latin typeface="Open Sans    "/>
                <a:sym typeface="Open Sans Bold"/>
              </a:rPr>
              <a:t>Meillä</a:t>
            </a:r>
            <a:r>
              <a:rPr lang="en-US" sz="2400" dirty="0">
                <a:latin typeface="Open Sans    "/>
                <a:sym typeface="Open Sans Bold"/>
              </a:rPr>
              <a:t> </a:t>
            </a:r>
            <a:r>
              <a:rPr lang="en-US" sz="2400" dirty="0" err="1">
                <a:latin typeface="Open Sans    "/>
                <a:sym typeface="Open Sans Bold"/>
              </a:rPr>
              <a:t>asioivien</a:t>
            </a:r>
            <a:r>
              <a:rPr lang="en-US" sz="2400" dirty="0">
                <a:latin typeface="Open Sans    "/>
                <a:sym typeface="Open Sans Bold"/>
              </a:rPr>
              <a:t> </a:t>
            </a:r>
            <a:r>
              <a:rPr lang="en-US" sz="2400" dirty="0" err="1">
                <a:latin typeface="Open Sans    "/>
                <a:sym typeface="Open Sans Bold"/>
              </a:rPr>
              <a:t>arjen</a:t>
            </a:r>
            <a:r>
              <a:rPr lang="en-US" sz="2400" dirty="0">
                <a:latin typeface="Open Sans    "/>
                <a:sym typeface="Open Sans Bold"/>
              </a:rPr>
              <a:t> ja </a:t>
            </a:r>
            <a:r>
              <a:rPr lang="en-US" sz="2400" dirty="0" err="1">
                <a:latin typeface="Open Sans    "/>
                <a:sym typeface="Open Sans Bold"/>
              </a:rPr>
              <a:t>lähisuhteiden</a:t>
            </a:r>
            <a:r>
              <a:rPr lang="en-US" sz="2400" dirty="0">
                <a:latin typeface="Open Sans    "/>
                <a:sym typeface="Open Sans Bold"/>
              </a:rPr>
              <a:t> </a:t>
            </a:r>
            <a:r>
              <a:rPr lang="en-US" sz="2400" dirty="0" err="1">
                <a:latin typeface="Open Sans    "/>
                <a:sym typeface="Open Sans Bold"/>
              </a:rPr>
              <a:t>turvallisuus</a:t>
            </a:r>
            <a:r>
              <a:rPr lang="en-US" sz="2400" dirty="0">
                <a:latin typeface="Open Sans    "/>
                <a:sym typeface="Open Sans Bold"/>
              </a:rPr>
              <a:t> on </a:t>
            </a:r>
            <a:r>
              <a:rPr lang="en-US" sz="2400" dirty="0" err="1">
                <a:latin typeface="Open Sans    "/>
                <a:sym typeface="Open Sans Bold"/>
              </a:rPr>
              <a:t>meidän</a:t>
            </a:r>
            <a:r>
              <a:rPr lang="en-US" sz="2400" dirty="0">
                <a:latin typeface="Open Sans    "/>
                <a:sym typeface="Open Sans Bold"/>
              </a:rPr>
              <a:t> </a:t>
            </a:r>
            <a:r>
              <a:rPr lang="en-US" sz="2400" dirty="0" err="1">
                <a:latin typeface="Open Sans    "/>
                <a:sym typeface="Open Sans Bold"/>
              </a:rPr>
              <a:t>ykkösasia</a:t>
            </a:r>
            <a:r>
              <a:rPr lang="en-US" sz="2400" dirty="0">
                <a:latin typeface="Open Sans    "/>
                <a:sym typeface="Open Sans Bold"/>
              </a:rPr>
              <a:t>. </a:t>
            </a:r>
            <a:r>
              <a:rPr lang="en-US" sz="2400" dirty="0" err="1">
                <a:latin typeface="Open Sans    "/>
                <a:sym typeface="Open Sans Bold"/>
              </a:rPr>
              <a:t>Teemme</a:t>
            </a:r>
            <a:r>
              <a:rPr lang="en-US" sz="2400" dirty="0">
                <a:latin typeface="Open Sans    "/>
                <a:sym typeface="Open Sans Bold"/>
              </a:rPr>
              <a:t> </a:t>
            </a:r>
            <a:r>
              <a:rPr lang="en-US" sz="2400" dirty="0" err="1">
                <a:latin typeface="Open Sans    "/>
                <a:sym typeface="Open Sans Bold"/>
              </a:rPr>
              <a:t>turvasuunnitelman</a:t>
            </a:r>
            <a:r>
              <a:rPr lang="en-US" sz="2400" dirty="0">
                <a:latin typeface="Open Sans    "/>
                <a:sym typeface="Open Sans Bold"/>
              </a:rPr>
              <a:t> </a:t>
            </a:r>
            <a:r>
              <a:rPr lang="en-US" sz="2400" dirty="0" err="1">
                <a:latin typeface="Open Sans    "/>
                <a:sym typeface="Open Sans Bold"/>
              </a:rPr>
              <a:t>kaikille</a:t>
            </a:r>
            <a:r>
              <a:rPr lang="en-US" sz="2400" dirty="0">
                <a:latin typeface="Open Sans    "/>
                <a:sym typeface="Open Sans Bold"/>
              </a:rPr>
              <a:t> </a:t>
            </a:r>
            <a:r>
              <a:rPr lang="en-US" sz="2400" dirty="0" err="1">
                <a:latin typeface="Open Sans    "/>
                <a:sym typeface="Open Sans Bold"/>
              </a:rPr>
              <a:t>lähisuhdeväkivaltaa</a:t>
            </a:r>
            <a:r>
              <a:rPr lang="en-US" sz="2400" dirty="0">
                <a:latin typeface="Open Sans    "/>
                <a:sym typeface="Open Sans Bold"/>
              </a:rPr>
              <a:t> </a:t>
            </a:r>
            <a:r>
              <a:rPr lang="en-US" sz="2400" dirty="0" err="1">
                <a:latin typeface="Open Sans    "/>
                <a:sym typeface="Open Sans Bold"/>
              </a:rPr>
              <a:t>kokeville</a:t>
            </a:r>
            <a:r>
              <a:rPr lang="en-US" sz="2400" dirty="0">
                <a:latin typeface="Open Sans    "/>
                <a:sym typeface="Open Sans Bold"/>
              </a:rPr>
              <a:t>. </a:t>
            </a:r>
          </a:p>
          <a:p>
            <a:pPr marL="342900" indent="-342900">
              <a:lnSpc>
                <a:spcPct val="90000"/>
              </a:lnSpc>
              <a:spcAft>
                <a:spcPts val="660"/>
              </a:spcAft>
              <a:buFont typeface="Arial" panose="020B0604020202020204" pitchFamily="34" charset="0"/>
              <a:buChar char="•"/>
            </a:pPr>
            <a:r>
              <a:rPr lang="en-US" sz="2400" dirty="0" err="1">
                <a:latin typeface="Open Sans    "/>
                <a:sym typeface="Open Sans"/>
              </a:rPr>
              <a:t>Kampanjoimme</a:t>
            </a:r>
            <a:r>
              <a:rPr lang="en-US" sz="2400" dirty="0">
                <a:latin typeface="Open Sans    "/>
                <a:sym typeface="Open Sans"/>
              </a:rPr>
              <a:t> </a:t>
            </a:r>
            <a:r>
              <a:rPr lang="en-US" sz="2400" dirty="0" err="1">
                <a:latin typeface="Open Sans    "/>
                <a:sym typeface="Open Sans"/>
              </a:rPr>
              <a:t>turvallisiin</a:t>
            </a:r>
            <a:r>
              <a:rPr lang="en-US" sz="2400" dirty="0">
                <a:latin typeface="Open Sans    "/>
                <a:sym typeface="Open Sans"/>
              </a:rPr>
              <a:t> </a:t>
            </a:r>
            <a:r>
              <a:rPr lang="en-US" sz="2400" dirty="0" err="1">
                <a:latin typeface="Open Sans    "/>
                <a:sym typeface="Open Sans"/>
              </a:rPr>
              <a:t>lähisuhteisiin</a:t>
            </a:r>
            <a:r>
              <a:rPr lang="en-US" sz="2400" dirty="0">
                <a:latin typeface="Open Sans    "/>
                <a:sym typeface="Open Sans"/>
              </a:rPr>
              <a:t> </a:t>
            </a:r>
            <a:r>
              <a:rPr lang="en-US" sz="2400" dirty="0" err="1">
                <a:latin typeface="Open Sans    "/>
                <a:sym typeface="Open Sans"/>
              </a:rPr>
              <a:t>liittyen</a:t>
            </a:r>
            <a:r>
              <a:rPr lang="en-US" sz="2400" dirty="0">
                <a:latin typeface="Open Sans    "/>
                <a:sym typeface="Open Sans"/>
              </a:rPr>
              <a:t>.</a:t>
            </a:r>
          </a:p>
          <a:p>
            <a:pPr marL="342900" indent="-342900">
              <a:lnSpc>
                <a:spcPct val="90000"/>
              </a:lnSpc>
              <a:spcAft>
                <a:spcPts val="660"/>
              </a:spcAft>
              <a:buFont typeface="Arial" panose="020B0604020202020204" pitchFamily="34" charset="0"/>
              <a:buChar char="•"/>
            </a:pPr>
            <a:r>
              <a:rPr lang="en-US" sz="2400" dirty="0" err="1">
                <a:latin typeface="Open Sans    "/>
                <a:sym typeface="Open Sans"/>
              </a:rPr>
              <a:t>Olemme</a:t>
            </a:r>
            <a:r>
              <a:rPr lang="en-US" sz="2400" dirty="0">
                <a:latin typeface="Open Sans    "/>
                <a:sym typeface="Open Sans"/>
              </a:rPr>
              <a:t> </a:t>
            </a:r>
            <a:r>
              <a:rPr lang="en-US" sz="2400" dirty="0" err="1">
                <a:latin typeface="Open Sans    "/>
                <a:sym typeface="Open Sans"/>
              </a:rPr>
              <a:t>aktiivisia</a:t>
            </a:r>
            <a:r>
              <a:rPr lang="en-US" sz="2400" dirty="0">
                <a:latin typeface="Open Sans    "/>
                <a:sym typeface="Open Sans"/>
              </a:rPr>
              <a:t> </a:t>
            </a:r>
            <a:r>
              <a:rPr lang="en-US" sz="2400" dirty="0" err="1">
                <a:latin typeface="Open Sans    "/>
                <a:sym typeface="Open Sans"/>
              </a:rPr>
              <a:t>lakiuudistuksien</a:t>
            </a:r>
            <a:r>
              <a:rPr lang="en-US" sz="2400" dirty="0">
                <a:latin typeface="Open Sans    "/>
                <a:sym typeface="Open Sans"/>
              </a:rPr>
              <a:t> ja </a:t>
            </a:r>
            <a:r>
              <a:rPr lang="en-US" sz="2400" dirty="0" err="1">
                <a:latin typeface="Open Sans    "/>
                <a:sym typeface="Open Sans"/>
              </a:rPr>
              <a:t>muiden</a:t>
            </a:r>
            <a:r>
              <a:rPr lang="en-US" sz="2400" dirty="0">
                <a:latin typeface="Open Sans    "/>
                <a:sym typeface="Open Sans"/>
              </a:rPr>
              <a:t> </a:t>
            </a:r>
            <a:r>
              <a:rPr lang="en-US" sz="2400" dirty="0" err="1">
                <a:latin typeface="Open Sans    "/>
                <a:sym typeface="Open Sans"/>
              </a:rPr>
              <a:t>uudistuksien</a:t>
            </a:r>
            <a:r>
              <a:rPr lang="en-US" sz="2400" dirty="0">
                <a:latin typeface="Open Sans    "/>
                <a:sym typeface="Open Sans"/>
              </a:rPr>
              <a:t> </a:t>
            </a:r>
            <a:r>
              <a:rPr lang="en-US" sz="2400" dirty="0" err="1">
                <a:latin typeface="Open Sans    "/>
                <a:sym typeface="Open Sans"/>
              </a:rPr>
              <a:t>läpiajamisessa</a:t>
            </a:r>
            <a:r>
              <a:rPr lang="en-US" sz="2400" dirty="0">
                <a:latin typeface="Open Sans    "/>
                <a:sym typeface="Open Sans"/>
              </a:rPr>
              <a:t>. </a:t>
            </a:r>
          </a:p>
          <a:p>
            <a:pPr marL="342900" indent="-342900">
              <a:lnSpc>
                <a:spcPct val="90000"/>
              </a:lnSpc>
              <a:spcAft>
                <a:spcPts val="660"/>
              </a:spcAft>
              <a:buFont typeface="Arial" panose="020B0604020202020204" pitchFamily="34" charset="0"/>
              <a:buChar char="•"/>
            </a:pPr>
            <a:r>
              <a:rPr lang="en-US" sz="2400" dirty="0" err="1">
                <a:latin typeface="Open Sans    "/>
                <a:sym typeface="Open Sans"/>
              </a:rPr>
              <a:t>Lisäämme</a:t>
            </a:r>
            <a:r>
              <a:rPr lang="en-US" sz="2400" dirty="0">
                <a:latin typeface="Open Sans    "/>
                <a:sym typeface="Open Sans"/>
              </a:rPr>
              <a:t> </a:t>
            </a:r>
            <a:r>
              <a:rPr lang="en-US" sz="2400" dirty="0" err="1">
                <a:latin typeface="Open Sans    "/>
                <a:sym typeface="Open Sans"/>
              </a:rPr>
              <a:t>keskustelua</a:t>
            </a:r>
            <a:r>
              <a:rPr lang="en-US" sz="2400" dirty="0">
                <a:latin typeface="Open Sans    "/>
                <a:sym typeface="Open Sans"/>
              </a:rPr>
              <a:t> </a:t>
            </a:r>
            <a:r>
              <a:rPr lang="en-US" sz="2400" dirty="0" err="1">
                <a:latin typeface="Open Sans    "/>
                <a:sym typeface="Open Sans"/>
              </a:rPr>
              <a:t>lähisuhdeväkivallasta</a:t>
            </a:r>
            <a:r>
              <a:rPr lang="en-US" sz="2400" dirty="0">
                <a:latin typeface="Open Sans    "/>
                <a:sym typeface="Open Sans"/>
              </a:rPr>
              <a:t> </a:t>
            </a:r>
            <a:r>
              <a:rPr lang="en-US" sz="2400" dirty="0" err="1">
                <a:latin typeface="Open Sans    "/>
                <a:sym typeface="Open Sans"/>
              </a:rPr>
              <a:t>yhteiskunnassa</a:t>
            </a:r>
            <a:r>
              <a:rPr lang="en-US" sz="2400" dirty="0">
                <a:latin typeface="Open Sans    "/>
                <a:sym typeface="Open Sans"/>
              </a:rPr>
              <a:t>. </a:t>
            </a:r>
            <a:r>
              <a:rPr lang="en-US" sz="2400" dirty="0" err="1">
                <a:latin typeface="Open Sans    "/>
                <a:sym typeface="Open Sans"/>
              </a:rPr>
              <a:t>Haluamme</a:t>
            </a:r>
            <a:r>
              <a:rPr lang="en-US" sz="2400" dirty="0">
                <a:latin typeface="Open Sans    "/>
                <a:sym typeface="Open Sans"/>
              </a:rPr>
              <a:t> </a:t>
            </a:r>
            <a:r>
              <a:rPr lang="en-US" sz="2400" dirty="0" err="1">
                <a:latin typeface="Open Sans    "/>
                <a:sym typeface="Open Sans"/>
              </a:rPr>
              <a:t>viestiä</a:t>
            </a:r>
            <a:r>
              <a:rPr lang="en-US" sz="2400" dirty="0">
                <a:latin typeface="Open Sans    "/>
                <a:sym typeface="Open Sans"/>
              </a:rPr>
              <a:t>, </a:t>
            </a:r>
            <a:r>
              <a:rPr lang="en-US" sz="2400" dirty="0" err="1">
                <a:latin typeface="Open Sans    "/>
                <a:sym typeface="Open Sans"/>
              </a:rPr>
              <a:t>että</a:t>
            </a:r>
            <a:r>
              <a:rPr lang="en-US" sz="2400" dirty="0">
                <a:latin typeface="Open Sans    "/>
                <a:sym typeface="Open Sans"/>
              </a:rPr>
              <a:t> </a:t>
            </a:r>
            <a:r>
              <a:rPr lang="en-US" sz="2400" dirty="0" err="1">
                <a:latin typeface="Open Sans    "/>
                <a:sym typeface="Open Sans"/>
              </a:rPr>
              <a:t>lähisuhdeväkivallasta</a:t>
            </a:r>
            <a:r>
              <a:rPr lang="en-US" sz="2400" dirty="0">
                <a:latin typeface="Open Sans    "/>
                <a:sym typeface="Open Sans"/>
              </a:rPr>
              <a:t> </a:t>
            </a:r>
            <a:r>
              <a:rPr lang="en-US" sz="2400" dirty="0" err="1">
                <a:latin typeface="Open Sans    "/>
                <a:sym typeface="Open Sans"/>
              </a:rPr>
              <a:t>kannattaa</a:t>
            </a:r>
            <a:r>
              <a:rPr lang="en-US" sz="2400" dirty="0">
                <a:latin typeface="Open Sans    "/>
                <a:sym typeface="Open Sans"/>
              </a:rPr>
              <a:t> </a:t>
            </a:r>
            <a:r>
              <a:rPr lang="en-US" sz="2400" dirty="0" err="1">
                <a:latin typeface="Open Sans    "/>
                <a:sym typeface="Open Sans"/>
              </a:rPr>
              <a:t>puhua</a:t>
            </a:r>
            <a:r>
              <a:rPr lang="en-US" sz="2400" dirty="0">
                <a:latin typeface="Open Sans    "/>
                <a:sym typeface="Open Sans"/>
              </a:rPr>
              <a:t>.</a:t>
            </a:r>
            <a:endParaRPr lang="en-US" sz="2400" dirty="0">
              <a:latin typeface="Open Sans    "/>
            </a:endParaRPr>
          </a:p>
          <a:p>
            <a:pPr marR="0" lvl="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endParaRPr kumimoji="0" lang="en-US" sz="2400" b="1" i="0" u="none" strike="noStrike" cap="none" spc="0" normalizeH="0" baseline="0" noProof="0" dirty="0">
              <a:ln>
                <a:noFill/>
              </a:ln>
              <a:effectLst/>
              <a:uLnTx/>
              <a:uFillTx/>
              <a:latin typeface="Open Sans    "/>
              <a:sym typeface="Open Sans Bold"/>
            </a:endParaRPr>
          </a:p>
          <a:p>
            <a:pPr marR="0" lvl="0" fontAlgn="auto">
              <a:lnSpc>
                <a:spcPct val="90000"/>
              </a:lnSpc>
              <a:spcBef>
                <a:spcPts val="0"/>
              </a:spcBef>
              <a:spcAft>
                <a:spcPts val="660"/>
              </a:spcAft>
              <a:buClrTx/>
              <a:buSzTx/>
              <a:tabLst/>
              <a:defRPr/>
            </a:pPr>
            <a:r>
              <a:rPr kumimoji="0" lang="en-US" sz="2400" b="1" i="0" u="none" strike="noStrike" cap="none" spc="0" normalizeH="0" baseline="0" noProof="0" dirty="0" err="1">
                <a:ln>
                  <a:noFill/>
                </a:ln>
                <a:solidFill>
                  <a:srgbClr val="0893A9"/>
                </a:solidFill>
                <a:effectLst/>
                <a:uLnTx/>
                <a:uFillTx/>
                <a:latin typeface="Open Sans    "/>
                <a:sym typeface="Open Sans Bold"/>
              </a:rPr>
              <a:t>Mittarit</a:t>
            </a:r>
            <a:endParaRPr kumimoji="0" lang="en-US" sz="2400" b="1" i="0" u="none" strike="noStrike" cap="none" spc="0" normalizeH="0" baseline="0" noProof="0" dirty="0">
              <a:ln>
                <a:noFill/>
              </a:ln>
              <a:solidFill>
                <a:srgbClr val="0893A9"/>
              </a:solidFill>
              <a:effectLst/>
              <a:uLnTx/>
              <a:uFillTx/>
              <a:latin typeface="Open Sans    "/>
              <a:sym typeface="Open Sans Bold"/>
            </a:endParaRPr>
          </a:p>
          <a:p>
            <a:pPr marL="342900" marR="0" lvl="0" indent="-34290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  <a:latin typeface="Open Sans    "/>
                <a:sym typeface="Open Sans"/>
              </a:rPr>
              <a:t>Kävijöiden</a:t>
            </a:r>
            <a:r>
              <a:rPr kumimoji="0" lang="en-US" sz="24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    "/>
                <a:sym typeface="Open Sans"/>
              </a:rPr>
              <a:t> </a:t>
            </a:r>
            <a:r>
              <a:rPr lang="en-US" sz="2400" dirty="0" err="1">
                <a:latin typeface="Open Sans    "/>
                <a:sym typeface="Open Sans"/>
              </a:rPr>
              <a:t>turvallisuudenkokemusten</a:t>
            </a:r>
            <a:r>
              <a:rPr lang="en-US" sz="2400" dirty="0">
                <a:latin typeface="Open Sans    "/>
                <a:sym typeface="Open Sans"/>
              </a:rPr>
              <a:t> </a:t>
            </a:r>
            <a:r>
              <a:rPr lang="en-US" sz="2400" dirty="0" err="1">
                <a:latin typeface="Open Sans    "/>
                <a:sym typeface="Open Sans"/>
              </a:rPr>
              <a:t>muutokset</a:t>
            </a:r>
            <a:endParaRPr kumimoji="0" lang="en-US" sz="2400" b="0" i="0" u="none" strike="noStrike" cap="none" spc="0" normalizeH="0" baseline="0" noProof="0" dirty="0">
              <a:ln>
                <a:noFill/>
              </a:ln>
              <a:effectLst/>
              <a:uLnTx/>
              <a:uFillTx/>
              <a:latin typeface="Open Sans    "/>
              <a:sym typeface="Open Sans"/>
            </a:endParaRPr>
          </a:p>
          <a:p>
            <a:pPr marL="342900" marR="0" lvl="0" indent="-34290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  <a:latin typeface="Open Sans    "/>
                <a:sym typeface="Open Sans"/>
              </a:rPr>
              <a:t>Hyvinvointia</a:t>
            </a:r>
            <a:r>
              <a:rPr kumimoji="0" lang="en-US" sz="24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    "/>
                <a:sym typeface="Open Sans"/>
              </a:rPr>
              <a:t> </a:t>
            </a:r>
            <a:r>
              <a:rPr kumimoji="0" lang="en-US" sz="2400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  <a:latin typeface="Open Sans    "/>
                <a:sym typeface="Open Sans"/>
              </a:rPr>
              <a:t>kuormittaneiden</a:t>
            </a:r>
            <a:r>
              <a:rPr kumimoji="0" lang="en-US" sz="24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    "/>
                <a:sym typeface="Open Sans"/>
              </a:rPr>
              <a:t> </a:t>
            </a:r>
            <a:r>
              <a:rPr kumimoji="0" lang="en-US" sz="2400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  <a:latin typeface="Open Sans    "/>
                <a:sym typeface="Open Sans"/>
              </a:rPr>
              <a:t>haittakokemusten</a:t>
            </a:r>
            <a:r>
              <a:rPr kumimoji="0" lang="en-US" sz="24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    "/>
                <a:sym typeface="Open Sans"/>
              </a:rPr>
              <a:t> </a:t>
            </a:r>
            <a:r>
              <a:rPr kumimoji="0" lang="en-US" sz="2400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  <a:latin typeface="Open Sans    "/>
                <a:sym typeface="Open Sans"/>
              </a:rPr>
              <a:t>muutokset</a:t>
            </a:r>
            <a:endParaRPr kumimoji="0" lang="en-US" sz="2400" b="0" i="0" u="none" strike="noStrike" cap="none" spc="0" normalizeH="0" baseline="0" noProof="0" dirty="0">
              <a:ln>
                <a:noFill/>
              </a:ln>
              <a:effectLst/>
              <a:uLnTx/>
              <a:uFillTx/>
              <a:latin typeface="Open Sans    "/>
              <a:sym typeface="Open Sans"/>
            </a:endParaRPr>
          </a:p>
          <a:p>
            <a:pPr marL="342900" marR="0" lvl="0" indent="-34290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  <a:latin typeface="Open Sans    "/>
                <a:sym typeface="Open Sans"/>
              </a:rPr>
              <a:t>Vaikuttamistyön</a:t>
            </a:r>
            <a:r>
              <a:rPr kumimoji="0" lang="en-US" sz="24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    "/>
                <a:sym typeface="Open Sans"/>
              </a:rPr>
              <a:t> </a:t>
            </a:r>
            <a:r>
              <a:rPr kumimoji="0" lang="en-US" sz="2400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  <a:latin typeface="Open Sans    "/>
                <a:sym typeface="Open Sans"/>
              </a:rPr>
              <a:t>konkreettiset</a:t>
            </a:r>
            <a:r>
              <a:rPr kumimoji="0" lang="en-US" sz="24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    "/>
                <a:sym typeface="Open Sans"/>
              </a:rPr>
              <a:t> </a:t>
            </a:r>
            <a:r>
              <a:rPr kumimoji="0" lang="en-US" sz="2400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  <a:latin typeface="Open Sans    "/>
                <a:sym typeface="Open Sans"/>
              </a:rPr>
              <a:t>tulokset</a:t>
            </a:r>
            <a:endParaRPr kumimoji="0" lang="en-US" sz="2400" b="0" i="0" u="none" strike="noStrike" cap="none" spc="0" normalizeH="0" baseline="0" noProof="0" dirty="0">
              <a:ln>
                <a:noFill/>
              </a:ln>
              <a:effectLst/>
              <a:uLnTx/>
              <a:uFillTx/>
              <a:latin typeface="Open Sans    "/>
              <a:sym typeface="Open Sans"/>
            </a:endParaRPr>
          </a:p>
          <a:p>
            <a:pPr marR="0" lvl="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endParaRPr kumimoji="0" lang="en-US" sz="2400" b="1" i="0" u="none" strike="noStrike" cap="none" spc="0" normalizeH="0" baseline="0" noProof="0" dirty="0">
              <a:ln>
                <a:noFill/>
              </a:ln>
              <a:effectLst/>
              <a:uLnTx/>
              <a:uFillTx/>
              <a:latin typeface="Open Sans    "/>
              <a:sym typeface="Open Sans Bold"/>
            </a:endParaRPr>
          </a:p>
          <a:p>
            <a:pPr marL="224549" marR="0" lvl="1" indent="-22860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cap="none" spc="0" normalizeH="0" baseline="0" noProof="0" dirty="0">
              <a:ln>
                <a:noFill/>
              </a:ln>
              <a:effectLst/>
              <a:uLnTx/>
              <a:uFillTx/>
              <a:latin typeface="Open Sans    "/>
              <a:sym typeface="Open Sans"/>
            </a:endParaRPr>
          </a:p>
          <a:p>
            <a:pPr marL="246571" lvl="1" indent="-228600">
              <a:lnSpc>
                <a:spcPct val="90000"/>
              </a:lnSpc>
              <a:spcAft>
                <a:spcPts val="660"/>
              </a:spcAft>
              <a:buFont typeface="Arial" panose="020B0604020202020204" pitchFamily="34" charset="0"/>
              <a:buChar char="•"/>
            </a:pPr>
            <a:endParaRPr lang="en-US" sz="2400" dirty="0">
              <a:latin typeface="Open Sans    "/>
            </a:endParaRPr>
          </a:p>
          <a:p>
            <a:pPr indent="-228600">
              <a:lnSpc>
                <a:spcPct val="90000"/>
              </a:lnSpc>
              <a:spcAft>
                <a:spcPts val="660"/>
              </a:spcAft>
              <a:buFont typeface="Arial" panose="020B0604020202020204" pitchFamily="34" charset="0"/>
              <a:buChar char="•"/>
            </a:pPr>
            <a:endParaRPr lang="en-US" sz="2400" dirty="0">
              <a:latin typeface="Open Sans    "/>
              <a:sym typeface="Open Sans Bold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b="1" dirty="0">
              <a:latin typeface="Open Sans    "/>
              <a:sym typeface="Open Sans Bold"/>
            </a:endParaRPr>
          </a:p>
        </p:txBody>
      </p:sp>
      <p:pic>
        <p:nvPicPr>
          <p:cNvPr id="21" name="Kuva 20" descr="Kuva, joka sisältää kohteen teksti, vaate, animaatio, clipart&#10;&#10;Kuvaus luotu automaattisesti">
            <a:extLst>
              <a:ext uri="{FF2B5EF4-FFF2-40B4-BE49-F238E27FC236}">
                <a16:creationId xmlns:a16="http://schemas.microsoft.com/office/drawing/2014/main" id="{2D0E6E4B-2EB6-395F-9F7E-DBEF6CA386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84618" y="7020057"/>
            <a:ext cx="3274618" cy="2415031"/>
          </a:xfrm>
          <a:prstGeom prst="rect">
            <a:avLst/>
          </a:prstGeom>
        </p:spPr>
      </p:pic>
      <p:sp>
        <p:nvSpPr>
          <p:cNvPr id="18" name="TextBox 15">
            <a:extLst>
              <a:ext uri="{FF2B5EF4-FFF2-40B4-BE49-F238E27FC236}">
                <a16:creationId xmlns:a16="http://schemas.microsoft.com/office/drawing/2014/main" id="{07388DE2-A71C-5FEE-7944-1D756E343765}"/>
              </a:ext>
            </a:extLst>
          </p:cNvPr>
          <p:cNvSpPr txBox="1"/>
          <p:nvPr/>
        </p:nvSpPr>
        <p:spPr>
          <a:xfrm>
            <a:off x="717463" y="6415692"/>
            <a:ext cx="8426535" cy="312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47"/>
              </a:lnSpc>
            </a:pPr>
            <a:endParaRPr lang="en-US" sz="1891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" name="TextBox 14">
            <a:extLst>
              <a:ext uri="{FF2B5EF4-FFF2-40B4-BE49-F238E27FC236}">
                <a16:creationId xmlns:a16="http://schemas.microsoft.com/office/drawing/2014/main" id="{23A39173-420B-A714-CB3E-89770132E639}"/>
              </a:ext>
            </a:extLst>
          </p:cNvPr>
          <p:cNvSpPr txBox="1"/>
          <p:nvPr/>
        </p:nvSpPr>
        <p:spPr>
          <a:xfrm>
            <a:off x="10209353" y="5506974"/>
            <a:ext cx="5930254" cy="8451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indent="-251460" defTabSz="502920">
              <a:lnSpc>
                <a:spcPts val="2338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990" kern="1200" dirty="0">
              <a:solidFill>
                <a:schemeClr val="tx1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indent="-457200">
              <a:lnSpc>
                <a:spcPts val="4251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b="1" dirty="0"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grpSp>
        <p:nvGrpSpPr>
          <p:cNvPr id="2" name="Group 2">
            <a:extLst>
              <a:ext uri="{FF2B5EF4-FFF2-40B4-BE49-F238E27FC236}">
                <a16:creationId xmlns:a16="http://schemas.microsoft.com/office/drawing/2014/main" id="{768FB306-A3BC-0731-237F-6EA54A244026}"/>
              </a:ext>
            </a:extLst>
          </p:cNvPr>
          <p:cNvGrpSpPr/>
          <p:nvPr/>
        </p:nvGrpSpPr>
        <p:grpSpPr>
          <a:xfrm>
            <a:off x="9446149" y="7894380"/>
            <a:ext cx="3770259" cy="644381"/>
            <a:chOff x="0" y="-24243"/>
            <a:chExt cx="2220290" cy="379473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12BA5870-05B0-432C-F178-338D29193293}"/>
                </a:ext>
              </a:extLst>
            </p:cNvPr>
            <p:cNvSpPr/>
            <p:nvPr/>
          </p:nvSpPr>
          <p:spPr>
            <a:xfrm>
              <a:off x="0" y="0"/>
              <a:ext cx="2219334" cy="331848"/>
            </a:xfrm>
            <a:custGeom>
              <a:avLst/>
              <a:gdLst/>
              <a:ahLst/>
              <a:cxnLst/>
              <a:rect l="l" t="t" r="r" b="b"/>
              <a:pathLst>
                <a:path w="2219334" h="331848">
                  <a:moveTo>
                    <a:pt x="46856" y="0"/>
                  </a:moveTo>
                  <a:lnTo>
                    <a:pt x="2172478" y="0"/>
                  </a:lnTo>
                  <a:cubicBezTo>
                    <a:pt x="2198356" y="0"/>
                    <a:pt x="2219334" y="20978"/>
                    <a:pt x="2219334" y="46856"/>
                  </a:cubicBezTo>
                  <a:lnTo>
                    <a:pt x="2219334" y="284992"/>
                  </a:lnTo>
                  <a:cubicBezTo>
                    <a:pt x="2219334" y="310870"/>
                    <a:pt x="2198356" y="331848"/>
                    <a:pt x="2172478" y="331848"/>
                  </a:cubicBezTo>
                  <a:lnTo>
                    <a:pt x="46856" y="331848"/>
                  </a:lnTo>
                  <a:cubicBezTo>
                    <a:pt x="34429" y="331848"/>
                    <a:pt x="22511" y="326912"/>
                    <a:pt x="13724" y="318124"/>
                  </a:cubicBezTo>
                  <a:cubicBezTo>
                    <a:pt x="4937" y="309337"/>
                    <a:pt x="0" y="297419"/>
                    <a:pt x="0" y="284992"/>
                  </a:cubicBezTo>
                  <a:lnTo>
                    <a:pt x="0" y="46856"/>
                  </a:lnTo>
                  <a:cubicBezTo>
                    <a:pt x="0" y="34429"/>
                    <a:pt x="4937" y="22511"/>
                    <a:pt x="13724" y="13724"/>
                  </a:cubicBezTo>
                  <a:cubicBezTo>
                    <a:pt x="22511" y="4937"/>
                    <a:pt x="34429" y="0"/>
                    <a:pt x="46856" y="0"/>
                  </a:cubicBezTo>
                  <a:close/>
                </a:path>
              </a:pathLst>
            </a:custGeom>
            <a:solidFill>
              <a:srgbClr val="0893A9"/>
            </a:solidFill>
          </p:spPr>
          <p:txBody>
            <a:bodyPr/>
            <a:lstStyle/>
            <a:p>
              <a:endParaRPr lang="fi-FI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0CAB2A53-0F0D-0B5E-C9BF-EA4BED221708}"/>
                </a:ext>
              </a:extLst>
            </p:cNvPr>
            <p:cNvSpPr txBox="1"/>
            <p:nvPr/>
          </p:nvSpPr>
          <p:spPr>
            <a:xfrm>
              <a:off x="956" y="-24243"/>
              <a:ext cx="2219334" cy="3794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defTabSz="398181">
                <a:lnSpc>
                  <a:spcPts val="1518"/>
                </a:lnSpc>
                <a:spcAft>
                  <a:spcPts val="311"/>
                </a:spcAft>
              </a:pPr>
              <a:r>
                <a:rPr lang="en-US" sz="1084" b="1" kern="120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TURVALLISUUS</a:t>
              </a:r>
              <a:endParaRPr lang="en-US" sz="2490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endParaRPr>
            </a:p>
          </p:txBody>
        </p:sp>
      </p:grpSp>
      <p:grpSp>
        <p:nvGrpSpPr>
          <p:cNvPr id="10" name="Group 10">
            <a:extLst>
              <a:ext uri="{FF2B5EF4-FFF2-40B4-BE49-F238E27FC236}">
                <a16:creationId xmlns:a16="http://schemas.microsoft.com/office/drawing/2014/main" id="{3EB1DFEA-6474-E42B-52FC-83D5C9056BA1}"/>
              </a:ext>
            </a:extLst>
          </p:cNvPr>
          <p:cNvGrpSpPr/>
          <p:nvPr/>
        </p:nvGrpSpPr>
        <p:grpSpPr>
          <a:xfrm>
            <a:off x="10508780" y="1026695"/>
            <a:ext cx="6954495" cy="4825999"/>
            <a:chOff x="0" y="-57150"/>
            <a:chExt cx="11235380" cy="6026630"/>
          </a:xfrm>
        </p:grpSpPr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D3CE173D-4DAE-B472-7517-98F9A007A7C5}"/>
                </a:ext>
              </a:extLst>
            </p:cNvPr>
            <p:cNvSpPr txBox="1"/>
            <p:nvPr/>
          </p:nvSpPr>
          <p:spPr>
            <a:xfrm>
              <a:off x="0" y="-57150"/>
              <a:ext cx="11235380" cy="60266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defTabSz="748970">
                <a:spcAft>
                  <a:spcPts val="585"/>
                </a:spcAft>
              </a:pPr>
              <a:r>
                <a:rPr lang="en-US" sz="4400" b="1" kern="1200" dirty="0">
                  <a:solidFill>
                    <a:srgbClr val="0893A9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VIOLASSA TUEMME, AUTAMME JA VAIKUTAMME, </a:t>
              </a:r>
              <a:br>
                <a:rPr lang="en-US" sz="4400" b="1" kern="1200" dirty="0">
                  <a:solidFill>
                    <a:srgbClr val="0893A9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</a:br>
              <a:r>
                <a:rPr lang="en-US" sz="4400" b="1" kern="1200" dirty="0">
                  <a:solidFill>
                    <a:srgbClr val="0893A9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JOTTA JOKAINEN VOISI ELÄÄ TURVALLISTA JA VOIMAANNUTTAVAA ARKEA.</a:t>
              </a:r>
              <a:endParaRPr lang="en-US" sz="4400" b="1" dirty="0">
                <a:solidFill>
                  <a:srgbClr val="0893A9"/>
                </a:solidFill>
                <a:latin typeface="Open Sans Bold"/>
                <a:ea typeface="Open Sans Bold"/>
                <a:cs typeface="Open Sans Bold"/>
                <a:sym typeface="Open Sans Bold"/>
              </a:endParaRPr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229D8A58-BEF3-9E19-F76C-B08013147B9B}"/>
                </a:ext>
              </a:extLst>
            </p:cNvPr>
            <p:cNvSpPr txBox="1"/>
            <p:nvPr/>
          </p:nvSpPr>
          <p:spPr>
            <a:xfrm>
              <a:off x="0" y="582283"/>
              <a:ext cx="11235380" cy="4168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47"/>
                </a:lnSpc>
              </a:pPr>
              <a:endParaRPr lang="en-US" sz="189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124459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6C23EE-531F-85DD-AD62-746E82C2DA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4581DF2C-B9A2-3B13-FC2D-0A1F8F12F3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342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56" name="Freeform: Shape 55">
            <a:extLst>
              <a:ext uri="{FF2B5EF4-FFF2-40B4-BE49-F238E27FC236}">
                <a16:creationId xmlns:a16="http://schemas.microsoft.com/office/drawing/2014/main" id="{EA961814-3AD4-30EB-4D70-053ADE0938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custGeom>
            <a:avLst/>
            <a:gdLst>
              <a:gd name="connsiteX0" fmla="*/ 6315529 w 12192000"/>
              <a:gd name="connsiteY0" fmla="*/ 4323896 h 6858000"/>
              <a:gd name="connsiteX1" fmla="*/ 6295588 w 12192000"/>
              <a:gd name="connsiteY1" fmla="*/ 4367579 h 6858000"/>
              <a:gd name="connsiteX2" fmla="*/ 6219229 w 12192000"/>
              <a:gd name="connsiteY2" fmla="*/ 4436818 h 6858000"/>
              <a:gd name="connsiteX3" fmla="*/ 6065687 w 12192000"/>
              <a:gd name="connsiteY3" fmla="*/ 4637204 h 6858000"/>
              <a:gd name="connsiteX4" fmla="*/ 5727387 w 12192000"/>
              <a:gd name="connsiteY4" fmla="*/ 5460076 h 6858000"/>
              <a:gd name="connsiteX5" fmla="*/ 5620972 w 12192000"/>
              <a:gd name="connsiteY5" fmla="*/ 5725836 h 6858000"/>
              <a:gd name="connsiteX6" fmla="*/ 5707795 w 12192000"/>
              <a:gd name="connsiteY6" fmla="*/ 5790089 h 6858000"/>
              <a:gd name="connsiteX7" fmla="*/ 5554627 w 12192000"/>
              <a:gd name="connsiteY7" fmla="*/ 6078873 h 6858000"/>
              <a:gd name="connsiteX8" fmla="*/ 5373489 w 12192000"/>
              <a:gd name="connsiteY8" fmla="*/ 6402408 h 6858000"/>
              <a:gd name="connsiteX9" fmla="*/ 5099999 w 12192000"/>
              <a:gd name="connsiteY9" fmla="*/ 6827527 h 6858000"/>
              <a:gd name="connsiteX10" fmla="*/ 5078133 w 12192000"/>
              <a:gd name="connsiteY10" fmla="*/ 6857998 h 6858000"/>
              <a:gd name="connsiteX11" fmla="*/ 9179960 w 12192000"/>
              <a:gd name="connsiteY11" fmla="*/ 6857998 h 6858000"/>
              <a:gd name="connsiteX12" fmla="*/ 9179960 w 12192000"/>
              <a:gd name="connsiteY12" fmla="*/ 4323896 h 6858000"/>
              <a:gd name="connsiteX13" fmla="*/ 0 w 12192000"/>
              <a:gd name="connsiteY13" fmla="*/ 0 h 6858000"/>
              <a:gd name="connsiteX14" fmla="*/ 5872711 w 12192000"/>
              <a:gd name="connsiteY14" fmla="*/ 0 h 6858000"/>
              <a:gd name="connsiteX15" fmla="*/ 5885421 w 12192000"/>
              <a:gd name="connsiteY15" fmla="*/ 20207 h 6858000"/>
              <a:gd name="connsiteX16" fmla="*/ 5925300 w 12192000"/>
              <a:gd name="connsiteY16" fmla="*/ 48911 h 6858000"/>
              <a:gd name="connsiteX17" fmla="*/ 5940039 w 12192000"/>
              <a:gd name="connsiteY17" fmla="*/ 101212 h 6858000"/>
              <a:gd name="connsiteX18" fmla="*/ 5969942 w 12192000"/>
              <a:gd name="connsiteY18" fmla="*/ 311282 h 6858000"/>
              <a:gd name="connsiteX19" fmla="*/ 5961238 w 12192000"/>
              <a:gd name="connsiteY19" fmla="*/ 357643 h 6858000"/>
              <a:gd name="connsiteX20" fmla="*/ 5917195 w 12192000"/>
              <a:gd name="connsiteY20" fmla="*/ 420369 h 6858000"/>
              <a:gd name="connsiteX21" fmla="*/ 5882753 w 12192000"/>
              <a:gd name="connsiteY21" fmla="*/ 556832 h 6858000"/>
              <a:gd name="connsiteX22" fmla="*/ 5814490 w 12192000"/>
              <a:gd name="connsiteY22" fmla="*/ 757416 h 6858000"/>
              <a:gd name="connsiteX23" fmla="*/ 5780064 w 12192000"/>
              <a:gd name="connsiteY23" fmla="*/ 817804 h 6858000"/>
              <a:gd name="connsiteX24" fmla="*/ 5808232 w 12192000"/>
              <a:gd name="connsiteY24" fmla="*/ 850533 h 6858000"/>
              <a:gd name="connsiteX25" fmla="*/ 5906473 w 12192000"/>
              <a:gd name="connsiteY25" fmla="*/ 1076571 h 6858000"/>
              <a:gd name="connsiteX26" fmla="*/ 5778623 w 12192000"/>
              <a:gd name="connsiteY26" fmla="*/ 1369280 h 6858000"/>
              <a:gd name="connsiteX27" fmla="*/ 5710841 w 12192000"/>
              <a:gd name="connsiteY27" fmla="*/ 1462628 h 6858000"/>
              <a:gd name="connsiteX28" fmla="*/ 5846774 w 12192000"/>
              <a:gd name="connsiteY28" fmla="*/ 1455933 h 6858000"/>
              <a:gd name="connsiteX29" fmla="*/ 5897329 w 12192000"/>
              <a:gd name="connsiteY29" fmla="*/ 1553073 h 6858000"/>
              <a:gd name="connsiteX30" fmla="*/ 5919735 w 12192000"/>
              <a:gd name="connsiteY30" fmla="*/ 1602736 h 6858000"/>
              <a:gd name="connsiteX31" fmla="*/ 6057874 w 12192000"/>
              <a:gd name="connsiteY31" fmla="*/ 1910648 h 6858000"/>
              <a:gd name="connsiteX32" fmla="*/ 6039719 w 12192000"/>
              <a:gd name="connsiteY32" fmla="*/ 2010547 h 6858000"/>
              <a:gd name="connsiteX33" fmla="*/ 5841713 w 12192000"/>
              <a:gd name="connsiteY33" fmla="*/ 2520599 h 6858000"/>
              <a:gd name="connsiteX34" fmla="*/ 6071734 w 12192000"/>
              <a:gd name="connsiteY34" fmla="*/ 2593468 h 6858000"/>
              <a:gd name="connsiteX35" fmla="*/ 6092050 w 12192000"/>
              <a:gd name="connsiteY35" fmla="*/ 2806646 h 6858000"/>
              <a:gd name="connsiteX36" fmla="*/ 6215122 w 12192000"/>
              <a:gd name="connsiteY36" fmla="*/ 3021197 h 6858000"/>
              <a:gd name="connsiteX37" fmla="*/ 6338100 w 12192000"/>
              <a:gd name="connsiteY37" fmla="*/ 3178087 h 6858000"/>
              <a:gd name="connsiteX38" fmla="*/ 6343927 w 12192000"/>
              <a:gd name="connsiteY38" fmla="*/ 3194685 h 6858000"/>
              <a:gd name="connsiteX39" fmla="*/ 6343850 w 12192000"/>
              <a:gd name="connsiteY39" fmla="*/ 3201174 h 6858000"/>
              <a:gd name="connsiteX40" fmla="*/ 6366375 w 12192000"/>
              <a:gd name="connsiteY40" fmla="*/ 3271251 h 6858000"/>
              <a:gd name="connsiteX41" fmla="*/ 6369430 w 12192000"/>
              <a:gd name="connsiteY41" fmla="*/ 3276240 h 6858000"/>
              <a:gd name="connsiteX42" fmla="*/ 6392405 w 12192000"/>
              <a:gd name="connsiteY42" fmla="*/ 3360437 h 6858000"/>
              <a:gd name="connsiteX43" fmla="*/ 6397993 w 12192000"/>
              <a:gd name="connsiteY43" fmla="*/ 3390203 h 6858000"/>
              <a:gd name="connsiteX44" fmla="*/ 6394652 w 12192000"/>
              <a:gd name="connsiteY44" fmla="*/ 3402205 h 6858000"/>
              <a:gd name="connsiteX45" fmla="*/ 6366662 w 12192000"/>
              <a:gd name="connsiteY45" fmla="*/ 3442044 h 6858000"/>
              <a:gd name="connsiteX46" fmla="*/ 6320915 w 12192000"/>
              <a:gd name="connsiteY46" fmla="*/ 3701547 h 6858000"/>
              <a:gd name="connsiteX47" fmla="*/ 6364618 w 12192000"/>
              <a:gd name="connsiteY47" fmla="*/ 3743844 h 6858000"/>
              <a:gd name="connsiteX48" fmla="*/ 6370409 w 12192000"/>
              <a:gd name="connsiteY48" fmla="*/ 3754454 h 6858000"/>
              <a:gd name="connsiteX49" fmla="*/ 6373773 w 12192000"/>
              <a:gd name="connsiteY49" fmla="*/ 3768237 h 6858000"/>
              <a:gd name="connsiteX50" fmla="*/ 6375298 w 12192000"/>
              <a:gd name="connsiteY50" fmla="*/ 3796540 h 6858000"/>
              <a:gd name="connsiteX51" fmla="*/ 6253487 w 12192000"/>
              <a:gd name="connsiteY51" fmla="*/ 3856948 h 6858000"/>
              <a:gd name="connsiteX52" fmla="*/ 6385416 w 12192000"/>
              <a:gd name="connsiteY52" fmla="*/ 4014409 h 6858000"/>
              <a:gd name="connsiteX53" fmla="*/ 6374795 w 12192000"/>
              <a:gd name="connsiteY53" fmla="*/ 4038554 h 6858000"/>
              <a:gd name="connsiteX54" fmla="*/ 6351015 w 12192000"/>
              <a:gd name="connsiteY54" fmla="*/ 4150489 h 6858000"/>
              <a:gd name="connsiteX55" fmla="*/ 6340821 w 12192000"/>
              <a:gd name="connsiteY55" fmla="*/ 4212706 h 6858000"/>
              <a:gd name="connsiteX56" fmla="*/ 12191999 w 12192000"/>
              <a:gd name="connsiteY56" fmla="*/ 4212706 h 6858000"/>
              <a:gd name="connsiteX57" fmla="*/ 12191999 w 12192000"/>
              <a:gd name="connsiteY57" fmla="*/ 0 h 6858000"/>
              <a:gd name="connsiteX58" fmla="*/ 12192000 w 12192000"/>
              <a:gd name="connsiteY58" fmla="*/ 0 h 6858000"/>
              <a:gd name="connsiteX59" fmla="*/ 12192000 w 12192000"/>
              <a:gd name="connsiteY59" fmla="*/ 6858000 h 6858000"/>
              <a:gd name="connsiteX60" fmla="*/ 12191999 w 12192000"/>
              <a:gd name="connsiteY60" fmla="*/ 6858000 h 6858000"/>
              <a:gd name="connsiteX61" fmla="*/ 12191999 w 12192000"/>
              <a:gd name="connsiteY61" fmla="*/ 4323902 h 6858000"/>
              <a:gd name="connsiteX62" fmla="*/ 9307672 w 12192000"/>
              <a:gd name="connsiteY62" fmla="*/ 4323902 h 6858000"/>
              <a:gd name="connsiteX63" fmla="*/ 9307672 w 12192000"/>
              <a:gd name="connsiteY63" fmla="*/ 6858000 h 6858000"/>
              <a:gd name="connsiteX64" fmla="*/ 0 w 12192000"/>
              <a:gd name="connsiteY6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12192000" h="6858000">
                <a:moveTo>
                  <a:pt x="6315529" y="4323896"/>
                </a:moveTo>
                <a:lnTo>
                  <a:pt x="6295588" y="4367579"/>
                </a:lnTo>
                <a:cubicBezTo>
                  <a:pt x="6278024" y="4397022"/>
                  <a:pt x="6253813" y="4421099"/>
                  <a:pt x="6219229" y="4436818"/>
                </a:cubicBezTo>
                <a:cubicBezTo>
                  <a:pt x="6148079" y="4469666"/>
                  <a:pt x="6116436" y="4572066"/>
                  <a:pt x="6065687" y="4637204"/>
                </a:cubicBezTo>
                <a:cubicBezTo>
                  <a:pt x="5888713" y="4862696"/>
                  <a:pt x="5773979" y="5125824"/>
                  <a:pt x="5727387" y="5460076"/>
                </a:cubicBezTo>
                <a:cubicBezTo>
                  <a:pt x="5714326" y="5552523"/>
                  <a:pt x="5656974" y="5638673"/>
                  <a:pt x="5620972" y="5725836"/>
                </a:cubicBezTo>
                <a:cubicBezTo>
                  <a:pt x="5641553" y="5779043"/>
                  <a:pt x="5738619" y="5631221"/>
                  <a:pt x="5707795" y="5790089"/>
                </a:cubicBezTo>
                <a:cubicBezTo>
                  <a:pt x="5684453" y="5909876"/>
                  <a:pt x="5617437" y="5996827"/>
                  <a:pt x="5554627" y="6078873"/>
                </a:cubicBezTo>
                <a:cubicBezTo>
                  <a:pt x="5482491" y="6172498"/>
                  <a:pt x="5402203" y="6253366"/>
                  <a:pt x="5373489" y="6402408"/>
                </a:cubicBezTo>
                <a:cubicBezTo>
                  <a:pt x="5371924" y="6410357"/>
                  <a:pt x="5276557" y="6577417"/>
                  <a:pt x="5099999" y="6827527"/>
                </a:cubicBezTo>
                <a:lnTo>
                  <a:pt x="5078133" y="6857998"/>
                </a:lnTo>
                <a:lnTo>
                  <a:pt x="9179960" y="6857998"/>
                </a:lnTo>
                <a:lnTo>
                  <a:pt x="9179960" y="4323896"/>
                </a:lnTo>
                <a:close/>
                <a:moveTo>
                  <a:pt x="0" y="0"/>
                </a:moveTo>
                <a:lnTo>
                  <a:pt x="5872711" y="0"/>
                </a:lnTo>
                <a:lnTo>
                  <a:pt x="5885421" y="20207"/>
                </a:lnTo>
                <a:cubicBezTo>
                  <a:pt x="5896481" y="32882"/>
                  <a:pt x="5909484" y="42864"/>
                  <a:pt x="5925300" y="48911"/>
                </a:cubicBezTo>
                <a:cubicBezTo>
                  <a:pt x="5940498" y="54526"/>
                  <a:pt x="5945509" y="75042"/>
                  <a:pt x="5940039" y="101212"/>
                </a:cubicBezTo>
                <a:cubicBezTo>
                  <a:pt x="5921950" y="187894"/>
                  <a:pt x="5936667" y="254951"/>
                  <a:pt x="5969942" y="311282"/>
                </a:cubicBezTo>
                <a:cubicBezTo>
                  <a:pt x="5981709" y="330926"/>
                  <a:pt x="5977292" y="344422"/>
                  <a:pt x="5961238" y="357643"/>
                </a:cubicBezTo>
                <a:cubicBezTo>
                  <a:pt x="5942802" y="372223"/>
                  <a:pt x="5928461" y="393565"/>
                  <a:pt x="5917195" y="420369"/>
                </a:cubicBezTo>
                <a:cubicBezTo>
                  <a:pt x="5898701" y="463685"/>
                  <a:pt x="5889992" y="510050"/>
                  <a:pt x="5882753" y="556832"/>
                </a:cubicBezTo>
                <a:cubicBezTo>
                  <a:pt x="5871511" y="630206"/>
                  <a:pt x="5858246" y="700969"/>
                  <a:pt x="5814490" y="757416"/>
                </a:cubicBezTo>
                <a:cubicBezTo>
                  <a:pt x="5801465" y="774559"/>
                  <a:pt x="5791019" y="796511"/>
                  <a:pt x="5780064" y="817804"/>
                </a:cubicBezTo>
                <a:cubicBezTo>
                  <a:pt x="5783558" y="836359"/>
                  <a:pt x="5792196" y="849005"/>
                  <a:pt x="5808232" y="850533"/>
                </a:cubicBezTo>
                <a:cubicBezTo>
                  <a:pt x="5910296" y="860624"/>
                  <a:pt x="5905771" y="962632"/>
                  <a:pt x="5906473" y="1076571"/>
                </a:cubicBezTo>
                <a:cubicBezTo>
                  <a:pt x="5907545" y="1217584"/>
                  <a:pt x="5849973" y="1296799"/>
                  <a:pt x="5778623" y="1369280"/>
                </a:cubicBezTo>
                <a:cubicBezTo>
                  <a:pt x="5754207" y="1393852"/>
                  <a:pt x="5718605" y="1401742"/>
                  <a:pt x="5710841" y="1462628"/>
                </a:cubicBezTo>
                <a:cubicBezTo>
                  <a:pt x="5753463" y="1508141"/>
                  <a:pt x="5802053" y="1451295"/>
                  <a:pt x="5846774" y="1455933"/>
                </a:cubicBezTo>
                <a:cubicBezTo>
                  <a:pt x="5883727" y="1460129"/>
                  <a:pt x="5943609" y="1438568"/>
                  <a:pt x="5897329" y="1553073"/>
                </a:cubicBezTo>
                <a:cubicBezTo>
                  <a:pt x="5883856" y="1586627"/>
                  <a:pt x="5901366" y="1604100"/>
                  <a:pt x="5919735" y="1602736"/>
                </a:cubicBezTo>
                <a:cubicBezTo>
                  <a:pt x="6068526" y="1589022"/>
                  <a:pt x="6006837" y="1813624"/>
                  <a:pt x="6057874" y="1910648"/>
                </a:cubicBezTo>
                <a:cubicBezTo>
                  <a:pt x="6072264" y="1936644"/>
                  <a:pt x="6059978" y="1992417"/>
                  <a:pt x="6039719" y="2010547"/>
                </a:cubicBezTo>
                <a:cubicBezTo>
                  <a:pt x="5911143" y="2127229"/>
                  <a:pt x="5899692" y="2331836"/>
                  <a:pt x="5841713" y="2520599"/>
                </a:cubicBezTo>
                <a:cubicBezTo>
                  <a:pt x="5912636" y="2572423"/>
                  <a:pt x="5995799" y="2566926"/>
                  <a:pt x="6071734" y="2593468"/>
                </a:cubicBezTo>
                <a:cubicBezTo>
                  <a:pt x="6150607" y="2620843"/>
                  <a:pt x="6151703" y="2655507"/>
                  <a:pt x="6092050" y="2806646"/>
                </a:cubicBezTo>
                <a:cubicBezTo>
                  <a:pt x="6259331" y="2795420"/>
                  <a:pt x="6259331" y="2795420"/>
                  <a:pt x="6215122" y="3021197"/>
                </a:cubicBezTo>
                <a:cubicBezTo>
                  <a:pt x="6259035" y="3016573"/>
                  <a:pt x="6302431" y="3085300"/>
                  <a:pt x="6338100" y="3178087"/>
                </a:cubicBezTo>
                <a:lnTo>
                  <a:pt x="6343927" y="3194685"/>
                </a:lnTo>
                <a:lnTo>
                  <a:pt x="6343850" y="3201174"/>
                </a:lnTo>
                <a:cubicBezTo>
                  <a:pt x="6346866" y="3232770"/>
                  <a:pt x="6355995" y="3253323"/>
                  <a:pt x="6366375" y="3271251"/>
                </a:cubicBezTo>
                <a:lnTo>
                  <a:pt x="6369430" y="3276240"/>
                </a:lnTo>
                <a:lnTo>
                  <a:pt x="6392405" y="3360437"/>
                </a:lnTo>
                <a:lnTo>
                  <a:pt x="6397993" y="3390203"/>
                </a:lnTo>
                <a:lnTo>
                  <a:pt x="6394652" y="3402205"/>
                </a:lnTo>
                <a:cubicBezTo>
                  <a:pt x="6388505" y="3414621"/>
                  <a:pt x="6379344" y="3427747"/>
                  <a:pt x="6366662" y="3442044"/>
                </a:cubicBezTo>
                <a:cubicBezTo>
                  <a:pt x="6239481" y="3584662"/>
                  <a:pt x="6224938" y="3605480"/>
                  <a:pt x="6320915" y="3701547"/>
                </a:cubicBezTo>
                <a:lnTo>
                  <a:pt x="6364618" y="3743844"/>
                </a:lnTo>
                <a:lnTo>
                  <a:pt x="6370409" y="3754454"/>
                </a:lnTo>
                <a:lnTo>
                  <a:pt x="6373773" y="3768237"/>
                </a:lnTo>
                <a:cubicBezTo>
                  <a:pt x="6374277" y="3777528"/>
                  <a:pt x="6374207" y="3788146"/>
                  <a:pt x="6375298" y="3796540"/>
                </a:cubicBezTo>
                <a:cubicBezTo>
                  <a:pt x="6339717" y="3831045"/>
                  <a:pt x="6294642" y="3774365"/>
                  <a:pt x="6253487" y="3856948"/>
                </a:cubicBezTo>
                <a:lnTo>
                  <a:pt x="6385416" y="4014409"/>
                </a:lnTo>
                <a:lnTo>
                  <a:pt x="6374795" y="4038554"/>
                </a:lnTo>
                <a:cubicBezTo>
                  <a:pt x="6363579" y="4073249"/>
                  <a:pt x="6356895" y="4111559"/>
                  <a:pt x="6351015" y="4150489"/>
                </a:cubicBezTo>
                <a:lnTo>
                  <a:pt x="6340821" y="4212706"/>
                </a:lnTo>
                <a:lnTo>
                  <a:pt x="12191999" y="4212706"/>
                </a:lnTo>
                <a:lnTo>
                  <a:pt x="12191999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12191999" y="6858000"/>
                </a:lnTo>
                <a:lnTo>
                  <a:pt x="12191999" y="4323902"/>
                </a:lnTo>
                <a:lnTo>
                  <a:pt x="9307672" y="4323902"/>
                </a:lnTo>
                <a:lnTo>
                  <a:pt x="930767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pPr defTabSz="457200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40AFB3F4-0FB3-71A7-87E8-FFD8A08F9289}"/>
              </a:ext>
            </a:extLst>
          </p:cNvPr>
          <p:cNvSpPr txBox="1"/>
          <p:nvPr/>
        </p:nvSpPr>
        <p:spPr>
          <a:xfrm>
            <a:off x="1257300" y="1026695"/>
            <a:ext cx="6521922" cy="88873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90000"/>
              </a:lnSpc>
              <a:spcAft>
                <a:spcPts val="660"/>
              </a:spcAft>
            </a:pPr>
            <a:r>
              <a:rPr lang="en-US" sz="2400" b="1" dirty="0">
                <a:solidFill>
                  <a:srgbClr val="0893A9"/>
                </a:solidFill>
                <a:latin typeface="Open Sans    "/>
                <a:sym typeface="Open Sans Bold"/>
              </a:rPr>
              <a:t>Miten?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Etsitään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uusia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yhteydenottomuotoja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ja </a:t>
            </a:r>
            <a:b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</a:b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-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kanavia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madaltamaan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lasten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ja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nuorten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itsenäistä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hakeutumista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palveluihin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Työpari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- ja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verkostotyö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tiimin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sisällä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Violan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muiden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työmuotojen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ja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muiden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toimijoiden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kesken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Asiakkuuden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aikaista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turvallisuustilannetta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arvioidaan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jatkuvasti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ja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kontaktoidaan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asiakkuuden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jälkeen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Tuotetaan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parityön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kriteeristöä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koskeva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asiakasmateriaali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.</a:t>
            </a:r>
          </a:p>
          <a:p>
            <a:pPr marL="342900" indent="-342900">
              <a:lnSpc>
                <a:spcPct val="90000"/>
              </a:lnSpc>
              <a:spcAft>
                <a:spcPts val="660"/>
              </a:spcAft>
              <a:buFont typeface="Arial" panose="020B0604020202020204" pitchFamily="34" charset="0"/>
              <a:buChar char="•"/>
            </a:pPr>
            <a:endParaRPr kumimoji="0" lang="en-US" sz="2400" b="1" i="0" u="none" strike="noStrike" cap="none" spc="0" normalizeH="0" baseline="0" noProof="0" dirty="0">
              <a:ln>
                <a:noFill/>
              </a:ln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 Bold"/>
            </a:endParaRPr>
          </a:p>
          <a:p>
            <a:pPr marR="0" lvl="0" fontAlgn="auto">
              <a:lnSpc>
                <a:spcPct val="90000"/>
              </a:lnSpc>
              <a:spcBef>
                <a:spcPts val="0"/>
              </a:spcBef>
              <a:spcAft>
                <a:spcPts val="660"/>
              </a:spcAft>
              <a:buClrTx/>
              <a:buSzTx/>
              <a:tabLst/>
              <a:defRPr/>
            </a:pPr>
            <a:r>
              <a:rPr kumimoji="0" lang="en-US" sz="2400" b="1" i="0" u="none" strike="noStrike" cap="none" spc="0" normalizeH="0" baseline="0" noProof="0" dirty="0" err="1">
                <a:ln>
                  <a:noFill/>
                </a:ln>
                <a:solidFill>
                  <a:srgbClr val="0893A9"/>
                </a:solidFill>
                <a:effectLst/>
                <a:uLnTx/>
                <a:uFillTx/>
                <a:latin typeface="Open Sans    "/>
                <a:sym typeface="Open Sans Bold"/>
              </a:rPr>
              <a:t>Mittarit</a:t>
            </a:r>
            <a:endParaRPr kumimoji="0" lang="en-US" sz="2400" b="1" i="0" u="none" strike="noStrike" cap="none" spc="0" normalizeH="0" baseline="0" noProof="0" dirty="0">
              <a:ln>
                <a:noFill/>
              </a:ln>
              <a:solidFill>
                <a:srgbClr val="0893A9"/>
              </a:solidFill>
              <a:effectLst/>
              <a:uLnTx/>
              <a:uFillTx/>
              <a:latin typeface="Open Sans    "/>
              <a:sym typeface="Open Sans Bold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 b="0" i="0" u="none" strike="noStrike" baseline="0" dirty="0">
                <a:solidFill>
                  <a:srgbClr val="32323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Asiakkaan kokema hyvinvoinnin muutos työskentelyn aikana ja sen jälkeen (Vaikuttavuus esiin -kysely)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 dirty="0">
                <a:solidFill>
                  <a:srgbClr val="32323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Asiakkaan arvio väkivallan loppumisesta (Sofia-lomake)</a:t>
            </a:r>
            <a:endParaRPr lang="fi-FI" sz="2400" b="0" i="0" u="none" strike="noStrike" baseline="0" dirty="0">
              <a:solidFill>
                <a:srgbClr val="32323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marR="0" lvl="0" indent="-34290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cap="none" spc="0" normalizeH="0" baseline="0" noProof="0" dirty="0">
              <a:ln>
                <a:noFill/>
              </a:ln>
              <a:effectLst/>
              <a:uLnTx/>
              <a:uFillTx/>
              <a:latin typeface="Open Sans    "/>
              <a:sym typeface="Open Sans"/>
            </a:endParaRPr>
          </a:p>
          <a:p>
            <a:pPr marR="0" lvl="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endParaRPr kumimoji="0" lang="en-US" sz="2400" b="1" i="0" u="none" strike="noStrike" cap="none" spc="0" normalizeH="0" baseline="0" noProof="0" dirty="0">
              <a:ln>
                <a:noFill/>
              </a:ln>
              <a:effectLst/>
              <a:uLnTx/>
              <a:uFillTx/>
              <a:latin typeface="Open Sans    "/>
              <a:sym typeface="Open Sans Bold"/>
            </a:endParaRPr>
          </a:p>
          <a:p>
            <a:pPr marL="224549" marR="0" lvl="1" indent="-22860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cap="none" spc="0" normalizeH="0" baseline="0" noProof="0" dirty="0">
              <a:ln>
                <a:noFill/>
              </a:ln>
              <a:effectLst/>
              <a:uLnTx/>
              <a:uFillTx/>
              <a:latin typeface="Open Sans    "/>
              <a:sym typeface="Open Sans"/>
            </a:endParaRPr>
          </a:p>
          <a:p>
            <a:pPr marL="246571" lvl="1" indent="-228600">
              <a:lnSpc>
                <a:spcPct val="90000"/>
              </a:lnSpc>
              <a:spcAft>
                <a:spcPts val="660"/>
              </a:spcAft>
              <a:buFont typeface="Arial" panose="020B0604020202020204" pitchFamily="34" charset="0"/>
              <a:buChar char="•"/>
            </a:pPr>
            <a:endParaRPr lang="en-US" sz="2400" dirty="0">
              <a:latin typeface="Open Sans    "/>
            </a:endParaRPr>
          </a:p>
          <a:p>
            <a:pPr indent="-228600">
              <a:lnSpc>
                <a:spcPct val="90000"/>
              </a:lnSpc>
              <a:spcAft>
                <a:spcPts val="660"/>
              </a:spcAft>
              <a:buFont typeface="Arial" panose="020B0604020202020204" pitchFamily="34" charset="0"/>
              <a:buChar char="•"/>
            </a:pPr>
            <a:endParaRPr lang="en-US" sz="2400" dirty="0">
              <a:latin typeface="Open Sans    "/>
              <a:sym typeface="Open Sans Bold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b="1" dirty="0">
              <a:latin typeface="Open Sans    "/>
              <a:sym typeface="Open Sans Bold"/>
            </a:endParaRPr>
          </a:p>
        </p:txBody>
      </p:sp>
      <p:pic>
        <p:nvPicPr>
          <p:cNvPr id="21" name="Kuva 20" descr="Kuva, joka sisältää kohteen teksti, vaate, animaatio, clipart&#10;&#10;Kuvaus luotu automaattisesti">
            <a:extLst>
              <a:ext uri="{FF2B5EF4-FFF2-40B4-BE49-F238E27FC236}">
                <a16:creationId xmlns:a16="http://schemas.microsoft.com/office/drawing/2014/main" id="{1BAE8B0E-8A35-378F-9F3A-C05C2C47E4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84618" y="7020057"/>
            <a:ext cx="3274618" cy="2415031"/>
          </a:xfrm>
          <a:prstGeom prst="rect">
            <a:avLst/>
          </a:prstGeom>
        </p:spPr>
      </p:pic>
      <p:sp>
        <p:nvSpPr>
          <p:cNvPr id="20" name="TextBox 14">
            <a:extLst>
              <a:ext uri="{FF2B5EF4-FFF2-40B4-BE49-F238E27FC236}">
                <a16:creationId xmlns:a16="http://schemas.microsoft.com/office/drawing/2014/main" id="{05E5FAE3-15AF-CF73-B39C-C0F5EB260CF9}"/>
              </a:ext>
            </a:extLst>
          </p:cNvPr>
          <p:cNvSpPr txBox="1"/>
          <p:nvPr/>
        </p:nvSpPr>
        <p:spPr>
          <a:xfrm>
            <a:off x="10209353" y="5506974"/>
            <a:ext cx="5930254" cy="8451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indent="-251460" defTabSz="502920">
              <a:lnSpc>
                <a:spcPts val="2338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990" kern="1200" dirty="0">
              <a:solidFill>
                <a:schemeClr val="tx1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indent="-457200">
              <a:lnSpc>
                <a:spcPts val="4251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b="1" dirty="0"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grpSp>
        <p:nvGrpSpPr>
          <p:cNvPr id="2" name="Group 2">
            <a:extLst>
              <a:ext uri="{FF2B5EF4-FFF2-40B4-BE49-F238E27FC236}">
                <a16:creationId xmlns:a16="http://schemas.microsoft.com/office/drawing/2014/main" id="{5D834B89-BEF7-358D-8100-951FD8BD77CA}"/>
              </a:ext>
            </a:extLst>
          </p:cNvPr>
          <p:cNvGrpSpPr/>
          <p:nvPr/>
        </p:nvGrpSpPr>
        <p:grpSpPr>
          <a:xfrm>
            <a:off x="9446149" y="7894380"/>
            <a:ext cx="3770259" cy="644381"/>
            <a:chOff x="0" y="-24243"/>
            <a:chExt cx="2220290" cy="379473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B6609608-2749-161C-C9C0-75C824475466}"/>
                </a:ext>
              </a:extLst>
            </p:cNvPr>
            <p:cNvSpPr/>
            <p:nvPr/>
          </p:nvSpPr>
          <p:spPr>
            <a:xfrm>
              <a:off x="0" y="0"/>
              <a:ext cx="2219334" cy="331848"/>
            </a:xfrm>
            <a:custGeom>
              <a:avLst/>
              <a:gdLst/>
              <a:ahLst/>
              <a:cxnLst/>
              <a:rect l="l" t="t" r="r" b="b"/>
              <a:pathLst>
                <a:path w="2219334" h="331848">
                  <a:moveTo>
                    <a:pt x="46856" y="0"/>
                  </a:moveTo>
                  <a:lnTo>
                    <a:pt x="2172478" y="0"/>
                  </a:lnTo>
                  <a:cubicBezTo>
                    <a:pt x="2198356" y="0"/>
                    <a:pt x="2219334" y="20978"/>
                    <a:pt x="2219334" y="46856"/>
                  </a:cubicBezTo>
                  <a:lnTo>
                    <a:pt x="2219334" y="284992"/>
                  </a:lnTo>
                  <a:cubicBezTo>
                    <a:pt x="2219334" y="310870"/>
                    <a:pt x="2198356" y="331848"/>
                    <a:pt x="2172478" y="331848"/>
                  </a:cubicBezTo>
                  <a:lnTo>
                    <a:pt x="46856" y="331848"/>
                  </a:lnTo>
                  <a:cubicBezTo>
                    <a:pt x="34429" y="331848"/>
                    <a:pt x="22511" y="326912"/>
                    <a:pt x="13724" y="318124"/>
                  </a:cubicBezTo>
                  <a:cubicBezTo>
                    <a:pt x="4937" y="309337"/>
                    <a:pt x="0" y="297419"/>
                    <a:pt x="0" y="284992"/>
                  </a:cubicBezTo>
                  <a:lnTo>
                    <a:pt x="0" y="46856"/>
                  </a:lnTo>
                  <a:cubicBezTo>
                    <a:pt x="0" y="34429"/>
                    <a:pt x="4937" y="22511"/>
                    <a:pt x="13724" y="13724"/>
                  </a:cubicBezTo>
                  <a:cubicBezTo>
                    <a:pt x="22511" y="4937"/>
                    <a:pt x="34429" y="0"/>
                    <a:pt x="46856" y="0"/>
                  </a:cubicBezTo>
                  <a:close/>
                </a:path>
              </a:pathLst>
            </a:custGeom>
            <a:solidFill>
              <a:srgbClr val="0893A9"/>
            </a:solidFill>
          </p:spPr>
          <p:txBody>
            <a:bodyPr/>
            <a:lstStyle/>
            <a:p>
              <a:endParaRPr lang="fi-FI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3027AC90-CD27-36F4-C3D4-6F7BDA1DDD0D}"/>
                </a:ext>
              </a:extLst>
            </p:cNvPr>
            <p:cNvSpPr txBox="1"/>
            <p:nvPr/>
          </p:nvSpPr>
          <p:spPr>
            <a:xfrm>
              <a:off x="956" y="-24243"/>
              <a:ext cx="2219334" cy="3794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defTabSz="398181">
                <a:lnSpc>
                  <a:spcPts val="1518"/>
                </a:lnSpc>
                <a:spcAft>
                  <a:spcPts val="311"/>
                </a:spcAft>
              </a:pPr>
              <a:r>
                <a:rPr lang="en-US" sz="1084" b="1" kern="120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TURVALLISUUS</a:t>
              </a:r>
              <a:endParaRPr lang="en-US" sz="2490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endParaRPr>
            </a:p>
          </p:txBody>
        </p:sp>
      </p:grpSp>
      <p:grpSp>
        <p:nvGrpSpPr>
          <p:cNvPr id="10" name="Group 10">
            <a:extLst>
              <a:ext uri="{FF2B5EF4-FFF2-40B4-BE49-F238E27FC236}">
                <a16:creationId xmlns:a16="http://schemas.microsoft.com/office/drawing/2014/main" id="{8264312E-8233-0E6F-9C85-E470B25E23E4}"/>
              </a:ext>
            </a:extLst>
          </p:cNvPr>
          <p:cNvGrpSpPr/>
          <p:nvPr/>
        </p:nvGrpSpPr>
        <p:grpSpPr>
          <a:xfrm>
            <a:off x="10286731" y="1026695"/>
            <a:ext cx="7176544" cy="4739759"/>
            <a:chOff x="0" y="183342"/>
            <a:chExt cx="11594113" cy="5918936"/>
          </a:xfrm>
        </p:grpSpPr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BCBE7B60-485E-5369-33F7-87BF5973969F}"/>
                </a:ext>
              </a:extLst>
            </p:cNvPr>
            <p:cNvSpPr txBox="1"/>
            <p:nvPr/>
          </p:nvSpPr>
          <p:spPr>
            <a:xfrm>
              <a:off x="358733" y="183342"/>
              <a:ext cx="11235380" cy="591893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defTabSz="748970">
                <a:spcAft>
                  <a:spcPts val="585"/>
                </a:spcAft>
              </a:pPr>
              <a:r>
                <a:rPr lang="en-US" sz="4400" b="1" dirty="0">
                  <a:solidFill>
                    <a:srgbClr val="0893A9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LÄHISUHDEVÄKIVALLAN KAIKKI OSAPUOLET SAAVAT MATALAN KYNNYKSEN LÄHISUHDEVÄKIVALTA-TYÖN PALVELUJA KOKO ETELÄ-SAVON ALUEELLA.</a:t>
              </a:r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8EEC331A-8B4A-67D3-B126-39130F580F02}"/>
                </a:ext>
              </a:extLst>
            </p:cNvPr>
            <p:cNvSpPr txBox="1"/>
            <p:nvPr/>
          </p:nvSpPr>
          <p:spPr>
            <a:xfrm>
              <a:off x="0" y="582283"/>
              <a:ext cx="11235380" cy="4168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47"/>
                </a:lnSpc>
              </a:pPr>
              <a:endParaRPr lang="en-US" sz="189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6" name="Tekstiruutu 5">
            <a:extLst>
              <a:ext uri="{FF2B5EF4-FFF2-40B4-BE49-F238E27FC236}">
                <a16:creationId xmlns:a16="http://schemas.microsoft.com/office/drawing/2014/main" id="{56C48928-FB56-C97C-3DD8-5FC7C1EB3979}"/>
              </a:ext>
            </a:extLst>
          </p:cNvPr>
          <p:cNvSpPr txBox="1"/>
          <p:nvPr/>
        </p:nvSpPr>
        <p:spPr>
          <a:xfrm>
            <a:off x="10430966" y="8538761"/>
            <a:ext cx="20594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748970">
              <a:spcAft>
                <a:spcPts val="660"/>
              </a:spcAft>
            </a:pPr>
            <a:r>
              <a:rPr lang="en-US" sz="1800" b="1" dirty="0">
                <a:solidFill>
                  <a:srgbClr val="0893A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AVOPALVELUT</a:t>
            </a:r>
          </a:p>
        </p:txBody>
      </p:sp>
    </p:spTree>
    <p:extLst>
      <p:ext uri="{BB962C8B-B14F-4D97-AF65-F5344CB8AC3E}">
        <p14:creationId xmlns:p14="http://schemas.microsoft.com/office/powerpoint/2010/main" val="4352689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4BB2CC-7A76-759C-EA30-2482D415E9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292EEB6F-7BE8-ECA9-80E4-78B6E352EE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342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56" name="Freeform: Shape 55">
            <a:extLst>
              <a:ext uri="{FF2B5EF4-FFF2-40B4-BE49-F238E27FC236}">
                <a16:creationId xmlns:a16="http://schemas.microsoft.com/office/drawing/2014/main" id="{A0EFBF46-88B5-C227-CBDB-CA8F4030B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custGeom>
            <a:avLst/>
            <a:gdLst>
              <a:gd name="connsiteX0" fmla="*/ 6315529 w 12192000"/>
              <a:gd name="connsiteY0" fmla="*/ 4323896 h 6858000"/>
              <a:gd name="connsiteX1" fmla="*/ 6295588 w 12192000"/>
              <a:gd name="connsiteY1" fmla="*/ 4367579 h 6858000"/>
              <a:gd name="connsiteX2" fmla="*/ 6219229 w 12192000"/>
              <a:gd name="connsiteY2" fmla="*/ 4436818 h 6858000"/>
              <a:gd name="connsiteX3" fmla="*/ 6065687 w 12192000"/>
              <a:gd name="connsiteY3" fmla="*/ 4637204 h 6858000"/>
              <a:gd name="connsiteX4" fmla="*/ 5727387 w 12192000"/>
              <a:gd name="connsiteY4" fmla="*/ 5460076 h 6858000"/>
              <a:gd name="connsiteX5" fmla="*/ 5620972 w 12192000"/>
              <a:gd name="connsiteY5" fmla="*/ 5725836 h 6858000"/>
              <a:gd name="connsiteX6" fmla="*/ 5707795 w 12192000"/>
              <a:gd name="connsiteY6" fmla="*/ 5790089 h 6858000"/>
              <a:gd name="connsiteX7" fmla="*/ 5554627 w 12192000"/>
              <a:gd name="connsiteY7" fmla="*/ 6078873 h 6858000"/>
              <a:gd name="connsiteX8" fmla="*/ 5373489 w 12192000"/>
              <a:gd name="connsiteY8" fmla="*/ 6402408 h 6858000"/>
              <a:gd name="connsiteX9" fmla="*/ 5099999 w 12192000"/>
              <a:gd name="connsiteY9" fmla="*/ 6827527 h 6858000"/>
              <a:gd name="connsiteX10" fmla="*/ 5078133 w 12192000"/>
              <a:gd name="connsiteY10" fmla="*/ 6857998 h 6858000"/>
              <a:gd name="connsiteX11" fmla="*/ 9179960 w 12192000"/>
              <a:gd name="connsiteY11" fmla="*/ 6857998 h 6858000"/>
              <a:gd name="connsiteX12" fmla="*/ 9179960 w 12192000"/>
              <a:gd name="connsiteY12" fmla="*/ 4323896 h 6858000"/>
              <a:gd name="connsiteX13" fmla="*/ 0 w 12192000"/>
              <a:gd name="connsiteY13" fmla="*/ 0 h 6858000"/>
              <a:gd name="connsiteX14" fmla="*/ 5872711 w 12192000"/>
              <a:gd name="connsiteY14" fmla="*/ 0 h 6858000"/>
              <a:gd name="connsiteX15" fmla="*/ 5885421 w 12192000"/>
              <a:gd name="connsiteY15" fmla="*/ 20207 h 6858000"/>
              <a:gd name="connsiteX16" fmla="*/ 5925300 w 12192000"/>
              <a:gd name="connsiteY16" fmla="*/ 48911 h 6858000"/>
              <a:gd name="connsiteX17" fmla="*/ 5940039 w 12192000"/>
              <a:gd name="connsiteY17" fmla="*/ 101212 h 6858000"/>
              <a:gd name="connsiteX18" fmla="*/ 5969942 w 12192000"/>
              <a:gd name="connsiteY18" fmla="*/ 311282 h 6858000"/>
              <a:gd name="connsiteX19" fmla="*/ 5961238 w 12192000"/>
              <a:gd name="connsiteY19" fmla="*/ 357643 h 6858000"/>
              <a:gd name="connsiteX20" fmla="*/ 5917195 w 12192000"/>
              <a:gd name="connsiteY20" fmla="*/ 420369 h 6858000"/>
              <a:gd name="connsiteX21" fmla="*/ 5882753 w 12192000"/>
              <a:gd name="connsiteY21" fmla="*/ 556832 h 6858000"/>
              <a:gd name="connsiteX22" fmla="*/ 5814490 w 12192000"/>
              <a:gd name="connsiteY22" fmla="*/ 757416 h 6858000"/>
              <a:gd name="connsiteX23" fmla="*/ 5780064 w 12192000"/>
              <a:gd name="connsiteY23" fmla="*/ 817804 h 6858000"/>
              <a:gd name="connsiteX24" fmla="*/ 5808232 w 12192000"/>
              <a:gd name="connsiteY24" fmla="*/ 850533 h 6858000"/>
              <a:gd name="connsiteX25" fmla="*/ 5906473 w 12192000"/>
              <a:gd name="connsiteY25" fmla="*/ 1076571 h 6858000"/>
              <a:gd name="connsiteX26" fmla="*/ 5778623 w 12192000"/>
              <a:gd name="connsiteY26" fmla="*/ 1369280 h 6858000"/>
              <a:gd name="connsiteX27" fmla="*/ 5710841 w 12192000"/>
              <a:gd name="connsiteY27" fmla="*/ 1462628 h 6858000"/>
              <a:gd name="connsiteX28" fmla="*/ 5846774 w 12192000"/>
              <a:gd name="connsiteY28" fmla="*/ 1455933 h 6858000"/>
              <a:gd name="connsiteX29" fmla="*/ 5897329 w 12192000"/>
              <a:gd name="connsiteY29" fmla="*/ 1553073 h 6858000"/>
              <a:gd name="connsiteX30" fmla="*/ 5919735 w 12192000"/>
              <a:gd name="connsiteY30" fmla="*/ 1602736 h 6858000"/>
              <a:gd name="connsiteX31" fmla="*/ 6057874 w 12192000"/>
              <a:gd name="connsiteY31" fmla="*/ 1910648 h 6858000"/>
              <a:gd name="connsiteX32" fmla="*/ 6039719 w 12192000"/>
              <a:gd name="connsiteY32" fmla="*/ 2010547 h 6858000"/>
              <a:gd name="connsiteX33" fmla="*/ 5841713 w 12192000"/>
              <a:gd name="connsiteY33" fmla="*/ 2520599 h 6858000"/>
              <a:gd name="connsiteX34" fmla="*/ 6071734 w 12192000"/>
              <a:gd name="connsiteY34" fmla="*/ 2593468 h 6858000"/>
              <a:gd name="connsiteX35" fmla="*/ 6092050 w 12192000"/>
              <a:gd name="connsiteY35" fmla="*/ 2806646 h 6858000"/>
              <a:gd name="connsiteX36" fmla="*/ 6215122 w 12192000"/>
              <a:gd name="connsiteY36" fmla="*/ 3021197 h 6858000"/>
              <a:gd name="connsiteX37" fmla="*/ 6338100 w 12192000"/>
              <a:gd name="connsiteY37" fmla="*/ 3178087 h 6858000"/>
              <a:gd name="connsiteX38" fmla="*/ 6343927 w 12192000"/>
              <a:gd name="connsiteY38" fmla="*/ 3194685 h 6858000"/>
              <a:gd name="connsiteX39" fmla="*/ 6343850 w 12192000"/>
              <a:gd name="connsiteY39" fmla="*/ 3201174 h 6858000"/>
              <a:gd name="connsiteX40" fmla="*/ 6366375 w 12192000"/>
              <a:gd name="connsiteY40" fmla="*/ 3271251 h 6858000"/>
              <a:gd name="connsiteX41" fmla="*/ 6369430 w 12192000"/>
              <a:gd name="connsiteY41" fmla="*/ 3276240 h 6858000"/>
              <a:gd name="connsiteX42" fmla="*/ 6392405 w 12192000"/>
              <a:gd name="connsiteY42" fmla="*/ 3360437 h 6858000"/>
              <a:gd name="connsiteX43" fmla="*/ 6397993 w 12192000"/>
              <a:gd name="connsiteY43" fmla="*/ 3390203 h 6858000"/>
              <a:gd name="connsiteX44" fmla="*/ 6394652 w 12192000"/>
              <a:gd name="connsiteY44" fmla="*/ 3402205 h 6858000"/>
              <a:gd name="connsiteX45" fmla="*/ 6366662 w 12192000"/>
              <a:gd name="connsiteY45" fmla="*/ 3442044 h 6858000"/>
              <a:gd name="connsiteX46" fmla="*/ 6320915 w 12192000"/>
              <a:gd name="connsiteY46" fmla="*/ 3701547 h 6858000"/>
              <a:gd name="connsiteX47" fmla="*/ 6364618 w 12192000"/>
              <a:gd name="connsiteY47" fmla="*/ 3743844 h 6858000"/>
              <a:gd name="connsiteX48" fmla="*/ 6370409 w 12192000"/>
              <a:gd name="connsiteY48" fmla="*/ 3754454 h 6858000"/>
              <a:gd name="connsiteX49" fmla="*/ 6373773 w 12192000"/>
              <a:gd name="connsiteY49" fmla="*/ 3768237 h 6858000"/>
              <a:gd name="connsiteX50" fmla="*/ 6375298 w 12192000"/>
              <a:gd name="connsiteY50" fmla="*/ 3796540 h 6858000"/>
              <a:gd name="connsiteX51" fmla="*/ 6253487 w 12192000"/>
              <a:gd name="connsiteY51" fmla="*/ 3856948 h 6858000"/>
              <a:gd name="connsiteX52" fmla="*/ 6385416 w 12192000"/>
              <a:gd name="connsiteY52" fmla="*/ 4014409 h 6858000"/>
              <a:gd name="connsiteX53" fmla="*/ 6374795 w 12192000"/>
              <a:gd name="connsiteY53" fmla="*/ 4038554 h 6858000"/>
              <a:gd name="connsiteX54" fmla="*/ 6351015 w 12192000"/>
              <a:gd name="connsiteY54" fmla="*/ 4150489 h 6858000"/>
              <a:gd name="connsiteX55" fmla="*/ 6340821 w 12192000"/>
              <a:gd name="connsiteY55" fmla="*/ 4212706 h 6858000"/>
              <a:gd name="connsiteX56" fmla="*/ 12191999 w 12192000"/>
              <a:gd name="connsiteY56" fmla="*/ 4212706 h 6858000"/>
              <a:gd name="connsiteX57" fmla="*/ 12191999 w 12192000"/>
              <a:gd name="connsiteY57" fmla="*/ 0 h 6858000"/>
              <a:gd name="connsiteX58" fmla="*/ 12192000 w 12192000"/>
              <a:gd name="connsiteY58" fmla="*/ 0 h 6858000"/>
              <a:gd name="connsiteX59" fmla="*/ 12192000 w 12192000"/>
              <a:gd name="connsiteY59" fmla="*/ 6858000 h 6858000"/>
              <a:gd name="connsiteX60" fmla="*/ 12191999 w 12192000"/>
              <a:gd name="connsiteY60" fmla="*/ 6858000 h 6858000"/>
              <a:gd name="connsiteX61" fmla="*/ 12191999 w 12192000"/>
              <a:gd name="connsiteY61" fmla="*/ 4323902 h 6858000"/>
              <a:gd name="connsiteX62" fmla="*/ 9307672 w 12192000"/>
              <a:gd name="connsiteY62" fmla="*/ 4323902 h 6858000"/>
              <a:gd name="connsiteX63" fmla="*/ 9307672 w 12192000"/>
              <a:gd name="connsiteY63" fmla="*/ 6858000 h 6858000"/>
              <a:gd name="connsiteX64" fmla="*/ 0 w 12192000"/>
              <a:gd name="connsiteY6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12192000" h="6858000">
                <a:moveTo>
                  <a:pt x="6315529" y="4323896"/>
                </a:moveTo>
                <a:lnTo>
                  <a:pt x="6295588" y="4367579"/>
                </a:lnTo>
                <a:cubicBezTo>
                  <a:pt x="6278024" y="4397022"/>
                  <a:pt x="6253813" y="4421099"/>
                  <a:pt x="6219229" y="4436818"/>
                </a:cubicBezTo>
                <a:cubicBezTo>
                  <a:pt x="6148079" y="4469666"/>
                  <a:pt x="6116436" y="4572066"/>
                  <a:pt x="6065687" y="4637204"/>
                </a:cubicBezTo>
                <a:cubicBezTo>
                  <a:pt x="5888713" y="4862696"/>
                  <a:pt x="5773979" y="5125824"/>
                  <a:pt x="5727387" y="5460076"/>
                </a:cubicBezTo>
                <a:cubicBezTo>
                  <a:pt x="5714326" y="5552523"/>
                  <a:pt x="5656974" y="5638673"/>
                  <a:pt x="5620972" y="5725836"/>
                </a:cubicBezTo>
                <a:cubicBezTo>
                  <a:pt x="5641553" y="5779043"/>
                  <a:pt x="5738619" y="5631221"/>
                  <a:pt x="5707795" y="5790089"/>
                </a:cubicBezTo>
                <a:cubicBezTo>
                  <a:pt x="5684453" y="5909876"/>
                  <a:pt x="5617437" y="5996827"/>
                  <a:pt x="5554627" y="6078873"/>
                </a:cubicBezTo>
                <a:cubicBezTo>
                  <a:pt x="5482491" y="6172498"/>
                  <a:pt x="5402203" y="6253366"/>
                  <a:pt x="5373489" y="6402408"/>
                </a:cubicBezTo>
                <a:cubicBezTo>
                  <a:pt x="5371924" y="6410357"/>
                  <a:pt x="5276557" y="6577417"/>
                  <a:pt x="5099999" y="6827527"/>
                </a:cubicBezTo>
                <a:lnTo>
                  <a:pt x="5078133" y="6857998"/>
                </a:lnTo>
                <a:lnTo>
                  <a:pt x="9179960" y="6857998"/>
                </a:lnTo>
                <a:lnTo>
                  <a:pt x="9179960" y="4323896"/>
                </a:lnTo>
                <a:close/>
                <a:moveTo>
                  <a:pt x="0" y="0"/>
                </a:moveTo>
                <a:lnTo>
                  <a:pt x="5872711" y="0"/>
                </a:lnTo>
                <a:lnTo>
                  <a:pt x="5885421" y="20207"/>
                </a:lnTo>
                <a:cubicBezTo>
                  <a:pt x="5896481" y="32882"/>
                  <a:pt x="5909484" y="42864"/>
                  <a:pt x="5925300" y="48911"/>
                </a:cubicBezTo>
                <a:cubicBezTo>
                  <a:pt x="5940498" y="54526"/>
                  <a:pt x="5945509" y="75042"/>
                  <a:pt x="5940039" y="101212"/>
                </a:cubicBezTo>
                <a:cubicBezTo>
                  <a:pt x="5921950" y="187894"/>
                  <a:pt x="5936667" y="254951"/>
                  <a:pt x="5969942" y="311282"/>
                </a:cubicBezTo>
                <a:cubicBezTo>
                  <a:pt x="5981709" y="330926"/>
                  <a:pt x="5977292" y="344422"/>
                  <a:pt x="5961238" y="357643"/>
                </a:cubicBezTo>
                <a:cubicBezTo>
                  <a:pt x="5942802" y="372223"/>
                  <a:pt x="5928461" y="393565"/>
                  <a:pt x="5917195" y="420369"/>
                </a:cubicBezTo>
                <a:cubicBezTo>
                  <a:pt x="5898701" y="463685"/>
                  <a:pt x="5889992" y="510050"/>
                  <a:pt x="5882753" y="556832"/>
                </a:cubicBezTo>
                <a:cubicBezTo>
                  <a:pt x="5871511" y="630206"/>
                  <a:pt x="5858246" y="700969"/>
                  <a:pt x="5814490" y="757416"/>
                </a:cubicBezTo>
                <a:cubicBezTo>
                  <a:pt x="5801465" y="774559"/>
                  <a:pt x="5791019" y="796511"/>
                  <a:pt x="5780064" y="817804"/>
                </a:cubicBezTo>
                <a:cubicBezTo>
                  <a:pt x="5783558" y="836359"/>
                  <a:pt x="5792196" y="849005"/>
                  <a:pt x="5808232" y="850533"/>
                </a:cubicBezTo>
                <a:cubicBezTo>
                  <a:pt x="5910296" y="860624"/>
                  <a:pt x="5905771" y="962632"/>
                  <a:pt x="5906473" y="1076571"/>
                </a:cubicBezTo>
                <a:cubicBezTo>
                  <a:pt x="5907545" y="1217584"/>
                  <a:pt x="5849973" y="1296799"/>
                  <a:pt x="5778623" y="1369280"/>
                </a:cubicBezTo>
                <a:cubicBezTo>
                  <a:pt x="5754207" y="1393852"/>
                  <a:pt x="5718605" y="1401742"/>
                  <a:pt x="5710841" y="1462628"/>
                </a:cubicBezTo>
                <a:cubicBezTo>
                  <a:pt x="5753463" y="1508141"/>
                  <a:pt x="5802053" y="1451295"/>
                  <a:pt x="5846774" y="1455933"/>
                </a:cubicBezTo>
                <a:cubicBezTo>
                  <a:pt x="5883727" y="1460129"/>
                  <a:pt x="5943609" y="1438568"/>
                  <a:pt x="5897329" y="1553073"/>
                </a:cubicBezTo>
                <a:cubicBezTo>
                  <a:pt x="5883856" y="1586627"/>
                  <a:pt x="5901366" y="1604100"/>
                  <a:pt x="5919735" y="1602736"/>
                </a:cubicBezTo>
                <a:cubicBezTo>
                  <a:pt x="6068526" y="1589022"/>
                  <a:pt x="6006837" y="1813624"/>
                  <a:pt x="6057874" y="1910648"/>
                </a:cubicBezTo>
                <a:cubicBezTo>
                  <a:pt x="6072264" y="1936644"/>
                  <a:pt x="6059978" y="1992417"/>
                  <a:pt x="6039719" y="2010547"/>
                </a:cubicBezTo>
                <a:cubicBezTo>
                  <a:pt x="5911143" y="2127229"/>
                  <a:pt x="5899692" y="2331836"/>
                  <a:pt x="5841713" y="2520599"/>
                </a:cubicBezTo>
                <a:cubicBezTo>
                  <a:pt x="5912636" y="2572423"/>
                  <a:pt x="5995799" y="2566926"/>
                  <a:pt x="6071734" y="2593468"/>
                </a:cubicBezTo>
                <a:cubicBezTo>
                  <a:pt x="6150607" y="2620843"/>
                  <a:pt x="6151703" y="2655507"/>
                  <a:pt x="6092050" y="2806646"/>
                </a:cubicBezTo>
                <a:cubicBezTo>
                  <a:pt x="6259331" y="2795420"/>
                  <a:pt x="6259331" y="2795420"/>
                  <a:pt x="6215122" y="3021197"/>
                </a:cubicBezTo>
                <a:cubicBezTo>
                  <a:pt x="6259035" y="3016573"/>
                  <a:pt x="6302431" y="3085300"/>
                  <a:pt x="6338100" y="3178087"/>
                </a:cubicBezTo>
                <a:lnTo>
                  <a:pt x="6343927" y="3194685"/>
                </a:lnTo>
                <a:lnTo>
                  <a:pt x="6343850" y="3201174"/>
                </a:lnTo>
                <a:cubicBezTo>
                  <a:pt x="6346866" y="3232770"/>
                  <a:pt x="6355995" y="3253323"/>
                  <a:pt x="6366375" y="3271251"/>
                </a:cubicBezTo>
                <a:lnTo>
                  <a:pt x="6369430" y="3276240"/>
                </a:lnTo>
                <a:lnTo>
                  <a:pt x="6392405" y="3360437"/>
                </a:lnTo>
                <a:lnTo>
                  <a:pt x="6397993" y="3390203"/>
                </a:lnTo>
                <a:lnTo>
                  <a:pt x="6394652" y="3402205"/>
                </a:lnTo>
                <a:cubicBezTo>
                  <a:pt x="6388505" y="3414621"/>
                  <a:pt x="6379344" y="3427747"/>
                  <a:pt x="6366662" y="3442044"/>
                </a:cubicBezTo>
                <a:cubicBezTo>
                  <a:pt x="6239481" y="3584662"/>
                  <a:pt x="6224938" y="3605480"/>
                  <a:pt x="6320915" y="3701547"/>
                </a:cubicBezTo>
                <a:lnTo>
                  <a:pt x="6364618" y="3743844"/>
                </a:lnTo>
                <a:lnTo>
                  <a:pt x="6370409" y="3754454"/>
                </a:lnTo>
                <a:lnTo>
                  <a:pt x="6373773" y="3768237"/>
                </a:lnTo>
                <a:cubicBezTo>
                  <a:pt x="6374277" y="3777528"/>
                  <a:pt x="6374207" y="3788146"/>
                  <a:pt x="6375298" y="3796540"/>
                </a:cubicBezTo>
                <a:cubicBezTo>
                  <a:pt x="6339717" y="3831045"/>
                  <a:pt x="6294642" y="3774365"/>
                  <a:pt x="6253487" y="3856948"/>
                </a:cubicBezTo>
                <a:lnTo>
                  <a:pt x="6385416" y="4014409"/>
                </a:lnTo>
                <a:lnTo>
                  <a:pt x="6374795" y="4038554"/>
                </a:lnTo>
                <a:cubicBezTo>
                  <a:pt x="6363579" y="4073249"/>
                  <a:pt x="6356895" y="4111559"/>
                  <a:pt x="6351015" y="4150489"/>
                </a:cubicBezTo>
                <a:lnTo>
                  <a:pt x="6340821" y="4212706"/>
                </a:lnTo>
                <a:lnTo>
                  <a:pt x="12191999" y="4212706"/>
                </a:lnTo>
                <a:lnTo>
                  <a:pt x="12191999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12191999" y="6858000"/>
                </a:lnTo>
                <a:lnTo>
                  <a:pt x="12191999" y="4323902"/>
                </a:lnTo>
                <a:lnTo>
                  <a:pt x="9307672" y="4323902"/>
                </a:lnTo>
                <a:lnTo>
                  <a:pt x="930767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pPr defTabSz="457200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55477A3C-29D4-8043-10BE-828F10983FD8}"/>
              </a:ext>
            </a:extLst>
          </p:cNvPr>
          <p:cNvSpPr txBox="1"/>
          <p:nvPr/>
        </p:nvSpPr>
        <p:spPr>
          <a:xfrm>
            <a:off x="1257300" y="1026695"/>
            <a:ext cx="7044436" cy="888732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90000"/>
              </a:lnSpc>
              <a:spcAft>
                <a:spcPts val="660"/>
              </a:spcAft>
            </a:pPr>
            <a:r>
              <a:rPr lang="en-US" sz="2400" b="1" dirty="0">
                <a:solidFill>
                  <a:srgbClr val="0893A9"/>
                </a:solidFill>
                <a:latin typeface="Open Sans    "/>
                <a:sym typeface="Open Sans Bold"/>
              </a:rPr>
              <a:t>Miten?</a:t>
            </a:r>
            <a:endParaRPr lang="en-US" sz="2400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Yksilö- ja verkostotyöskentely, vertaisryhmät, verkkoauttaminen Apua väkivaltaan -chatissa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Väkivaltailmiöiden nimeäminen, riskinarviointi, turvallisuuden vahvistaminen, selviytymisprosessin tukeminen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Työn tunnettuuden ja palvelun saatavuuden parantaminen</a:t>
            </a:r>
          </a:p>
          <a:p>
            <a:pPr algn="l">
              <a:lnSpc>
                <a:spcPts val="2647"/>
              </a:lnSpc>
            </a:pPr>
            <a:endParaRPr kumimoji="0" lang="en-US" sz="2400" b="1" i="0" u="none" strike="noStrike" cap="none" spc="0" normalizeH="0" baseline="0" noProof="0" dirty="0">
              <a:ln>
                <a:noFill/>
              </a:ln>
              <a:effectLst/>
              <a:uLnTx/>
              <a:uFillTx/>
              <a:latin typeface="Open Sans    "/>
              <a:sym typeface="Open Sans Bold"/>
            </a:endParaRPr>
          </a:p>
          <a:p>
            <a:pPr marR="0" lvl="0" fontAlgn="auto">
              <a:lnSpc>
                <a:spcPct val="90000"/>
              </a:lnSpc>
              <a:spcBef>
                <a:spcPts val="0"/>
              </a:spcBef>
              <a:spcAft>
                <a:spcPts val="660"/>
              </a:spcAft>
              <a:buClrTx/>
              <a:buSzTx/>
              <a:tabLst/>
              <a:defRPr/>
            </a:pPr>
            <a:r>
              <a:rPr kumimoji="0" lang="en-US" sz="2400" b="1" i="0" u="none" strike="noStrike" cap="none" spc="0" normalizeH="0" baseline="0" noProof="0" dirty="0" err="1">
                <a:ln>
                  <a:noFill/>
                </a:ln>
                <a:solidFill>
                  <a:srgbClr val="0893A9"/>
                </a:solidFill>
                <a:effectLst/>
                <a:uLnTx/>
                <a:uFillTx/>
                <a:latin typeface="Open Sans    "/>
                <a:sym typeface="Open Sans Bold"/>
              </a:rPr>
              <a:t>Mittarit</a:t>
            </a:r>
            <a:endParaRPr kumimoji="0" lang="en-US" sz="2400" b="1" i="0" u="none" strike="noStrike" cap="none" spc="0" normalizeH="0" baseline="0" noProof="0" dirty="0">
              <a:ln>
                <a:noFill/>
              </a:ln>
              <a:solidFill>
                <a:srgbClr val="0893A9"/>
              </a:solidFill>
              <a:effectLst/>
              <a:uLnTx/>
              <a:uFillTx/>
              <a:latin typeface="Open Sans    "/>
              <a:sym typeface="Open Sans Bold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Asiakkaan turvallisuus, suoriutuminen ja haittakokemus työskentelyn aikana (Vaikuttavuus esiin -kysely)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Asiakkaan arvio saadusta tuesta pitkittyneessä väkivaltatilanteessa elämiseen ja selviytymiseen (ETKL:n yhteinen asiakaskysely, haastattelut)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Asiakkaan arvio neuvontapuheluista ja vertaisryhmistä (Vaikuttavuus esiin)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Varjon asiakastyön maantieteellinen kattavuus</a:t>
            </a:r>
          </a:p>
          <a:p>
            <a:endParaRPr lang="fi-FI" sz="24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342900" marR="0" lvl="0" indent="-34290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cap="none" spc="0" normalizeH="0" baseline="0" noProof="0" dirty="0">
              <a:ln>
                <a:noFill/>
              </a:ln>
              <a:effectLst/>
              <a:uLnTx/>
              <a:uFillTx/>
              <a:latin typeface="Open Sans    "/>
              <a:sym typeface="Open Sans"/>
            </a:endParaRPr>
          </a:p>
          <a:p>
            <a:pPr marR="0" lvl="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endParaRPr kumimoji="0" lang="en-US" sz="2400" b="1" i="0" u="none" strike="noStrike" cap="none" spc="0" normalizeH="0" baseline="0" noProof="0" dirty="0">
              <a:ln>
                <a:noFill/>
              </a:ln>
              <a:effectLst/>
              <a:uLnTx/>
              <a:uFillTx/>
              <a:latin typeface="Open Sans    "/>
              <a:sym typeface="Open Sans Bold"/>
            </a:endParaRPr>
          </a:p>
          <a:p>
            <a:pPr marL="224155" marR="0" lvl="1" indent="-22860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400" b="0" i="0" u="none" strike="noStrike" cap="none" spc="0" normalizeH="0" baseline="0" noProof="0" dirty="0">
              <a:ln>
                <a:noFill/>
              </a:ln>
              <a:effectLst/>
              <a:uLnTx/>
              <a:uFillTx/>
              <a:latin typeface="Open Sans    "/>
            </a:endParaRPr>
          </a:p>
          <a:p>
            <a:pPr marL="17780" lvl="1">
              <a:lnSpc>
                <a:spcPct val="90000"/>
              </a:lnSpc>
              <a:spcAft>
                <a:spcPts val="660"/>
              </a:spcAft>
            </a:pPr>
            <a:endParaRPr lang="en-US" sz="2400" dirty="0">
              <a:latin typeface="Open Sans    "/>
            </a:endParaRPr>
          </a:p>
          <a:p>
            <a:pPr indent="-228600">
              <a:lnSpc>
                <a:spcPct val="90000"/>
              </a:lnSpc>
              <a:spcAft>
                <a:spcPts val="660"/>
              </a:spcAft>
              <a:buFont typeface="Arial" panose="020B0604020202020204" pitchFamily="34" charset="0"/>
              <a:buChar char="•"/>
            </a:pPr>
            <a:endParaRPr lang="en-US" sz="2400" dirty="0">
              <a:latin typeface="Open Sans    "/>
              <a:sym typeface="Open Sans Bold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b="1" dirty="0">
              <a:latin typeface="Open Sans    "/>
              <a:sym typeface="Open Sans Bold"/>
            </a:endParaRPr>
          </a:p>
        </p:txBody>
      </p:sp>
      <p:pic>
        <p:nvPicPr>
          <p:cNvPr id="21" name="Kuva 20" descr="Kuva, joka sisältää kohteen teksti, vaate, animaatio, clipart&#10;&#10;Kuvaus luotu automaattisesti">
            <a:extLst>
              <a:ext uri="{FF2B5EF4-FFF2-40B4-BE49-F238E27FC236}">
                <a16:creationId xmlns:a16="http://schemas.microsoft.com/office/drawing/2014/main" id="{66CA04F2-5F18-E2AC-652D-4C87AADE86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84618" y="7020057"/>
            <a:ext cx="3274618" cy="2415031"/>
          </a:xfrm>
          <a:prstGeom prst="rect">
            <a:avLst/>
          </a:prstGeom>
        </p:spPr>
      </p:pic>
      <p:sp>
        <p:nvSpPr>
          <p:cNvPr id="18" name="TextBox 15">
            <a:extLst>
              <a:ext uri="{FF2B5EF4-FFF2-40B4-BE49-F238E27FC236}">
                <a16:creationId xmlns:a16="http://schemas.microsoft.com/office/drawing/2014/main" id="{1B3E2D07-2896-87EC-02EE-E050A03F40D4}"/>
              </a:ext>
            </a:extLst>
          </p:cNvPr>
          <p:cNvSpPr txBox="1"/>
          <p:nvPr/>
        </p:nvSpPr>
        <p:spPr>
          <a:xfrm>
            <a:off x="717463" y="6415692"/>
            <a:ext cx="8426535" cy="312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47"/>
              </a:lnSpc>
            </a:pPr>
            <a:endParaRPr lang="en-US" sz="1891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" name="TextBox 14">
            <a:extLst>
              <a:ext uri="{FF2B5EF4-FFF2-40B4-BE49-F238E27FC236}">
                <a16:creationId xmlns:a16="http://schemas.microsoft.com/office/drawing/2014/main" id="{84DBE745-5E07-3713-F20B-9C852B1CE5D4}"/>
              </a:ext>
            </a:extLst>
          </p:cNvPr>
          <p:cNvSpPr txBox="1"/>
          <p:nvPr/>
        </p:nvSpPr>
        <p:spPr>
          <a:xfrm>
            <a:off x="10209353" y="5506974"/>
            <a:ext cx="5930254" cy="8451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indent="-251460" defTabSz="502920">
              <a:lnSpc>
                <a:spcPts val="2338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990" kern="1200" dirty="0">
              <a:solidFill>
                <a:schemeClr val="tx1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indent="-457200">
              <a:lnSpc>
                <a:spcPts val="4251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b="1" dirty="0"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grpSp>
        <p:nvGrpSpPr>
          <p:cNvPr id="2" name="Group 2">
            <a:extLst>
              <a:ext uri="{FF2B5EF4-FFF2-40B4-BE49-F238E27FC236}">
                <a16:creationId xmlns:a16="http://schemas.microsoft.com/office/drawing/2014/main" id="{634356B3-DF7E-35D9-C2C7-7CA0E14EAB6E}"/>
              </a:ext>
            </a:extLst>
          </p:cNvPr>
          <p:cNvGrpSpPr/>
          <p:nvPr/>
        </p:nvGrpSpPr>
        <p:grpSpPr>
          <a:xfrm>
            <a:off x="9446149" y="7894380"/>
            <a:ext cx="3770259" cy="644381"/>
            <a:chOff x="0" y="-24243"/>
            <a:chExt cx="2220290" cy="379473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F1F8CB4C-1010-ED88-EFDD-153A98861304}"/>
                </a:ext>
              </a:extLst>
            </p:cNvPr>
            <p:cNvSpPr/>
            <p:nvPr/>
          </p:nvSpPr>
          <p:spPr>
            <a:xfrm>
              <a:off x="0" y="0"/>
              <a:ext cx="2219334" cy="331848"/>
            </a:xfrm>
            <a:custGeom>
              <a:avLst/>
              <a:gdLst/>
              <a:ahLst/>
              <a:cxnLst/>
              <a:rect l="l" t="t" r="r" b="b"/>
              <a:pathLst>
                <a:path w="2219334" h="331848">
                  <a:moveTo>
                    <a:pt x="46856" y="0"/>
                  </a:moveTo>
                  <a:lnTo>
                    <a:pt x="2172478" y="0"/>
                  </a:lnTo>
                  <a:cubicBezTo>
                    <a:pt x="2198356" y="0"/>
                    <a:pt x="2219334" y="20978"/>
                    <a:pt x="2219334" y="46856"/>
                  </a:cubicBezTo>
                  <a:lnTo>
                    <a:pt x="2219334" y="284992"/>
                  </a:lnTo>
                  <a:cubicBezTo>
                    <a:pt x="2219334" y="310870"/>
                    <a:pt x="2198356" y="331848"/>
                    <a:pt x="2172478" y="331848"/>
                  </a:cubicBezTo>
                  <a:lnTo>
                    <a:pt x="46856" y="331848"/>
                  </a:lnTo>
                  <a:cubicBezTo>
                    <a:pt x="34429" y="331848"/>
                    <a:pt x="22511" y="326912"/>
                    <a:pt x="13724" y="318124"/>
                  </a:cubicBezTo>
                  <a:cubicBezTo>
                    <a:pt x="4937" y="309337"/>
                    <a:pt x="0" y="297419"/>
                    <a:pt x="0" y="284992"/>
                  </a:cubicBezTo>
                  <a:lnTo>
                    <a:pt x="0" y="46856"/>
                  </a:lnTo>
                  <a:cubicBezTo>
                    <a:pt x="0" y="34429"/>
                    <a:pt x="4937" y="22511"/>
                    <a:pt x="13724" y="13724"/>
                  </a:cubicBezTo>
                  <a:cubicBezTo>
                    <a:pt x="22511" y="4937"/>
                    <a:pt x="34429" y="0"/>
                    <a:pt x="46856" y="0"/>
                  </a:cubicBezTo>
                  <a:close/>
                </a:path>
              </a:pathLst>
            </a:custGeom>
            <a:solidFill>
              <a:srgbClr val="0893A9"/>
            </a:solidFill>
          </p:spPr>
          <p:txBody>
            <a:bodyPr/>
            <a:lstStyle/>
            <a:p>
              <a:endParaRPr lang="fi-FI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E509CCA4-F754-10B9-FDD2-171A1DECC5B8}"/>
                </a:ext>
              </a:extLst>
            </p:cNvPr>
            <p:cNvSpPr txBox="1"/>
            <p:nvPr/>
          </p:nvSpPr>
          <p:spPr>
            <a:xfrm>
              <a:off x="956" y="-24243"/>
              <a:ext cx="2219334" cy="3794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defTabSz="398181">
                <a:lnSpc>
                  <a:spcPts val="1518"/>
                </a:lnSpc>
                <a:spcAft>
                  <a:spcPts val="311"/>
                </a:spcAft>
              </a:pPr>
              <a:r>
                <a:rPr lang="en-US" sz="1084" b="1" kern="120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TURVALLISUUS</a:t>
              </a:r>
              <a:endParaRPr lang="en-US" sz="2490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endParaRPr>
            </a:p>
          </p:txBody>
        </p:sp>
      </p:grpSp>
      <p:sp>
        <p:nvSpPr>
          <p:cNvPr id="11" name="TextBox 11">
            <a:extLst>
              <a:ext uri="{FF2B5EF4-FFF2-40B4-BE49-F238E27FC236}">
                <a16:creationId xmlns:a16="http://schemas.microsoft.com/office/drawing/2014/main" id="{F3530195-4F3C-B18C-97B4-B9F13F07746E}"/>
              </a:ext>
            </a:extLst>
          </p:cNvPr>
          <p:cNvSpPr txBox="1"/>
          <p:nvPr/>
        </p:nvSpPr>
        <p:spPr>
          <a:xfrm>
            <a:off x="10508780" y="1026695"/>
            <a:ext cx="6954495" cy="50475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fi-FI" sz="3600" b="1" dirty="0">
                <a:solidFill>
                  <a:srgbClr val="0893A9"/>
                </a:solidFill>
                <a:latin typeface="Open Sans Bold" panose="020B0806030504020204" charset="0"/>
                <a:ea typeface="Open Sans Bold" panose="020B0806030504020204" charset="0"/>
                <a:cs typeface="Open Sans Bold" panose="020B0806030504020204" charset="0"/>
              </a:rPr>
              <a:t>ERON JÄLKEISEN VÄKIVALLAN JA VAINON KOHTEENA ELÄVIEN ASIAKKAIDEN JA PERHEIDEN TURVALLISUUS VAHVISTUU, TOIMINTAKYKY PARANEE JA KOKEMUS HAITTAVAIKUTUKSISTA PIENENEE.</a:t>
            </a:r>
          </a:p>
          <a:p>
            <a:pPr defTabSz="748970">
              <a:spcAft>
                <a:spcPts val="585"/>
              </a:spcAft>
            </a:pPr>
            <a:endParaRPr lang="en-US" sz="4000" b="1" dirty="0">
              <a:solidFill>
                <a:srgbClr val="0893A9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54146198-1647-73AE-812D-82D8DCBB7A04}"/>
              </a:ext>
            </a:extLst>
          </p:cNvPr>
          <p:cNvSpPr txBox="1"/>
          <p:nvPr/>
        </p:nvSpPr>
        <p:spPr>
          <a:xfrm>
            <a:off x="10881288" y="8524293"/>
            <a:ext cx="10430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748970">
              <a:spcAft>
                <a:spcPts val="660"/>
              </a:spcAft>
            </a:pPr>
            <a:r>
              <a:rPr lang="en-US" sz="1800" b="1" dirty="0">
                <a:solidFill>
                  <a:srgbClr val="0893A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VARJO</a:t>
            </a:r>
          </a:p>
        </p:txBody>
      </p:sp>
    </p:spTree>
    <p:extLst>
      <p:ext uri="{BB962C8B-B14F-4D97-AF65-F5344CB8AC3E}">
        <p14:creationId xmlns:p14="http://schemas.microsoft.com/office/powerpoint/2010/main" val="15177381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EF2847B-E4E3-12CF-9077-CEF9D80F29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42BA8325-9376-0AFB-0AC0-6592F5F85F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342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56" name="Freeform: Shape 55">
            <a:extLst>
              <a:ext uri="{FF2B5EF4-FFF2-40B4-BE49-F238E27FC236}">
                <a16:creationId xmlns:a16="http://schemas.microsoft.com/office/drawing/2014/main" id="{E8C2C779-875C-DE66-7E90-301A8DF2E7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custGeom>
            <a:avLst/>
            <a:gdLst>
              <a:gd name="connsiteX0" fmla="*/ 6315529 w 12192000"/>
              <a:gd name="connsiteY0" fmla="*/ 4323896 h 6858000"/>
              <a:gd name="connsiteX1" fmla="*/ 6295588 w 12192000"/>
              <a:gd name="connsiteY1" fmla="*/ 4367579 h 6858000"/>
              <a:gd name="connsiteX2" fmla="*/ 6219229 w 12192000"/>
              <a:gd name="connsiteY2" fmla="*/ 4436818 h 6858000"/>
              <a:gd name="connsiteX3" fmla="*/ 6065687 w 12192000"/>
              <a:gd name="connsiteY3" fmla="*/ 4637204 h 6858000"/>
              <a:gd name="connsiteX4" fmla="*/ 5727387 w 12192000"/>
              <a:gd name="connsiteY4" fmla="*/ 5460076 h 6858000"/>
              <a:gd name="connsiteX5" fmla="*/ 5620972 w 12192000"/>
              <a:gd name="connsiteY5" fmla="*/ 5725836 h 6858000"/>
              <a:gd name="connsiteX6" fmla="*/ 5707795 w 12192000"/>
              <a:gd name="connsiteY6" fmla="*/ 5790089 h 6858000"/>
              <a:gd name="connsiteX7" fmla="*/ 5554627 w 12192000"/>
              <a:gd name="connsiteY7" fmla="*/ 6078873 h 6858000"/>
              <a:gd name="connsiteX8" fmla="*/ 5373489 w 12192000"/>
              <a:gd name="connsiteY8" fmla="*/ 6402408 h 6858000"/>
              <a:gd name="connsiteX9" fmla="*/ 5099999 w 12192000"/>
              <a:gd name="connsiteY9" fmla="*/ 6827527 h 6858000"/>
              <a:gd name="connsiteX10" fmla="*/ 5078133 w 12192000"/>
              <a:gd name="connsiteY10" fmla="*/ 6857998 h 6858000"/>
              <a:gd name="connsiteX11" fmla="*/ 9179960 w 12192000"/>
              <a:gd name="connsiteY11" fmla="*/ 6857998 h 6858000"/>
              <a:gd name="connsiteX12" fmla="*/ 9179960 w 12192000"/>
              <a:gd name="connsiteY12" fmla="*/ 4323896 h 6858000"/>
              <a:gd name="connsiteX13" fmla="*/ 0 w 12192000"/>
              <a:gd name="connsiteY13" fmla="*/ 0 h 6858000"/>
              <a:gd name="connsiteX14" fmla="*/ 5872711 w 12192000"/>
              <a:gd name="connsiteY14" fmla="*/ 0 h 6858000"/>
              <a:gd name="connsiteX15" fmla="*/ 5885421 w 12192000"/>
              <a:gd name="connsiteY15" fmla="*/ 20207 h 6858000"/>
              <a:gd name="connsiteX16" fmla="*/ 5925300 w 12192000"/>
              <a:gd name="connsiteY16" fmla="*/ 48911 h 6858000"/>
              <a:gd name="connsiteX17" fmla="*/ 5940039 w 12192000"/>
              <a:gd name="connsiteY17" fmla="*/ 101212 h 6858000"/>
              <a:gd name="connsiteX18" fmla="*/ 5969942 w 12192000"/>
              <a:gd name="connsiteY18" fmla="*/ 311282 h 6858000"/>
              <a:gd name="connsiteX19" fmla="*/ 5961238 w 12192000"/>
              <a:gd name="connsiteY19" fmla="*/ 357643 h 6858000"/>
              <a:gd name="connsiteX20" fmla="*/ 5917195 w 12192000"/>
              <a:gd name="connsiteY20" fmla="*/ 420369 h 6858000"/>
              <a:gd name="connsiteX21" fmla="*/ 5882753 w 12192000"/>
              <a:gd name="connsiteY21" fmla="*/ 556832 h 6858000"/>
              <a:gd name="connsiteX22" fmla="*/ 5814490 w 12192000"/>
              <a:gd name="connsiteY22" fmla="*/ 757416 h 6858000"/>
              <a:gd name="connsiteX23" fmla="*/ 5780064 w 12192000"/>
              <a:gd name="connsiteY23" fmla="*/ 817804 h 6858000"/>
              <a:gd name="connsiteX24" fmla="*/ 5808232 w 12192000"/>
              <a:gd name="connsiteY24" fmla="*/ 850533 h 6858000"/>
              <a:gd name="connsiteX25" fmla="*/ 5906473 w 12192000"/>
              <a:gd name="connsiteY25" fmla="*/ 1076571 h 6858000"/>
              <a:gd name="connsiteX26" fmla="*/ 5778623 w 12192000"/>
              <a:gd name="connsiteY26" fmla="*/ 1369280 h 6858000"/>
              <a:gd name="connsiteX27" fmla="*/ 5710841 w 12192000"/>
              <a:gd name="connsiteY27" fmla="*/ 1462628 h 6858000"/>
              <a:gd name="connsiteX28" fmla="*/ 5846774 w 12192000"/>
              <a:gd name="connsiteY28" fmla="*/ 1455933 h 6858000"/>
              <a:gd name="connsiteX29" fmla="*/ 5897329 w 12192000"/>
              <a:gd name="connsiteY29" fmla="*/ 1553073 h 6858000"/>
              <a:gd name="connsiteX30" fmla="*/ 5919735 w 12192000"/>
              <a:gd name="connsiteY30" fmla="*/ 1602736 h 6858000"/>
              <a:gd name="connsiteX31" fmla="*/ 6057874 w 12192000"/>
              <a:gd name="connsiteY31" fmla="*/ 1910648 h 6858000"/>
              <a:gd name="connsiteX32" fmla="*/ 6039719 w 12192000"/>
              <a:gd name="connsiteY32" fmla="*/ 2010547 h 6858000"/>
              <a:gd name="connsiteX33" fmla="*/ 5841713 w 12192000"/>
              <a:gd name="connsiteY33" fmla="*/ 2520599 h 6858000"/>
              <a:gd name="connsiteX34" fmla="*/ 6071734 w 12192000"/>
              <a:gd name="connsiteY34" fmla="*/ 2593468 h 6858000"/>
              <a:gd name="connsiteX35" fmla="*/ 6092050 w 12192000"/>
              <a:gd name="connsiteY35" fmla="*/ 2806646 h 6858000"/>
              <a:gd name="connsiteX36" fmla="*/ 6215122 w 12192000"/>
              <a:gd name="connsiteY36" fmla="*/ 3021197 h 6858000"/>
              <a:gd name="connsiteX37" fmla="*/ 6338100 w 12192000"/>
              <a:gd name="connsiteY37" fmla="*/ 3178087 h 6858000"/>
              <a:gd name="connsiteX38" fmla="*/ 6343927 w 12192000"/>
              <a:gd name="connsiteY38" fmla="*/ 3194685 h 6858000"/>
              <a:gd name="connsiteX39" fmla="*/ 6343850 w 12192000"/>
              <a:gd name="connsiteY39" fmla="*/ 3201174 h 6858000"/>
              <a:gd name="connsiteX40" fmla="*/ 6366375 w 12192000"/>
              <a:gd name="connsiteY40" fmla="*/ 3271251 h 6858000"/>
              <a:gd name="connsiteX41" fmla="*/ 6369430 w 12192000"/>
              <a:gd name="connsiteY41" fmla="*/ 3276240 h 6858000"/>
              <a:gd name="connsiteX42" fmla="*/ 6392405 w 12192000"/>
              <a:gd name="connsiteY42" fmla="*/ 3360437 h 6858000"/>
              <a:gd name="connsiteX43" fmla="*/ 6397993 w 12192000"/>
              <a:gd name="connsiteY43" fmla="*/ 3390203 h 6858000"/>
              <a:gd name="connsiteX44" fmla="*/ 6394652 w 12192000"/>
              <a:gd name="connsiteY44" fmla="*/ 3402205 h 6858000"/>
              <a:gd name="connsiteX45" fmla="*/ 6366662 w 12192000"/>
              <a:gd name="connsiteY45" fmla="*/ 3442044 h 6858000"/>
              <a:gd name="connsiteX46" fmla="*/ 6320915 w 12192000"/>
              <a:gd name="connsiteY46" fmla="*/ 3701547 h 6858000"/>
              <a:gd name="connsiteX47" fmla="*/ 6364618 w 12192000"/>
              <a:gd name="connsiteY47" fmla="*/ 3743844 h 6858000"/>
              <a:gd name="connsiteX48" fmla="*/ 6370409 w 12192000"/>
              <a:gd name="connsiteY48" fmla="*/ 3754454 h 6858000"/>
              <a:gd name="connsiteX49" fmla="*/ 6373773 w 12192000"/>
              <a:gd name="connsiteY49" fmla="*/ 3768237 h 6858000"/>
              <a:gd name="connsiteX50" fmla="*/ 6375298 w 12192000"/>
              <a:gd name="connsiteY50" fmla="*/ 3796540 h 6858000"/>
              <a:gd name="connsiteX51" fmla="*/ 6253487 w 12192000"/>
              <a:gd name="connsiteY51" fmla="*/ 3856948 h 6858000"/>
              <a:gd name="connsiteX52" fmla="*/ 6385416 w 12192000"/>
              <a:gd name="connsiteY52" fmla="*/ 4014409 h 6858000"/>
              <a:gd name="connsiteX53" fmla="*/ 6374795 w 12192000"/>
              <a:gd name="connsiteY53" fmla="*/ 4038554 h 6858000"/>
              <a:gd name="connsiteX54" fmla="*/ 6351015 w 12192000"/>
              <a:gd name="connsiteY54" fmla="*/ 4150489 h 6858000"/>
              <a:gd name="connsiteX55" fmla="*/ 6340821 w 12192000"/>
              <a:gd name="connsiteY55" fmla="*/ 4212706 h 6858000"/>
              <a:gd name="connsiteX56" fmla="*/ 12191999 w 12192000"/>
              <a:gd name="connsiteY56" fmla="*/ 4212706 h 6858000"/>
              <a:gd name="connsiteX57" fmla="*/ 12191999 w 12192000"/>
              <a:gd name="connsiteY57" fmla="*/ 0 h 6858000"/>
              <a:gd name="connsiteX58" fmla="*/ 12192000 w 12192000"/>
              <a:gd name="connsiteY58" fmla="*/ 0 h 6858000"/>
              <a:gd name="connsiteX59" fmla="*/ 12192000 w 12192000"/>
              <a:gd name="connsiteY59" fmla="*/ 6858000 h 6858000"/>
              <a:gd name="connsiteX60" fmla="*/ 12191999 w 12192000"/>
              <a:gd name="connsiteY60" fmla="*/ 6858000 h 6858000"/>
              <a:gd name="connsiteX61" fmla="*/ 12191999 w 12192000"/>
              <a:gd name="connsiteY61" fmla="*/ 4323902 h 6858000"/>
              <a:gd name="connsiteX62" fmla="*/ 9307672 w 12192000"/>
              <a:gd name="connsiteY62" fmla="*/ 4323902 h 6858000"/>
              <a:gd name="connsiteX63" fmla="*/ 9307672 w 12192000"/>
              <a:gd name="connsiteY63" fmla="*/ 6858000 h 6858000"/>
              <a:gd name="connsiteX64" fmla="*/ 0 w 12192000"/>
              <a:gd name="connsiteY6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12192000" h="6858000">
                <a:moveTo>
                  <a:pt x="6315529" y="4323896"/>
                </a:moveTo>
                <a:lnTo>
                  <a:pt x="6295588" y="4367579"/>
                </a:lnTo>
                <a:cubicBezTo>
                  <a:pt x="6278024" y="4397022"/>
                  <a:pt x="6253813" y="4421099"/>
                  <a:pt x="6219229" y="4436818"/>
                </a:cubicBezTo>
                <a:cubicBezTo>
                  <a:pt x="6148079" y="4469666"/>
                  <a:pt x="6116436" y="4572066"/>
                  <a:pt x="6065687" y="4637204"/>
                </a:cubicBezTo>
                <a:cubicBezTo>
                  <a:pt x="5888713" y="4862696"/>
                  <a:pt x="5773979" y="5125824"/>
                  <a:pt x="5727387" y="5460076"/>
                </a:cubicBezTo>
                <a:cubicBezTo>
                  <a:pt x="5714326" y="5552523"/>
                  <a:pt x="5656974" y="5638673"/>
                  <a:pt x="5620972" y="5725836"/>
                </a:cubicBezTo>
                <a:cubicBezTo>
                  <a:pt x="5641553" y="5779043"/>
                  <a:pt x="5738619" y="5631221"/>
                  <a:pt x="5707795" y="5790089"/>
                </a:cubicBezTo>
                <a:cubicBezTo>
                  <a:pt x="5684453" y="5909876"/>
                  <a:pt x="5617437" y="5996827"/>
                  <a:pt x="5554627" y="6078873"/>
                </a:cubicBezTo>
                <a:cubicBezTo>
                  <a:pt x="5482491" y="6172498"/>
                  <a:pt x="5402203" y="6253366"/>
                  <a:pt x="5373489" y="6402408"/>
                </a:cubicBezTo>
                <a:cubicBezTo>
                  <a:pt x="5371924" y="6410357"/>
                  <a:pt x="5276557" y="6577417"/>
                  <a:pt x="5099999" y="6827527"/>
                </a:cubicBezTo>
                <a:lnTo>
                  <a:pt x="5078133" y="6857998"/>
                </a:lnTo>
                <a:lnTo>
                  <a:pt x="9179960" y="6857998"/>
                </a:lnTo>
                <a:lnTo>
                  <a:pt x="9179960" y="4323896"/>
                </a:lnTo>
                <a:close/>
                <a:moveTo>
                  <a:pt x="0" y="0"/>
                </a:moveTo>
                <a:lnTo>
                  <a:pt x="5872711" y="0"/>
                </a:lnTo>
                <a:lnTo>
                  <a:pt x="5885421" y="20207"/>
                </a:lnTo>
                <a:cubicBezTo>
                  <a:pt x="5896481" y="32882"/>
                  <a:pt x="5909484" y="42864"/>
                  <a:pt x="5925300" y="48911"/>
                </a:cubicBezTo>
                <a:cubicBezTo>
                  <a:pt x="5940498" y="54526"/>
                  <a:pt x="5945509" y="75042"/>
                  <a:pt x="5940039" y="101212"/>
                </a:cubicBezTo>
                <a:cubicBezTo>
                  <a:pt x="5921950" y="187894"/>
                  <a:pt x="5936667" y="254951"/>
                  <a:pt x="5969942" y="311282"/>
                </a:cubicBezTo>
                <a:cubicBezTo>
                  <a:pt x="5981709" y="330926"/>
                  <a:pt x="5977292" y="344422"/>
                  <a:pt x="5961238" y="357643"/>
                </a:cubicBezTo>
                <a:cubicBezTo>
                  <a:pt x="5942802" y="372223"/>
                  <a:pt x="5928461" y="393565"/>
                  <a:pt x="5917195" y="420369"/>
                </a:cubicBezTo>
                <a:cubicBezTo>
                  <a:pt x="5898701" y="463685"/>
                  <a:pt x="5889992" y="510050"/>
                  <a:pt x="5882753" y="556832"/>
                </a:cubicBezTo>
                <a:cubicBezTo>
                  <a:pt x="5871511" y="630206"/>
                  <a:pt x="5858246" y="700969"/>
                  <a:pt x="5814490" y="757416"/>
                </a:cubicBezTo>
                <a:cubicBezTo>
                  <a:pt x="5801465" y="774559"/>
                  <a:pt x="5791019" y="796511"/>
                  <a:pt x="5780064" y="817804"/>
                </a:cubicBezTo>
                <a:cubicBezTo>
                  <a:pt x="5783558" y="836359"/>
                  <a:pt x="5792196" y="849005"/>
                  <a:pt x="5808232" y="850533"/>
                </a:cubicBezTo>
                <a:cubicBezTo>
                  <a:pt x="5910296" y="860624"/>
                  <a:pt x="5905771" y="962632"/>
                  <a:pt x="5906473" y="1076571"/>
                </a:cubicBezTo>
                <a:cubicBezTo>
                  <a:pt x="5907545" y="1217584"/>
                  <a:pt x="5849973" y="1296799"/>
                  <a:pt x="5778623" y="1369280"/>
                </a:cubicBezTo>
                <a:cubicBezTo>
                  <a:pt x="5754207" y="1393852"/>
                  <a:pt x="5718605" y="1401742"/>
                  <a:pt x="5710841" y="1462628"/>
                </a:cubicBezTo>
                <a:cubicBezTo>
                  <a:pt x="5753463" y="1508141"/>
                  <a:pt x="5802053" y="1451295"/>
                  <a:pt x="5846774" y="1455933"/>
                </a:cubicBezTo>
                <a:cubicBezTo>
                  <a:pt x="5883727" y="1460129"/>
                  <a:pt x="5943609" y="1438568"/>
                  <a:pt x="5897329" y="1553073"/>
                </a:cubicBezTo>
                <a:cubicBezTo>
                  <a:pt x="5883856" y="1586627"/>
                  <a:pt x="5901366" y="1604100"/>
                  <a:pt x="5919735" y="1602736"/>
                </a:cubicBezTo>
                <a:cubicBezTo>
                  <a:pt x="6068526" y="1589022"/>
                  <a:pt x="6006837" y="1813624"/>
                  <a:pt x="6057874" y="1910648"/>
                </a:cubicBezTo>
                <a:cubicBezTo>
                  <a:pt x="6072264" y="1936644"/>
                  <a:pt x="6059978" y="1992417"/>
                  <a:pt x="6039719" y="2010547"/>
                </a:cubicBezTo>
                <a:cubicBezTo>
                  <a:pt x="5911143" y="2127229"/>
                  <a:pt x="5899692" y="2331836"/>
                  <a:pt x="5841713" y="2520599"/>
                </a:cubicBezTo>
                <a:cubicBezTo>
                  <a:pt x="5912636" y="2572423"/>
                  <a:pt x="5995799" y="2566926"/>
                  <a:pt x="6071734" y="2593468"/>
                </a:cubicBezTo>
                <a:cubicBezTo>
                  <a:pt x="6150607" y="2620843"/>
                  <a:pt x="6151703" y="2655507"/>
                  <a:pt x="6092050" y="2806646"/>
                </a:cubicBezTo>
                <a:cubicBezTo>
                  <a:pt x="6259331" y="2795420"/>
                  <a:pt x="6259331" y="2795420"/>
                  <a:pt x="6215122" y="3021197"/>
                </a:cubicBezTo>
                <a:cubicBezTo>
                  <a:pt x="6259035" y="3016573"/>
                  <a:pt x="6302431" y="3085300"/>
                  <a:pt x="6338100" y="3178087"/>
                </a:cubicBezTo>
                <a:lnTo>
                  <a:pt x="6343927" y="3194685"/>
                </a:lnTo>
                <a:lnTo>
                  <a:pt x="6343850" y="3201174"/>
                </a:lnTo>
                <a:cubicBezTo>
                  <a:pt x="6346866" y="3232770"/>
                  <a:pt x="6355995" y="3253323"/>
                  <a:pt x="6366375" y="3271251"/>
                </a:cubicBezTo>
                <a:lnTo>
                  <a:pt x="6369430" y="3276240"/>
                </a:lnTo>
                <a:lnTo>
                  <a:pt x="6392405" y="3360437"/>
                </a:lnTo>
                <a:lnTo>
                  <a:pt x="6397993" y="3390203"/>
                </a:lnTo>
                <a:lnTo>
                  <a:pt x="6394652" y="3402205"/>
                </a:lnTo>
                <a:cubicBezTo>
                  <a:pt x="6388505" y="3414621"/>
                  <a:pt x="6379344" y="3427747"/>
                  <a:pt x="6366662" y="3442044"/>
                </a:cubicBezTo>
                <a:cubicBezTo>
                  <a:pt x="6239481" y="3584662"/>
                  <a:pt x="6224938" y="3605480"/>
                  <a:pt x="6320915" y="3701547"/>
                </a:cubicBezTo>
                <a:lnTo>
                  <a:pt x="6364618" y="3743844"/>
                </a:lnTo>
                <a:lnTo>
                  <a:pt x="6370409" y="3754454"/>
                </a:lnTo>
                <a:lnTo>
                  <a:pt x="6373773" y="3768237"/>
                </a:lnTo>
                <a:cubicBezTo>
                  <a:pt x="6374277" y="3777528"/>
                  <a:pt x="6374207" y="3788146"/>
                  <a:pt x="6375298" y="3796540"/>
                </a:cubicBezTo>
                <a:cubicBezTo>
                  <a:pt x="6339717" y="3831045"/>
                  <a:pt x="6294642" y="3774365"/>
                  <a:pt x="6253487" y="3856948"/>
                </a:cubicBezTo>
                <a:lnTo>
                  <a:pt x="6385416" y="4014409"/>
                </a:lnTo>
                <a:lnTo>
                  <a:pt x="6374795" y="4038554"/>
                </a:lnTo>
                <a:cubicBezTo>
                  <a:pt x="6363579" y="4073249"/>
                  <a:pt x="6356895" y="4111559"/>
                  <a:pt x="6351015" y="4150489"/>
                </a:cubicBezTo>
                <a:lnTo>
                  <a:pt x="6340821" y="4212706"/>
                </a:lnTo>
                <a:lnTo>
                  <a:pt x="12191999" y="4212706"/>
                </a:lnTo>
                <a:lnTo>
                  <a:pt x="12191999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12191999" y="6858000"/>
                </a:lnTo>
                <a:lnTo>
                  <a:pt x="12191999" y="4323902"/>
                </a:lnTo>
                <a:lnTo>
                  <a:pt x="9307672" y="4323902"/>
                </a:lnTo>
                <a:lnTo>
                  <a:pt x="930767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pPr defTabSz="457200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C3D41BB5-1658-B4F5-7B1C-F0AE93C3C741}"/>
              </a:ext>
            </a:extLst>
          </p:cNvPr>
          <p:cNvSpPr txBox="1"/>
          <p:nvPr/>
        </p:nvSpPr>
        <p:spPr>
          <a:xfrm>
            <a:off x="1257300" y="1026695"/>
            <a:ext cx="6521922" cy="888732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90000"/>
              </a:lnSpc>
              <a:spcAft>
                <a:spcPts val="660"/>
              </a:spcAft>
            </a:pPr>
            <a:r>
              <a:rPr lang="en-US" sz="2400" b="1" dirty="0">
                <a:solidFill>
                  <a:srgbClr val="0893A9"/>
                </a:solidFill>
                <a:latin typeface="Open Sans    "/>
                <a:sym typeface="Open Sans Bold"/>
              </a:rPr>
              <a:t>Miten?</a:t>
            </a:r>
            <a:endParaRPr lang="en-US" sz="2400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42900" indent="-342900">
              <a:lnSpc>
                <a:spcPts val="2647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MVP:n </a:t>
            </a:r>
            <a:r>
              <a:rPr lang="en-US" sz="16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pilotit</a:t>
            </a:r>
            <a:r>
              <a:rPr lang="en-US" sz="16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;  </a:t>
            </a:r>
            <a:r>
              <a:rPr lang="en-US" sz="16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levitetään</a:t>
            </a:r>
            <a:r>
              <a:rPr lang="en-US" sz="16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lastensuojeluyksiköihin</a:t>
            </a:r>
            <a:r>
              <a:rPr lang="en-US" sz="16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 ja  </a:t>
            </a:r>
            <a:r>
              <a:rPr lang="en-US" sz="16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eri</a:t>
            </a:r>
            <a:r>
              <a:rPr lang="en-US" sz="16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kouluille</a:t>
            </a:r>
            <a:r>
              <a:rPr lang="en-US" sz="16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ja </a:t>
            </a:r>
            <a:r>
              <a:rPr lang="en-US" sz="16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luodaan</a:t>
            </a:r>
            <a:r>
              <a:rPr lang="en-US" sz="16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MVP:lle</a:t>
            </a:r>
            <a:r>
              <a:rPr lang="en-US" sz="16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kouluttautumismalli</a:t>
            </a:r>
            <a:r>
              <a:rPr lang="en-US" sz="16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ohjeistuksilla</a:t>
            </a:r>
            <a:r>
              <a:rPr lang="en-US" sz="16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ja </a:t>
            </a:r>
            <a:r>
              <a:rPr lang="en-US" sz="16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materiaaleilla</a:t>
            </a:r>
            <a:r>
              <a:rPr lang="en-US" sz="16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lang="en-US" sz="16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342900" indent="-342900">
              <a:lnSpc>
                <a:spcPts val="2647"/>
              </a:lnSpc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Yläkoululaisten</a:t>
            </a:r>
            <a:r>
              <a:rPr lang="en-US" sz="16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Turvallisuuskahvila</a:t>
            </a:r>
            <a:r>
              <a:rPr lang="en-US" sz="16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–</a:t>
            </a:r>
            <a:r>
              <a:rPr lang="en-US" sz="16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toiminta</a:t>
            </a:r>
            <a:r>
              <a:rPr lang="en-US" sz="16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: </a:t>
            </a:r>
            <a:r>
              <a:rPr lang="en-US" sz="16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opastetaan</a:t>
            </a:r>
            <a:r>
              <a:rPr lang="en-US" sz="16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  </a:t>
            </a:r>
            <a:r>
              <a:rPr lang="en-US" sz="16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vetäjiä</a:t>
            </a:r>
            <a:r>
              <a:rPr lang="en-US" sz="16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käytännön</a:t>
            </a:r>
            <a:r>
              <a:rPr lang="en-US" sz="16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työhön</a:t>
            </a:r>
            <a:r>
              <a:rPr lang="en-US" sz="16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lang="en-US" sz="16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342900" indent="-342900" algn="l">
              <a:lnSpc>
                <a:spcPts val="2647"/>
              </a:lnSpc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Vierailut</a:t>
            </a:r>
            <a:r>
              <a:rPr lang="en-US" sz="16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kouluilla</a:t>
            </a:r>
            <a:r>
              <a:rPr lang="en-US" sz="16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turvallisuus</a:t>
            </a:r>
            <a:r>
              <a:rPr lang="en-US" sz="16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/</a:t>
            </a:r>
            <a:r>
              <a:rPr lang="en-US" sz="16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väkivallaton</a:t>
            </a:r>
            <a:r>
              <a:rPr lang="en-US" sz="16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toimintakulttuuri</a:t>
            </a:r>
            <a:r>
              <a:rPr lang="en-US" sz="16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-</a:t>
            </a:r>
            <a:r>
              <a:rPr lang="en-US" sz="16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teemalla</a:t>
            </a:r>
            <a:r>
              <a:rPr lang="en-US" sz="16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lang="en-US" sz="16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342900" indent="-342900" algn="l">
              <a:lnSpc>
                <a:spcPts val="2647"/>
              </a:lnSpc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Hanketyöntekijöiden</a:t>
            </a:r>
            <a:r>
              <a:rPr lang="en-US" sz="16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kouluttautuminen</a:t>
            </a:r>
            <a:r>
              <a:rPr lang="en-US" sz="16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avainhenkilöiksi</a:t>
            </a:r>
            <a:r>
              <a:rPr lang="en-US" sz="16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.</a:t>
            </a:r>
          </a:p>
          <a:p>
            <a:pPr marL="342900" indent="-342900" algn="l">
              <a:lnSpc>
                <a:spcPts val="2647"/>
              </a:lnSpc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Tavoitetaan</a:t>
            </a:r>
            <a:r>
              <a:rPr lang="en-US" sz="16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500 </a:t>
            </a:r>
            <a:r>
              <a:rPr lang="en-US" sz="16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lasta</a:t>
            </a:r>
            <a:r>
              <a:rPr lang="en-US" sz="16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ja </a:t>
            </a:r>
            <a:r>
              <a:rPr lang="en-US" sz="16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nuorta</a:t>
            </a:r>
            <a:r>
              <a:rPr lang="en-US" sz="16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kasvuyhteisön</a:t>
            </a:r>
            <a:r>
              <a:rPr lang="en-US" sz="16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jäsenenä</a:t>
            </a:r>
            <a:r>
              <a:rPr lang="en-US" sz="16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br>
              <a:rPr lang="en-US" sz="16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en-US" sz="16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55 </a:t>
            </a:r>
            <a:r>
              <a:rPr lang="en-US" sz="16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vanhempaa</a:t>
            </a:r>
            <a:r>
              <a:rPr lang="en-US" sz="16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ja </a:t>
            </a:r>
            <a:r>
              <a:rPr lang="en-US" sz="16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läheistä</a:t>
            </a:r>
            <a:r>
              <a:rPr lang="en-US" sz="16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(</a:t>
            </a:r>
            <a:r>
              <a:rPr lang="en-US" sz="16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osa</a:t>
            </a:r>
            <a:r>
              <a:rPr lang="en-US" sz="16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korjaavassa</a:t>
            </a:r>
            <a:r>
              <a:rPr lang="en-US" sz="16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työssä</a:t>
            </a:r>
            <a:r>
              <a:rPr lang="en-US" sz="16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), </a:t>
            </a:r>
            <a:br>
              <a:rPr lang="en-US" sz="16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en-US" sz="16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80 </a:t>
            </a:r>
            <a:r>
              <a:rPr lang="en-US" sz="16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pilottiyhteisöjen</a:t>
            </a:r>
            <a:r>
              <a:rPr lang="en-US" sz="16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ammattilaisia</a:t>
            </a:r>
            <a:r>
              <a:rPr lang="en-US" sz="16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lang="en-US" sz="16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algn="l">
              <a:lnSpc>
                <a:spcPts val="2647"/>
              </a:lnSpc>
            </a:pPr>
            <a:endParaRPr kumimoji="0" lang="en-US" sz="1400" b="1" i="0" u="none" strike="noStrike" cap="none" spc="0" normalizeH="0" baseline="0" noProof="0" dirty="0">
              <a:ln>
                <a:noFill/>
              </a:ln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 Bold"/>
            </a:endParaRPr>
          </a:p>
          <a:p>
            <a:pPr marR="0" lvl="0" fontAlgn="auto">
              <a:lnSpc>
                <a:spcPct val="90000"/>
              </a:lnSpc>
              <a:spcBef>
                <a:spcPts val="0"/>
              </a:spcBef>
              <a:spcAft>
                <a:spcPts val="660"/>
              </a:spcAft>
              <a:buClrTx/>
              <a:buSzTx/>
              <a:tabLst/>
              <a:defRPr/>
            </a:pPr>
            <a:r>
              <a:rPr kumimoji="0" lang="en-US" sz="2400" b="1" i="0" u="none" strike="noStrike" cap="none" spc="0" normalizeH="0" baseline="0" noProof="0" dirty="0" err="1">
                <a:ln>
                  <a:noFill/>
                </a:ln>
                <a:solidFill>
                  <a:srgbClr val="0893A9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Mittarit</a:t>
            </a:r>
            <a:endParaRPr kumimoji="0" lang="en-US" sz="2400" b="1" i="0" u="none" strike="noStrike" cap="none" spc="0" normalizeH="0" baseline="0" noProof="0" dirty="0">
              <a:ln>
                <a:noFill/>
              </a:ln>
              <a:solidFill>
                <a:srgbClr val="0893A9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 Bold"/>
            </a:endParaRPr>
          </a:p>
          <a:p>
            <a:pPr marL="285750" indent="-285750">
              <a:lnSpc>
                <a:spcPts val="2647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MVP-</a:t>
            </a:r>
            <a:r>
              <a:rPr lang="en-US" sz="16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työskentelyn</a:t>
            </a:r>
            <a:r>
              <a:rPr lang="en-US" sz="16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tuomaa</a:t>
            </a:r>
            <a:r>
              <a:rPr lang="en-US" sz="16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väkivaltatietoisuuden</a:t>
            </a:r>
            <a:r>
              <a:rPr lang="en-US" sz="16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muutosta</a:t>
            </a:r>
            <a:r>
              <a:rPr lang="en-US" sz="16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koululaisille</a:t>
            </a:r>
            <a:r>
              <a:rPr lang="en-US" sz="16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mitataan</a:t>
            </a:r>
            <a:r>
              <a:rPr lang="en-US" sz="16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  </a:t>
            </a:r>
            <a:r>
              <a:rPr lang="en-US" sz="16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alku</a:t>
            </a:r>
            <a:r>
              <a:rPr lang="en-US" sz="16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-  </a:t>
            </a:r>
            <a:r>
              <a:rPr lang="en-US" sz="16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loppumittauksella</a:t>
            </a:r>
            <a:r>
              <a:rPr lang="en-US" sz="16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lang="en-US" sz="16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285750" indent="-285750">
              <a:lnSpc>
                <a:spcPts val="2647"/>
              </a:lnSpc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Pilottikoulujen</a:t>
            </a:r>
            <a:r>
              <a:rPr lang="en-US" sz="16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opiskeluhuoltotyöryhmässä</a:t>
            </a:r>
            <a:r>
              <a:rPr lang="en-US" sz="16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 / </a:t>
            </a:r>
            <a:r>
              <a:rPr lang="en-US" sz="16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MVP:n</a:t>
            </a:r>
            <a:r>
              <a:rPr lang="en-US" sz="16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moniammatillisessa</a:t>
            </a:r>
            <a:r>
              <a:rPr lang="en-US" sz="16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tiimissä</a:t>
            </a:r>
            <a:r>
              <a:rPr lang="en-US" sz="16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käydään</a:t>
            </a:r>
            <a:r>
              <a:rPr lang="en-US" sz="16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laadullisen</a:t>
            </a:r>
            <a:r>
              <a:rPr lang="en-US" sz="16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arvioinnin</a:t>
            </a:r>
            <a:r>
              <a:rPr lang="en-US" sz="16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keskustelua</a:t>
            </a:r>
            <a:r>
              <a:rPr lang="en-US" sz="16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MVP:n</a:t>
            </a:r>
            <a:r>
              <a:rPr lang="en-US" sz="16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vaikutuksista</a:t>
            </a:r>
            <a:r>
              <a:rPr lang="en-US" sz="16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väkivallan</a:t>
            </a:r>
            <a:r>
              <a:rPr lang="en-US" sz="16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tunnistamisesta</a:t>
            </a:r>
            <a:r>
              <a:rPr lang="en-US" sz="16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ja </a:t>
            </a:r>
            <a:r>
              <a:rPr lang="en-US" sz="16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puuttumisesta</a:t>
            </a:r>
            <a:r>
              <a:rPr lang="en-US" sz="16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  <a:endParaRPr lang="en-US" sz="16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285750" indent="-285750" algn="l">
              <a:lnSpc>
                <a:spcPts val="2647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Nuorten </a:t>
            </a:r>
            <a:r>
              <a:rPr lang="en-US" sz="16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mielipiteet</a:t>
            </a:r>
            <a:r>
              <a:rPr lang="en-US" sz="16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kyselynä</a:t>
            </a:r>
            <a:r>
              <a:rPr lang="en-US" sz="16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ja </a:t>
            </a:r>
            <a:r>
              <a:rPr lang="en-US" sz="16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tehdyt</a:t>
            </a:r>
            <a:r>
              <a:rPr lang="en-US" sz="16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havainnot</a:t>
            </a:r>
            <a:r>
              <a:rPr lang="en-US" sz="16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turvallisuuskahvilasta</a:t>
            </a:r>
            <a:r>
              <a:rPr lang="en-US" sz="16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ja </a:t>
            </a:r>
            <a:r>
              <a:rPr lang="en-US" sz="16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asiakasmäärän</a:t>
            </a:r>
            <a:r>
              <a:rPr lang="en-US" sz="16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seuranta</a:t>
            </a:r>
            <a:r>
              <a:rPr lang="en-US" sz="16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r>
              <a:rPr lang="en-US" sz="1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 lang="en-US" sz="14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224155" marR="0" lvl="1" indent="-22860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400" b="0" i="0" u="none" strike="noStrike" cap="none" spc="0" normalizeH="0" baseline="0" noProof="0" dirty="0">
              <a:ln>
                <a:noFill/>
              </a:ln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780" lvl="1">
              <a:lnSpc>
                <a:spcPct val="90000"/>
              </a:lnSpc>
              <a:spcAft>
                <a:spcPts val="660"/>
              </a:spcAft>
            </a:pPr>
            <a:endParaRPr lang="en-US" sz="1400" dirty="0">
              <a:latin typeface="Open Sans    "/>
            </a:endParaRPr>
          </a:p>
          <a:p>
            <a:pPr indent="-228600">
              <a:lnSpc>
                <a:spcPct val="90000"/>
              </a:lnSpc>
              <a:spcAft>
                <a:spcPts val="660"/>
              </a:spcAft>
              <a:buFont typeface="Arial" panose="020B0604020202020204" pitchFamily="34" charset="0"/>
              <a:buChar char="•"/>
            </a:pPr>
            <a:endParaRPr lang="en-US" sz="2400" dirty="0">
              <a:latin typeface="Open Sans    "/>
              <a:sym typeface="Open Sans Bold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b="1" dirty="0">
              <a:latin typeface="Open Sans    "/>
              <a:sym typeface="Open Sans Bold"/>
            </a:endParaRPr>
          </a:p>
        </p:txBody>
      </p:sp>
      <p:pic>
        <p:nvPicPr>
          <p:cNvPr id="21" name="Kuva 20" descr="Kuva, joka sisältää kohteen teksti, vaate, animaatio, clipart&#10;&#10;Kuvaus luotu automaattisesti">
            <a:extLst>
              <a:ext uri="{FF2B5EF4-FFF2-40B4-BE49-F238E27FC236}">
                <a16:creationId xmlns:a16="http://schemas.microsoft.com/office/drawing/2014/main" id="{CC821F58-3D4E-ED6B-4EB9-75E9B92C8C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84618" y="7020057"/>
            <a:ext cx="3274618" cy="2415031"/>
          </a:xfrm>
          <a:prstGeom prst="rect">
            <a:avLst/>
          </a:prstGeom>
        </p:spPr>
      </p:pic>
      <p:sp>
        <p:nvSpPr>
          <p:cNvPr id="20" name="TextBox 14">
            <a:extLst>
              <a:ext uri="{FF2B5EF4-FFF2-40B4-BE49-F238E27FC236}">
                <a16:creationId xmlns:a16="http://schemas.microsoft.com/office/drawing/2014/main" id="{78AFAE89-C649-E822-1E09-B3BE4667E7A1}"/>
              </a:ext>
            </a:extLst>
          </p:cNvPr>
          <p:cNvSpPr txBox="1"/>
          <p:nvPr/>
        </p:nvSpPr>
        <p:spPr>
          <a:xfrm>
            <a:off x="10209353" y="5506974"/>
            <a:ext cx="5930254" cy="8451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indent="-251460" defTabSz="502920">
              <a:lnSpc>
                <a:spcPts val="2338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990" kern="1200" dirty="0">
              <a:solidFill>
                <a:schemeClr val="tx1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indent="-457200">
              <a:lnSpc>
                <a:spcPts val="4251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b="1" dirty="0"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grpSp>
        <p:nvGrpSpPr>
          <p:cNvPr id="2" name="Group 2">
            <a:extLst>
              <a:ext uri="{FF2B5EF4-FFF2-40B4-BE49-F238E27FC236}">
                <a16:creationId xmlns:a16="http://schemas.microsoft.com/office/drawing/2014/main" id="{8F85A2E1-6F3E-6DEE-073C-0C3774EBC213}"/>
              </a:ext>
            </a:extLst>
          </p:cNvPr>
          <p:cNvGrpSpPr/>
          <p:nvPr/>
        </p:nvGrpSpPr>
        <p:grpSpPr>
          <a:xfrm>
            <a:off x="9446149" y="7894380"/>
            <a:ext cx="3770259" cy="644381"/>
            <a:chOff x="0" y="-24243"/>
            <a:chExt cx="2220290" cy="379473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5F09FBF7-994A-86E0-D047-0524E4EB3C6C}"/>
                </a:ext>
              </a:extLst>
            </p:cNvPr>
            <p:cNvSpPr/>
            <p:nvPr/>
          </p:nvSpPr>
          <p:spPr>
            <a:xfrm>
              <a:off x="0" y="0"/>
              <a:ext cx="2219334" cy="331848"/>
            </a:xfrm>
            <a:custGeom>
              <a:avLst/>
              <a:gdLst/>
              <a:ahLst/>
              <a:cxnLst/>
              <a:rect l="l" t="t" r="r" b="b"/>
              <a:pathLst>
                <a:path w="2219334" h="331848">
                  <a:moveTo>
                    <a:pt x="46856" y="0"/>
                  </a:moveTo>
                  <a:lnTo>
                    <a:pt x="2172478" y="0"/>
                  </a:lnTo>
                  <a:cubicBezTo>
                    <a:pt x="2198356" y="0"/>
                    <a:pt x="2219334" y="20978"/>
                    <a:pt x="2219334" y="46856"/>
                  </a:cubicBezTo>
                  <a:lnTo>
                    <a:pt x="2219334" y="284992"/>
                  </a:lnTo>
                  <a:cubicBezTo>
                    <a:pt x="2219334" y="310870"/>
                    <a:pt x="2198356" y="331848"/>
                    <a:pt x="2172478" y="331848"/>
                  </a:cubicBezTo>
                  <a:lnTo>
                    <a:pt x="46856" y="331848"/>
                  </a:lnTo>
                  <a:cubicBezTo>
                    <a:pt x="34429" y="331848"/>
                    <a:pt x="22511" y="326912"/>
                    <a:pt x="13724" y="318124"/>
                  </a:cubicBezTo>
                  <a:cubicBezTo>
                    <a:pt x="4937" y="309337"/>
                    <a:pt x="0" y="297419"/>
                    <a:pt x="0" y="284992"/>
                  </a:cubicBezTo>
                  <a:lnTo>
                    <a:pt x="0" y="46856"/>
                  </a:lnTo>
                  <a:cubicBezTo>
                    <a:pt x="0" y="34429"/>
                    <a:pt x="4937" y="22511"/>
                    <a:pt x="13724" y="13724"/>
                  </a:cubicBezTo>
                  <a:cubicBezTo>
                    <a:pt x="22511" y="4937"/>
                    <a:pt x="34429" y="0"/>
                    <a:pt x="46856" y="0"/>
                  </a:cubicBezTo>
                  <a:close/>
                </a:path>
              </a:pathLst>
            </a:custGeom>
            <a:solidFill>
              <a:srgbClr val="0893A9"/>
            </a:solidFill>
          </p:spPr>
          <p:txBody>
            <a:bodyPr/>
            <a:lstStyle/>
            <a:p>
              <a:endParaRPr lang="fi-FI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E1F82CD9-5508-99B1-3E00-5FF8E756532B}"/>
                </a:ext>
              </a:extLst>
            </p:cNvPr>
            <p:cNvSpPr txBox="1"/>
            <p:nvPr/>
          </p:nvSpPr>
          <p:spPr>
            <a:xfrm>
              <a:off x="956" y="-24243"/>
              <a:ext cx="2219334" cy="3794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defTabSz="398181">
                <a:lnSpc>
                  <a:spcPts val="1518"/>
                </a:lnSpc>
                <a:spcAft>
                  <a:spcPts val="311"/>
                </a:spcAft>
              </a:pPr>
              <a:r>
                <a:rPr lang="en-US" sz="1084" b="1" kern="120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TURVALLISUUS</a:t>
              </a:r>
              <a:endParaRPr lang="en-US" sz="2490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endParaRPr>
            </a:p>
          </p:txBody>
        </p:sp>
      </p:grpSp>
      <p:sp>
        <p:nvSpPr>
          <p:cNvPr id="11" name="TextBox 11">
            <a:extLst>
              <a:ext uri="{FF2B5EF4-FFF2-40B4-BE49-F238E27FC236}">
                <a16:creationId xmlns:a16="http://schemas.microsoft.com/office/drawing/2014/main" id="{679045F5-8182-7B73-C9BB-F809653255C9}"/>
              </a:ext>
            </a:extLst>
          </p:cNvPr>
          <p:cNvSpPr txBox="1"/>
          <p:nvPr/>
        </p:nvSpPr>
        <p:spPr>
          <a:xfrm>
            <a:off x="10508780" y="1026695"/>
            <a:ext cx="6954495" cy="6093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en-US" sz="3200" b="1" dirty="0">
                <a:solidFill>
                  <a:srgbClr val="0893A9"/>
                </a:solidFill>
                <a:latin typeface="Open Sans"/>
                <a:ea typeface="Open Sans"/>
                <a:cs typeface="Open Sans"/>
                <a:sym typeface="Open Sans"/>
              </a:rPr>
              <a:t>VÄKIVALLATON TOIMINTAKULTTUURI KOULUSSA SEKÄ ERILAISISSA LASTEN JA NUORTEN KASVUYMPÄRISTÖISSÄ VAHVISTUU.</a:t>
            </a:r>
          </a:p>
          <a:p>
            <a:pPr algn="l"/>
            <a:endParaRPr lang="en-US" sz="3200" b="1" dirty="0">
              <a:solidFill>
                <a:srgbClr val="0893A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/>
            <a:r>
              <a:rPr lang="en-US" sz="3200" b="1" dirty="0">
                <a:solidFill>
                  <a:srgbClr val="0893A9"/>
                </a:solidFill>
                <a:latin typeface="Open Sans"/>
                <a:ea typeface="Open Sans"/>
                <a:cs typeface="Open Sans"/>
                <a:sym typeface="Open Sans"/>
              </a:rPr>
              <a:t>TIETOISUUS VÄKIVALLAN KOKEMISEN JA SEN KÄYTTÄMISEN VAIKUTUKSISTA ERI OSAPUOLIIN VAHVISTUU.</a:t>
            </a:r>
          </a:p>
          <a:p>
            <a:endParaRPr lang="fi-FI" sz="3600" b="1" dirty="0">
              <a:solidFill>
                <a:srgbClr val="0893A9"/>
              </a:solidFill>
              <a:latin typeface="Open Sans Bold" panose="020B0806030504020204" charset="0"/>
              <a:ea typeface="Open Sans Bold" panose="020B0806030504020204" charset="0"/>
              <a:cs typeface="Open Sans Bold" panose="020B0806030504020204" charset="0"/>
            </a:endParaRPr>
          </a:p>
          <a:p>
            <a:pPr defTabSz="748970">
              <a:spcAft>
                <a:spcPts val="585"/>
              </a:spcAft>
            </a:pPr>
            <a:endParaRPr lang="en-US" sz="4000" b="1" dirty="0">
              <a:solidFill>
                <a:srgbClr val="0893A9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82A28846-1CDF-5407-4F5C-1319DE2A7CE7}"/>
              </a:ext>
            </a:extLst>
          </p:cNvPr>
          <p:cNvSpPr txBox="1"/>
          <p:nvPr/>
        </p:nvSpPr>
        <p:spPr>
          <a:xfrm>
            <a:off x="9957853" y="8579928"/>
            <a:ext cx="274522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0893A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LASTEN JA NUORTEN VÄKIVALLATON ARKI JA KOULU -HANKE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6982859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EA99E96-59D6-92AC-17D6-CCB4FFC49C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F34578CF-C580-3DCF-8008-DC615E22F3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342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ea typeface="Calibri"/>
                <a:cs typeface="Calibri"/>
              </a:rPr>
              <a:t>,</a:t>
            </a:r>
            <a:endParaRPr lang="en-US" dirty="0"/>
          </a:p>
        </p:txBody>
      </p:sp>
      <p:sp useBgFill="1">
        <p:nvSpPr>
          <p:cNvPr id="56" name="Freeform: Shape 55">
            <a:extLst>
              <a:ext uri="{FF2B5EF4-FFF2-40B4-BE49-F238E27FC236}">
                <a16:creationId xmlns:a16="http://schemas.microsoft.com/office/drawing/2014/main" id="{D28FBBB2-8D00-AD88-E9A5-1610212EE8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custGeom>
            <a:avLst/>
            <a:gdLst>
              <a:gd name="connsiteX0" fmla="*/ 6315529 w 12192000"/>
              <a:gd name="connsiteY0" fmla="*/ 4323896 h 6858000"/>
              <a:gd name="connsiteX1" fmla="*/ 6295588 w 12192000"/>
              <a:gd name="connsiteY1" fmla="*/ 4367579 h 6858000"/>
              <a:gd name="connsiteX2" fmla="*/ 6219229 w 12192000"/>
              <a:gd name="connsiteY2" fmla="*/ 4436818 h 6858000"/>
              <a:gd name="connsiteX3" fmla="*/ 6065687 w 12192000"/>
              <a:gd name="connsiteY3" fmla="*/ 4637204 h 6858000"/>
              <a:gd name="connsiteX4" fmla="*/ 5727387 w 12192000"/>
              <a:gd name="connsiteY4" fmla="*/ 5460076 h 6858000"/>
              <a:gd name="connsiteX5" fmla="*/ 5620972 w 12192000"/>
              <a:gd name="connsiteY5" fmla="*/ 5725836 h 6858000"/>
              <a:gd name="connsiteX6" fmla="*/ 5707795 w 12192000"/>
              <a:gd name="connsiteY6" fmla="*/ 5790089 h 6858000"/>
              <a:gd name="connsiteX7" fmla="*/ 5554627 w 12192000"/>
              <a:gd name="connsiteY7" fmla="*/ 6078873 h 6858000"/>
              <a:gd name="connsiteX8" fmla="*/ 5373489 w 12192000"/>
              <a:gd name="connsiteY8" fmla="*/ 6402408 h 6858000"/>
              <a:gd name="connsiteX9" fmla="*/ 5099999 w 12192000"/>
              <a:gd name="connsiteY9" fmla="*/ 6827527 h 6858000"/>
              <a:gd name="connsiteX10" fmla="*/ 5078133 w 12192000"/>
              <a:gd name="connsiteY10" fmla="*/ 6857998 h 6858000"/>
              <a:gd name="connsiteX11" fmla="*/ 9179960 w 12192000"/>
              <a:gd name="connsiteY11" fmla="*/ 6857998 h 6858000"/>
              <a:gd name="connsiteX12" fmla="*/ 9179960 w 12192000"/>
              <a:gd name="connsiteY12" fmla="*/ 4323896 h 6858000"/>
              <a:gd name="connsiteX13" fmla="*/ 0 w 12192000"/>
              <a:gd name="connsiteY13" fmla="*/ 0 h 6858000"/>
              <a:gd name="connsiteX14" fmla="*/ 5872711 w 12192000"/>
              <a:gd name="connsiteY14" fmla="*/ 0 h 6858000"/>
              <a:gd name="connsiteX15" fmla="*/ 5885421 w 12192000"/>
              <a:gd name="connsiteY15" fmla="*/ 20207 h 6858000"/>
              <a:gd name="connsiteX16" fmla="*/ 5925300 w 12192000"/>
              <a:gd name="connsiteY16" fmla="*/ 48911 h 6858000"/>
              <a:gd name="connsiteX17" fmla="*/ 5940039 w 12192000"/>
              <a:gd name="connsiteY17" fmla="*/ 101212 h 6858000"/>
              <a:gd name="connsiteX18" fmla="*/ 5969942 w 12192000"/>
              <a:gd name="connsiteY18" fmla="*/ 311282 h 6858000"/>
              <a:gd name="connsiteX19" fmla="*/ 5961238 w 12192000"/>
              <a:gd name="connsiteY19" fmla="*/ 357643 h 6858000"/>
              <a:gd name="connsiteX20" fmla="*/ 5917195 w 12192000"/>
              <a:gd name="connsiteY20" fmla="*/ 420369 h 6858000"/>
              <a:gd name="connsiteX21" fmla="*/ 5882753 w 12192000"/>
              <a:gd name="connsiteY21" fmla="*/ 556832 h 6858000"/>
              <a:gd name="connsiteX22" fmla="*/ 5814490 w 12192000"/>
              <a:gd name="connsiteY22" fmla="*/ 757416 h 6858000"/>
              <a:gd name="connsiteX23" fmla="*/ 5780064 w 12192000"/>
              <a:gd name="connsiteY23" fmla="*/ 817804 h 6858000"/>
              <a:gd name="connsiteX24" fmla="*/ 5808232 w 12192000"/>
              <a:gd name="connsiteY24" fmla="*/ 850533 h 6858000"/>
              <a:gd name="connsiteX25" fmla="*/ 5906473 w 12192000"/>
              <a:gd name="connsiteY25" fmla="*/ 1076571 h 6858000"/>
              <a:gd name="connsiteX26" fmla="*/ 5778623 w 12192000"/>
              <a:gd name="connsiteY26" fmla="*/ 1369280 h 6858000"/>
              <a:gd name="connsiteX27" fmla="*/ 5710841 w 12192000"/>
              <a:gd name="connsiteY27" fmla="*/ 1462628 h 6858000"/>
              <a:gd name="connsiteX28" fmla="*/ 5846774 w 12192000"/>
              <a:gd name="connsiteY28" fmla="*/ 1455933 h 6858000"/>
              <a:gd name="connsiteX29" fmla="*/ 5897329 w 12192000"/>
              <a:gd name="connsiteY29" fmla="*/ 1553073 h 6858000"/>
              <a:gd name="connsiteX30" fmla="*/ 5919735 w 12192000"/>
              <a:gd name="connsiteY30" fmla="*/ 1602736 h 6858000"/>
              <a:gd name="connsiteX31" fmla="*/ 6057874 w 12192000"/>
              <a:gd name="connsiteY31" fmla="*/ 1910648 h 6858000"/>
              <a:gd name="connsiteX32" fmla="*/ 6039719 w 12192000"/>
              <a:gd name="connsiteY32" fmla="*/ 2010547 h 6858000"/>
              <a:gd name="connsiteX33" fmla="*/ 5841713 w 12192000"/>
              <a:gd name="connsiteY33" fmla="*/ 2520599 h 6858000"/>
              <a:gd name="connsiteX34" fmla="*/ 6071734 w 12192000"/>
              <a:gd name="connsiteY34" fmla="*/ 2593468 h 6858000"/>
              <a:gd name="connsiteX35" fmla="*/ 6092050 w 12192000"/>
              <a:gd name="connsiteY35" fmla="*/ 2806646 h 6858000"/>
              <a:gd name="connsiteX36" fmla="*/ 6215122 w 12192000"/>
              <a:gd name="connsiteY36" fmla="*/ 3021197 h 6858000"/>
              <a:gd name="connsiteX37" fmla="*/ 6338100 w 12192000"/>
              <a:gd name="connsiteY37" fmla="*/ 3178087 h 6858000"/>
              <a:gd name="connsiteX38" fmla="*/ 6343927 w 12192000"/>
              <a:gd name="connsiteY38" fmla="*/ 3194685 h 6858000"/>
              <a:gd name="connsiteX39" fmla="*/ 6343850 w 12192000"/>
              <a:gd name="connsiteY39" fmla="*/ 3201174 h 6858000"/>
              <a:gd name="connsiteX40" fmla="*/ 6366375 w 12192000"/>
              <a:gd name="connsiteY40" fmla="*/ 3271251 h 6858000"/>
              <a:gd name="connsiteX41" fmla="*/ 6369430 w 12192000"/>
              <a:gd name="connsiteY41" fmla="*/ 3276240 h 6858000"/>
              <a:gd name="connsiteX42" fmla="*/ 6392405 w 12192000"/>
              <a:gd name="connsiteY42" fmla="*/ 3360437 h 6858000"/>
              <a:gd name="connsiteX43" fmla="*/ 6397993 w 12192000"/>
              <a:gd name="connsiteY43" fmla="*/ 3390203 h 6858000"/>
              <a:gd name="connsiteX44" fmla="*/ 6394652 w 12192000"/>
              <a:gd name="connsiteY44" fmla="*/ 3402205 h 6858000"/>
              <a:gd name="connsiteX45" fmla="*/ 6366662 w 12192000"/>
              <a:gd name="connsiteY45" fmla="*/ 3442044 h 6858000"/>
              <a:gd name="connsiteX46" fmla="*/ 6320915 w 12192000"/>
              <a:gd name="connsiteY46" fmla="*/ 3701547 h 6858000"/>
              <a:gd name="connsiteX47" fmla="*/ 6364618 w 12192000"/>
              <a:gd name="connsiteY47" fmla="*/ 3743844 h 6858000"/>
              <a:gd name="connsiteX48" fmla="*/ 6370409 w 12192000"/>
              <a:gd name="connsiteY48" fmla="*/ 3754454 h 6858000"/>
              <a:gd name="connsiteX49" fmla="*/ 6373773 w 12192000"/>
              <a:gd name="connsiteY49" fmla="*/ 3768237 h 6858000"/>
              <a:gd name="connsiteX50" fmla="*/ 6375298 w 12192000"/>
              <a:gd name="connsiteY50" fmla="*/ 3796540 h 6858000"/>
              <a:gd name="connsiteX51" fmla="*/ 6253487 w 12192000"/>
              <a:gd name="connsiteY51" fmla="*/ 3856948 h 6858000"/>
              <a:gd name="connsiteX52" fmla="*/ 6385416 w 12192000"/>
              <a:gd name="connsiteY52" fmla="*/ 4014409 h 6858000"/>
              <a:gd name="connsiteX53" fmla="*/ 6374795 w 12192000"/>
              <a:gd name="connsiteY53" fmla="*/ 4038554 h 6858000"/>
              <a:gd name="connsiteX54" fmla="*/ 6351015 w 12192000"/>
              <a:gd name="connsiteY54" fmla="*/ 4150489 h 6858000"/>
              <a:gd name="connsiteX55" fmla="*/ 6340821 w 12192000"/>
              <a:gd name="connsiteY55" fmla="*/ 4212706 h 6858000"/>
              <a:gd name="connsiteX56" fmla="*/ 12191999 w 12192000"/>
              <a:gd name="connsiteY56" fmla="*/ 4212706 h 6858000"/>
              <a:gd name="connsiteX57" fmla="*/ 12191999 w 12192000"/>
              <a:gd name="connsiteY57" fmla="*/ 0 h 6858000"/>
              <a:gd name="connsiteX58" fmla="*/ 12192000 w 12192000"/>
              <a:gd name="connsiteY58" fmla="*/ 0 h 6858000"/>
              <a:gd name="connsiteX59" fmla="*/ 12192000 w 12192000"/>
              <a:gd name="connsiteY59" fmla="*/ 6858000 h 6858000"/>
              <a:gd name="connsiteX60" fmla="*/ 12191999 w 12192000"/>
              <a:gd name="connsiteY60" fmla="*/ 6858000 h 6858000"/>
              <a:gd name="connsiteX61" fmla="*/ 12191999 w 12192000"/>
              <a:gd name="connsiteY61" fmla="*/ 4323902 h 6858000"/>
              <a:gd name="connsiteX62" fmla="*/ 9307672 w 12192000"/>
              <a:gd name="connsiteY62" fmla="*/ 4323902 h 6858000"/>
              <a:gd name="connsiteX63" fmla="*/ 9307672 w 12192000"/>
              <a:gd name="connsiteY63" fmla="*/ 6858000 h 6858000"/>
              <a:gd name="connsiteX64" fmla="*/ 0 w 12192000"/>
              <a:gd name="connsiteY6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12192000" h="6858000">
                <a:moveTo>
                  <a:pt x="6315529" y="4323896"/>
                </a:moveTo>
                <a:lnTo>
                  <a:pt x="6295588" y="4367579"/>
                </a:lnTo>
                <a:cubicBezTo>
                  <a:pt x="6278024" y="4397022"/>
                  <a:pt x="6253813" y="4421099"/>
                  <a:pt x="6219229" y="4436818"/>
                </a:cubicBezTo>
                <a:cubicBezTo>
                  <a:pt x="6148079" y="4469666"/>
                  <a:pt x="6116436" y="4572066"/>
                  <a:pt x="6065687" y="4637204"/>
                </a:cubicBezTo>
                <a:cubicBezTo>
                  <a:pt x="5888713" y="4862696"/>
                  <a:pt x="5773979" y="5125824"/>
                  <a:pt x="5727387" y="5460076"/>
                </a:cubicBezTo>
                <a:cubicBezTo>
                  <a:pt x="5714326" y="5552523"/>
                  <a:pt x="5656974" y="5638673"/>
                  <a:pt x="5620972" y="5725836"/>
                </a:cubicBezTo>
                <a:cubicBezTo>
                  <a:pt x="5641553" y="5779043"/>
                  <a:pt x="5738619" y="5631221"/>
                  <a:pt x="5707795" y="5790089"/>
                </a:cubicBezTo>
                <a:cubicBezTo>
                  <a:pt x="5684453" y="5909876"/>
                  <a:pt x="5617437" y="5996827"/>
                  <a:pt x="5554627" y="6078873"/>
                </a:cubicBezTo>
                <a:cubicBezTo>
                  <a:pt x="5482491" y="6172498"/>
                  <a:pt x="5402203" y="6253366"/>
                  <a:pt x="5373489" y="6402408"/>
                </a:cubicBezTo>
                <a:cubicBezTo>
                  <a:pt x="5371924" y="6410357"/>
                  <a:pt x="5276557" y="6577417"/>
                  <a:pt x="5099999" y="6827527"/>
                </a:cubicBezTo>
                <a:lnTo>
                  <a:pt x="5078133" y="6857998"/>
                </a:lnTo>
                <a:lnTo>
                  <a:pt x="9179960" y="6857998"/>
                </a:lnTo>
                <a:lnTo>
                  <a:pt x="9179960" y="4323896"/>
                </a:lnTo>
                <a:close/>
                <a:moveTo>
                  <a:pt x="0" y="0"/>
                </a:moveTo>
                <a:lnTo>
                  <a:pt x="5872711" y="0"/>
                </a:lnTo>
                <a:lnTo>
                  <a:pt x="5885421" y="20207"/>
                </a:lnTo>
                <a:cubicBezTo>
                  <a:pt x="5896481" y="32882"/>
                  <a:pt x="5909484" y="42864"/>
                  <a:pt x="5925300" y="48911"/>
                </a:cubicBezTo>
                <a:cubicBezTo>
                  <a:pt x="5940498" y="54526"/>
                  <a:pt x="5945509" y="75042"/>
                  <a:pt x="5940039" y="101212"/>
                </a:cubicBezTo>
                <a:cubicBezTo>
                  <a:pt x="5921950" y="187894"/>
                  <a:pt x="5936667" y="254951"/>
                  <a:pt x="5969942" y="311282"/>
                </a:cubicBezTo>
                <a:cubicBezTo>
                  <a:pt x="5981709" y="330926"/>
                  <a:pt x="5977292" y="344422"/>
                  <a:pt x="5961238" y="357643"/>
                </a:cubicBezTo>
                <a:cubicBezTo>
                  <a:pt x="5942802" y="372223"/>
                  <a:pt x="5928461" y="393565"/>
                  <a:pt x="5917195" y="420369"/>
                </a:cubicBezTo>
                <a:cubicBezTo>
                  <a:pt x="5898701" y="463685"/>
                  <a:pt x="5889992" y="510050"/>
                  <a:pt x="5882753" y="556832"/>
                </a:cubicBezTo>
                <a:cubicBezTo>
                  <a:pt x="5871511" y="630206"/>
                  <a:pt x="5858246" y="700969"/>
                  <a:pt x="5814490" y="757416"/>
                </a:cubicBezTo>
                <a:cubicBezTo>
                  <a:pt x="5801465" y="774559"/>
                  <a:pt x="5791019" y="796511"/>
                  <a:pt x="5780064" y="817804"/>
                </a:cubicBezTo>
                <a:cubicBezTo>
                  <a:pt x="5783558" y="836359"/>
                  <a:pt x="5792196" y="849005"/>
                  <a:pt x="5808232" y="850533"/>
                </a:cubicBezTo>
                <a:cubicBezTo>
                  <a:pt x="5910296" y="860624"/>
                  <a:pt x="5905771" y="962632"/>
                  <a:pt x="5906473" y="1076571"/>
                </a:cubicBezTo>
                <a:cubicBezTo>
                  <a:pt x="5907545" y="1217584"/>
                  <a:pt x="5849973" y="1296799"/>
                  <a:pt x="5778623" y="1369280"/>
                </a:cubicBezTo>
                <a:cubicBezTo>
                  <a:pt x="5754207" y="1393852"/>
                  <a:pt x="5718605" y="1401742"/>
                  <a:pt x="5710841" y="1462628"/>
                </a:cubicBezTo>
                <a:cubicBezTo>
                  <a:pt x="5753463" y="1508141"/>
                  <a:pt x="5802053" y="1451295"/>
                  <a:pt x="5846774" y="1455933"/>
                </a:cubicBezTo>
                <a:cubicBezTo>
                  <a:pt x="5883727" y="1460129"/>
                  <a:pt x="5943609" y="1438568"/>
                  <a:pt x="5897329" y="1553073"/>
                </a:cubicBezTo>
                <a:cubicBezTo>
                  <a:pt x="5883856" y="1586627"/>
                  <a:pt x="5901366" y="1604100"/>
                  <a:pt x="5919735" y="1602736"/>
                </a:cubicBezTo>
                <a:cubicBezTo>
                  <a:pt x="6068526" y="1589022"/>
                  <a:pt x="6006837" y="1813624"/>
                  <a:pt x="6057874" y="1910648"/>
                </a:cubicBezTo>
                <a:cubicBezTo>
                  <a:pt x="6072264" y="1936644"/>
                  <a:pt x="6059978" y="1992417"/>
                  <a:pt x="6039719" y="2010547"/>
                </a:cubicBezTo>
                <a:cubicBezTo>
                  <a:pt x="5911143" y="2127229"/>
                  <a:pt x="5899692" y="2331836"/>
                  <a:pt x="5841713" y="2520599"/>
                </a:cubicBezTo>
                <a:cubicBezTo>
                  <a:pt x="5912636" y="2572423"/>
                  <a:pt x="5995799" y="2566926"/>
                  <a:pt x="6071734" y="2593468"/>
                </a:cubicBezTo>
                <a:cubicBezTo>
                  <a:pt x="6150607" y="2620843"/>
                  <a:pt x="6151703" y="2655507"/>
                  <a:pt x="6092050" y="2806646"/>
                </a:cubicBezTo>
                <a:cubicBezTo>
                  <a:pt x="6259331" y="2795420"/>
                  <a:pt x="6259331" y="2795420"/>
                  <a:pt x="6215122" y="3021197"/>
                </a:cubicBezTo>
                <a:cubicBezTo>
                  <a:pt x="6259035" y="3016573"/>
                  <a:pt x="6302431" y="3085300"/>
                  <a:pt x="6338100" y="3178087"/>
                </a:cubicBezTo>
                <a:lnTo>
                  <a:pt x="6343927" y="3194685"/>
                </a:lnTo>
                <a:lnTo>
                  <a:pt x="6343850" y="3201174"/>
                </a:lnTo>
                <a:cubicBezTo>
                  <a:pt x="6346866" y="3232770"/>
                  <a:pt x="6355995" y="3253323"/>
                  <a:pt x="6366375" y="3271251"/>
                </a:cubicBezTo>
                <a:lnTo>
                  <a:pt x="6369430" y="3276240"/>
                </a:lnTo>
                <a:lnTo>
                  <a:pt x="6392405" y="3360437"/>
                </a:lnTo>
                <a:lnTo>
                  <a:pt x="6397993" y="3390203"/>
                </a:lnTo>
                <a:lnTo>
                  <a:pt x="6394652" y="3402205"/>
                </a:lnTo>
                <a:cubicBezTo>
                  <a:pt x="6388505" y="3414621"/>
                  <a:pt x="6379344" y="3427747"/>
                  <a:pt x="6366662" y="3442044"/>
                </a:cubicBezTo>
                <a:cubicBezTo>
                  <a:pt x="6239481" y="3584662"/>
                  <a:pt x="6224938" y="3605480"/>
                  <a:pt x="6320915" y="3701547"/>
                </a:cubicBezTo>
                <a:lnTo>
                  <a:pt x="6364618" y="3743844"/>
                </a:lnTo>
                <a:lnTo>
                  <a:pt x="6370409" y="3754454"/>
                </a:lnTo>
                <a:lnTo>
                  <a:pt x="6373773" y="3768237"/>
                </a:lnTo>
                <a:cubicBezTo>
                  <a:pt x="6374277" y="3777528"/>
                  <a:pt x="6374207" y="3788146"/>
                  <a:pt x="6375298" y="3796540"/>
                </a:cubicBezTo>
                <a:cubicBezTo>
                  <a:pt x="6339717" y="3831045"/>
                  <a:pt x="6294642" y="3774365"/>
                  <a:pt x="6253487" y="3856948"/>
                </a:cubicBezTo>
                <a:lnTo>
                  <a:pt x="6385416" y="4014409"/>
                </a:lnTo>
                <a:lnTo>
                  <a:pt x="6374795" y="4038554"/>
                </a:lnTo>
                <a:cubicBezTo>
                  <a:pt x="6363579" y="4073249"/>
                  <a:pt x="6356895" y="4111559"/>
                  <a:pt x="6351015" y="4150489"/>
                </a:cubicBezTo>
                <a:lnTo>
                  <a:pt x="6340821" y="4212706"/>
                </a:lnTo>
                <a:lnTo>
                  <a:pt x="12191999" y="4212706"/>
                </a:lnTo>
                <a:lnTo>
                  <a:pt x="12191999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12191999" y="6858000"/>
                </a:lnTo>
                <a:lnTo>
                  <a:pt x="12191999" y="4323902"/>
                </a:lnTo>
                <a:lnTo>
                  <a:pt x="9307672" y="4323902"/>
                </a:lnTo>
                <a:lnTo>
                  <a:pt x="930767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pPr defTabSz="457200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B9C85DB3-A825-E5D8-0E9C-8AFCECB27442}"/>
              </a:ext>
            </a:extLst>
          </p:cNvPr>
          <p:cNvSpPr txBox="1"/>
          <p:nvPr/>
        </p:nvSpPr>
        <p:spPr>
          <a:xfrm>
            <a:off x="1257300" y="1026695"/>
            <a:ext cx="6521922" cy="88873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90000"/>
              </a:lnSpc>
              <a:spcAft>
                <a:spcPts val="660"/>
              </a:spcAft>
            </a:pPr>
            <a:r>
              <a:rPr lang="en-US" sz="2400" b="1" dirty="0">
                <a:solidFill>
                  <a:srgbClr val="0893A9"/>
                </a:solidFill>
                <a:latin typeface="Open Sans    "/>
                <a:sym typeface="Open Sans Bold"/>
              </a:rPr>
              <a:t>Miten?</a:t>
            </a:r>
            <a:endParaRPr lang="en-US" sz="2400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42900" indent="-342900" algn="l">
              <a:lnSpc>
                <a:spcPts val="2647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Kieppi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–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intensiivinen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kiertävä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vauvaperheryhmä</a:t>
            </a:r>
            <a:endParaRPr lang="en-US" sz="2400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2647"/>
              </a:lnSpc>
            </a:pPr>
            <a:endParaRPr lang="en-US" sz="2400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42900" indent="-342900" algn="l">
              <a:lnSpc>
                <a:spcPts val="2647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Vertaistuelliset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ryhmätoiminnat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eri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ikäisten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lasten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vanhemmille</a:t>
            </a:r>
            <a:endParaRPr lang="en-US" sz="24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algn="l">
              <a:lnSpc>
                <a:spcPts val="2647"/>
              </a:lnSpc>
            </a:pPr>
            <a:endParaRPr kumimoji="0" lang="en-US" sz="2400" b="1" i="0" u="none" strike="noStrike" cap="none" spc="0" normalizeH="0" baseline="0" noProof="0" dirty="0">
              <a:ln>
                <a:noFill/>
              </a:ln>
              <a:effectLst/>
              <a:uLnTx/>
              <a:uFillTx/>
              <a:latin typeface="Open Sans    "/>
              <a:sym typeface="Open Sans Bold"/>
            </a:endParaRPr>
          </a:p>
          <a:p>
            <a:pPr marR="0" lvl="0" fontAlgn="auto">
              <a:lnSpc>
                <a:spcPct val="90000"/>
              </a:lnSpc>
              <a:spcBef>
                <a:spcPts val="0"/>
              </a:spcBef>
              <a:spcAft>
                <a:spcPts val="660"/>
              </a:spcAft>
              <a:buClrTx/>
              <a:buSzTx/>
              <a:tabLst/>
              <a:defRPr/>
            </a:pPr>
            <a:r>
              <a:rPr kumimoji="0" lang="en-US" sz="2400" b="1" i="0" u="none" strike="noStrike" cap="none" spc="0" normalizeH="0" baseline="0" noProof="0" dirty="0" err="1">
                <a:ln>
                  <a:noFill/>
                </a:ln>
                <a:solidFill>
                  <a:srgbClr val="0893A9"/>
                </a:solidFill>
                <a:effectLst/>
                <a:uLnTx/>
                <a:uFillTx/>
                <a:latin typeface="Open Sans    "/>
                <a:sym typeface="Open Sans Bold"/>
              </a:rPr>
              <a:t>Mittarit</a:t>
            </a:r>
            <a:endParaRPr kumimoji="0" lang="en-US" sz="2400" b="1" i="0" u="none" strike="noStrike" cap="none" spc="0" normalizeH="0" baseline="0" noProof="0" dirty="0">
              <a:ln>
                <a:noFill/>
              </a:ln>
              <a:solidFill>
                <a:srgbClr val="0893A9"/>
              </a:solidFill>
              <a:effectLst/>
              <a:uLnTx/>
              <a:uFillTx/>
              <a:latin typeface="Open Sans    "/>
              <a:sym typeface="Open Sans Bold"/>
            </a:endParaRPr>
          </a:p>
          <a:p>
            <a:pPr marL="342900" indent="-342900" algn="l">
              <a:lnSpc>
                <a:spcPts val="2647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Vanhemman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kokemus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lapsen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ja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vanhemman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välisestä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vuorovaikutuksesta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sekä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turvallisesta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vanhemmuudesta</a:t>
            </a:r>
            <a:endParaRPr lang="en-US" sz="2400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42900" indent="-342900" algn="l">
              <a:lnSpc>
                <a:spcPts val="2647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Tyytyväisyys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ihmissuhteisiin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</a:p>
          <a:p>
            <a:pPr marL="342900" indent="-342900" algn="l">
              <a:lnSpc>
                <a:spcPts val="2647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Vertaisryhmiin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osallistujien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hyvinvointi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vahvistuu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kumimoji="0" lang="en-US" sz="2400" b="1" i="0" u="none" strike="noStrike" cap="none" spc="0" normalizeH="0" baseline="0" noProof="0" dirty="0">
              <a:ln>
                <a:noFill/>
              </a:ln>
              <a:effectLst/>
              <a:uLnTx/>
              <a:uFillTx/>
              <a:latin typeface="Open Sans    "/>
              <a:sym typeface="Open Sans Bold"/>
            </a:endParaRPr>
          </a:p>
          <a:p>
            <a:pPr marL="224549" marR="0" lvl="1" indent="-22860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cap="none" spc="0" normalizeH="0" baseline="0" noProof="0" dirty="0">
              <a:ln>
                <a:noFill/>
              </a:ln>
              <a:effectLst/>
              <a:uLnTx/>
              <a:uFillTx/>
              <a:latin typeface="Open Sans    "/>
              <a:sym typeface="Open Sans"/>
            </a:endParaRPr>
          </a:p>
          <a:p>
            <a:pPr marL="17971" lvl="1">
              <a:lnSpc>
                <a:spcPct val="90000"/>
              </a:lnSpc>
              <a:spcAft>
                <a:spcPts val="660"/>
              </a:spcAft>
            </a:pPr>
            <a:endParaRPr lang="en-US" sz="2400" dirty="0">
              <a:latin typeface="Open Sans    "/>
            </a:endParaRPr>
          </a:p>
          <a:p>
            <a:pPr indent="-228600">
              <a:lnSpc>
                <a:spcPct val="90000"/>
              </a:lnSpc>
              <a:spcAft>
                <a:spcPts val="660"/>
              </a:spcAft>
              <a:buFont typeface="Arial" panose="020B0604020202020204" pitchFamily="34" charset="0"/>
              <a:buChar char="•"/>
            </a:pPr>
            <a:endParaRPr lang="en-US" sz="2400" dirty="0">
              <a:latin typeface="Open Sans    "/>
              <a:sym typeface="Open Sans Bold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b="1" dirty="0">
              <a:latin typeface="Open Sans    "/>
              <a:sym typeface="Open Sans Bold"/>
            </a:endParaRPr>
          </a:p>
        </p:txBody>
      </p:sp>
      <p:pic>
        <p:nvPicPr>
          <p:cNvPr id="21" name="Kuva 20" descr="Kuva, joka sisältää kohteen teksti, vaate, animaatio, clipart&#10;&#10;Kuvaus luotu automaattisesti">
            <a:extLst>
              <a:ext uri="{FF2B5EF4-FFF2-40B4-BE49-F238E27FC236}">
                <a16:creationId xmlns:a16="http://schemas.microsoft.com/office/drawing/2014/main" id="{E2D68809-F192-F70D-BABE-5809B3ABA8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84618" y="7020057"/>
            <a:ext cx="3274618" cy="2415031"/>
          </a:xfrm>
          <a:prstGeom prst="rect">
            <a:avLst/>
          </a:prstGeom>
        </p:spPr>
      </p:pic>
      <p:sp>
        <p:nvSpPr>
          <p:cNvPr id="18" name="TextBox 15">
            <a:extLst>
              <a:ext uri="{FF2B5EF4-FFF2-40B4-BE49-F238E27FC236}">
                <a16:creationId xmlns:a16="http://schemas.microsoft.com/office/drawing/2014/main" id="{0BE6096F-A10F-FFC4-59C3-E843434F4272}"/>
              </a:ext>
            </a:extLst>
          </p:cNvPr>
          <p:cNvSpPr txBox="1"/>
          <p:nvPr/>
        </p:nvSpPr>
        <p:spPr>
          <a:xfrm>
            <a:off x="717463" y="6415692"/>
            <a:ext cx="8426535" cy="312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47"/>
              </a:lnSpc>
            </a:pPr>
            <a:endParaRPr lang="en-US" sz="1891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" name="TextBox 14">
            <a:extLst>
              <a:ext uri="{FF2B5EF4-FFF2-40B4-BE49-F238E27FC236}">
                <a16:creationId xmlns:a16="http://schemas.microsoft.com/office/drawing/2014/main" id="{8E987B95-E11E-E3D7-8DF7-C7DC131B4678}"/>
              </a:ext>
            </a:extLst>
          </p:cNvPr>
          <p:cNvSpPr txBox="1"/>
          <p:nvPr/>
        </p:nvSpPr>
        <p:spPr>
          <a:xfrm>
            <a:off x="10209353" y="5506974"/>
            <a:ext cx="5930254" cy="8451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indent="-251460" defTabSz="502920">
              <a:lnSpc>
                <a:spcPts val="2338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990" kern="1200" dirty="0">
              <a:solidFill>
                <a:schemeClr val="tx1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indent="-457200">
              <a:lnSpc>
                <a:spcPts val="4251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b="1" dirty="0"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grpSp>
        <p:nvGrpSpPr>
          <p:cNvPr id="2" name="Group 2">
            <a:extLst>
              <a:ext uri="{FF2B5EF4-FFF2-40B4-BE49-F238E27FC236}">
                <a16:creationId xmlns:a16="http://schemas.microsoft.com/office/drawing/2014/main" id="{64B69984-CC85-87E4-FF8E-03C494774CA1}"/>
              </a:ext>
            </a:extLst>
          </p:cNvPr>
          <p:cNvGrpSpPr/>
          <p:nvPr/>
        </p:nvGrpSpPr>
        <p:grpSpPr>
          <a:xfrm>
            <a:off x="9446149" y="7894380"/>
            <a:ext cx="3770259" cy="644381"/>
            <a:chOff x="0" y="-24243"/>
            <a:chExt cx="2220290" cy="379473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DD7D1265-6515-3DF8-9164-BFA62C6CB7F2}"/>
                </a:ext>
              </a:extLst>
            </p:cNvPr>
            <p:cNvSpPr/>
            <p:nvPr/>
          </p:nvSpPr>
          <p:spPr>
            <a:xfrm>
              <a:off x="0" y="0"/>
              <a:ext cx="2219334" cy="331848"/>
            </a:xfrm>
            <a:custGeom>
              <a:avLst/>
              <a:gdLst/>
              <a:ahLst/>
              <a:cxnLst/>
              <a:rect l="l" t="t" r="r" b="b"/>
              <a:pathLst>
                <a:path w="2219334" h="331848">
                  <a:moveTo>
                    <a:pt x="46856" y="0"/>
                  </a:moveTo>
                  <a:lnTo>
                    <a:pt x="2172478" y="0"/>
                  </a:lnTo>
                  <a:cubicBezTo>
                    <a:pt x="2198356" y="0"/>
                    <a:pt x="2219334" y="20978"/>
                    <a:pt x="2219334" y="46856"/>
                  </a:cubicBezTo>
                  <a:lnTo>
                    <a:pt x="2219334" y="284992"/>
                  </a:lnTo>
                  <a:cubicBezTo>
                    <a:pt x="2219334" y="310870"/>
                    <a:pt x="2198356" y="331848"/>
                    <a:pt x="2172478" y="331848"/>
                  </a:cubicBezTo>
                  <a:lnTo>
                    <a:pt x="46856" y="331848"/>
                  </a:lnTo>
                  <a:cubicBezTo>
                    <a:pt x="34429" y="331848"/>
                    <a:pt x="22511" y="326912"/>
                    <a:pt x="13724" y="318124"/>
                  </a:cubicBezTo>
                  <a:cubicBezTo>
                    <a:pt x="4937" y="309337"/>
                    <a:pt x="0" y="297419"/>
                    <a:pt x="0" y="284992"/>
                  </a:cubicBezTo>
                  <a:lnTo>
                    <a:pt x="0" y="46856"/>
                  </a:lnTo>
                  <a:cubicBezTo>
                    <a:pt x="0" y="34429"/>
                    <a:pt x="4937" y="22511"/>
                    <a:pt x="13724" y="13724"/>
                  </a:cubicBezTo>
                  <a:cubicBezTo>
                    <a:pt x="22511" y="4937"/>
                    <a:pt x="34429" y="0"/>
                    <a:pt x="46856" y="0"/>
                  </a:cubicBezTo>
                  <a:close/>
                </a:path>
              </a:pathLst>
            </a:custGeom>
            <a:solidFill>
              <a:srgbClr val="0893A9"/>
            </a:solidFill>
          </p:spPr>
          <p:txBody>
            <a:bodyPr/>
            <a:lstStyle/>
            <a:p>
              <a:endParaRPr lang="fi-FI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48DB4816-F442-76E4-0441-A7EEA4827440}"/>
                </a:ext>
              </a:extLst>
            </p:cNvPr>
            <p:cNvSpPr txBox="1"/>
            <p:nvPr/>
          </p:nvSpPr>
          <p:spPr>
            <a:xfrm>
              <a:off x="956" y="-24243"/>
              <a:ext cx="2219334" cy="3794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defTabSz="398181">
                <a:lnSpc>
                  <a:spcPts val="1518"/>
                </a:lnSpc>
                <a:spcAft>
                  <a:spcPts val="311"/>
                </a:spcAft>
              </a:pPr>
              <a:r>
                <a:rPr lang="en-US" sz="1084" b="1" kern="120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TURVALLISUUS</a:t>
              </a:r>
              <a:endParaRPr lang="en-US" sz="2490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endParaRPr>
            </a:p>
          </p:txBody>
        </p:sp>
      </p:grpSp>
      <p:sp>
        <p:nvSpPr>
          <p:cNvPr id="11" name="TextBox 11">
            <a:extLst>
              <a:ext uri="{FF2B5EF4-FFF2-40B4-BE49-F238E27FC236}">
                <a16:creationId xmlns:a16="http://schemas.microsoft.com/office/drawing/2014/main" id="{808BFF3B-9829-EC9A-FB18-0CE4492CD36B}"/>
              </a:ext>
            </a:extLst>
          </p:cNvPr>
          <p:cNvSpPr txBox="1"/>
          <p:nvPr/>
        </p:nvSpPr>
        <p:spPr>
          <a:xfrm>
            <a:off x="10508780" y="1026695"/>
            <a:ext cx="6954495" cy="41242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defRPr/>
            </a:pPr>
            <a:r>
              <a:rPr lang="fi-FI" sz="4800" b="1" dirty="0">
                <a:solidFill>
                  <a:srgbClr val="0893A9"/>
                </a:solidFill>
                <a:latin typeface="Open Sans Bold"/>
                <a:ea typeface="Open Sans Bold"/>
                <a:cs typeface="Open Sans Bold"/>
              </a:rPr>
              <a:t>VAHVISTAMME KEINOJA TOIMIA TURVALLISENA VANHEMPANA. </a:t>
            </a:r>
            <a:endParaRPr lang="fi-FI" sz="4800" b="1" i="0" u="none" strike="noStrike" kern="1200" cap="none" spc="0" normalizeH="0" baseline="0" noProof="0" dirty="0">
              <a:ln>
                <a:noFill/>
              </a:ln>
              <a:solidFill>
                <a:srgbClr val="0893A9"/>
              </a:solidFill>
              <a:effectLst/>
              <a:uLnTx/>
              <a:uFillTx/>
              <a:latin typeface="Open Sans Bold"/>
              <a:ea typeface="Open Sans Bold"/>
              <a:cs typeface="Open Sans Bold"/>
            </a:endParaRPr>
          </a:p>
          <a:p>
            <a:endParaRPr lang="fi-FI" sz="3600" b="1" dirty="0">
              <a:solidFill>
                <a:srgbClr val="0893A9"/>
              </a:solidFill>
              <a:latin typeface="Open Sans Bold" panose="020B0806030504020204" charset="0"/>
              <a:ea typeface="Open Sans Bold" panose="020B0806030504020204" charset="0"/>
              <a:cs typeface="Open Sans Bold" panose="020B0806030504020204" charset="0"/>
            </a:endParaRPr>
          </a:p>
          <a:p>
            <a:pPr defTabSz="748970">
              <a:spcAft>
                <a:spcPts val="585"/>
              </a:spcAft>
            </a:pPr>
            <a:endParaRPr lang="en-US" sz="4000" b="1" dirty="0">
              <a:solidFill>
                <a:srgbClr val="0893A9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14467721-47EB-094B-B4CC-0F531145830D}"/>
              </a:ext>
            </a:extLst>
          </p:cNvPr>
          <p:cNvSpPr txBox="1"/>
          <p:nvPr/>
        </p:nvSpPr>
        <p:spPr>
          <a:xfrm>
            <a:off x="10881288" y="8499056"/>
            <a:ext cx="9096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748970">
              <a:spcAft>
                <a:spcPts val="660"/>
              </a:spcAft>
            </a:pPr>
            <a:r>
              <a:rPr lang="en-US" sz="1800" b="1" dirty="0">
                <a:solidFill>
                  <a:srgbClr val="0893A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KIEPPI</a:t>
            </a:r>
          </a:p>
        </p:txBody>
      </p:sp>
    </p:spTree>
    <p:extLst>
      <p:ext uri="{BB962C8B-B14F-4D97-AF65-F5344CB8AC3E}">
        <p14:creationId xmlns:p14="http://schemas.microsoft.com/office/powerpoint/2010/main" val="8686115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A923039-7BDE-A25C-CAE3-28AC7CF8DC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24AEF253-137A-7936-C523-9B276EABB0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342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ea typeface="Calibri"/>
                <a:cs typeface="Calibri"/>
              </a:rPr>
              <a:t>,</a:t>
            </a:r>
            <a:endParaRPr lang="en-US" dirty="0"/>
          </a:p>
        </p:txBody>
      </p:sp>
      <p:sp useBgFill="1">
        <p:nvSpPr>
          <p:cNvPr id="56" name="Freeform: Shape 55">
            <a:extLst>
              <a:ext uri="{FF2B5EF4-FFF2-40B4-BE49-F238E27FC236}">
                <a16:creationId xmlns:a16="http://schemas.microsoft.com/office/drawing/2014/main" id="{E26A6167-9A61-EBBD-C22A-D46AADA337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custGeom>
            <a:avLst/>
            <a:gdLst>
              <a:gd name="connsiteX0" fmla="*/ 6315529 w 12192000"/>
              <a:gd name="connsiteY0" fmla="*/ 4323896 h 6858000"/>
              <a:gd name="connsiteX1" fmla="*/ 6295588 w 12192000"/>
              <a:gd name="connsiteY1" fmla="*/ 4367579 h 6858000"/>
              <a:gd name="connsiteX2" fmla="*/ 6219229 w 12192000"/>
              <a:gd name="connsiteY2" fmla="*/ 4436818 h 6858000"/>
              <a:gd name="connsiteX3" fmla="*/ 6065687 w 12192000"/>
              <a:gd name="connsiteY3" fmla="*/ 4637204 h 6858000"/>
              <a:gd name="connsiteX4" fmla="*/ 5727387 w 12192000"/>
              <a:gd name="connsiteY4" fmla="*/ 5460076 h 6858000"/>
              <a:gd name="connsiteX5" fmla="*/ 5620972 w 12192000"/>
              <a:gd name="connsiteY5" fmla="*/ 5725836 h 6858000"/>
              <a:gd name="connsiteX6" fmla="*/ 5707795 w 12192000"/>
              <a:gd name="connsiteY6" fmla="*/ 5790089 h 6858000"/>
              <a:gd name="connsiteX7" fmla="*/ 5554627 w 12192000"/>
              <a:gd name="connsiteY7" fmla="*/ 6078873 h 6858000"/>
              <a:gd name="connsiteX8" fmla="*/ 5373489 w 12192000"/>
              <a:gd name="connsiteY8" fmla="*/ 6402408 h 6858000"/>
              <a:gd name="connsiteX9" fmla="*/ 5099999 w 12192000"/>
              <a:gd name="connsiteY9" fmla="*/ 6827527 h 6858000"/>
              <a:gd name="connsiteX10" fmla="*/ 5078133 w 12192000"/>
              <a:gd name="connsiteY10" fmla="*/ 6857998 h 6858000"/>
              <a:gd name="connsiteX11" fmla="*/ 9179960 w 12192000"/>
              <a:gd name="connsiteY11" fmla="*/ 6857998 h 6858000"/>
              <a:gd name="connsiteX12" fmla="*/ 9179960 w 12192000"/>
              <a:gd name="connsiteY12" fmla="*/ 4323896 h 6858000"/>
              <a:gd name="connsiteX13" fmla="*/ 0 w 12192000"/>
              <a:gd name="connsiteY13" fmla="*/ 0 h 6858000"/>
              <a:gd name="connsiteX14" fmla="*/ 5872711 w 12192000"/>
              <a:gd name="connsiteY14" fmla="*/ 0 h 6858000"/>
              <a:gd name="connsiteX15" fmla="*/ 5885421 w 12192000"/>
              <a:gd name="connsiteY15" fmla="*/ 20207 h 6858000"/>
              <a:gd name="connsiteX16" fmla="*/ 5925300 w 12192000"/>
              <a:gd name="connsiteY16" fmla="*/ 48911 h 6858000"/>
              <a:gd name="connsiteX17" fmla="*/ 5940039 w 12192000"/>
              <a:gd name="connsiteY17" fmla="*/ 101212 h 6858000"/>
              <a:gd name="connsiteX18" fmla="*/ 5969942 w 12192000"/>
              <a:gd name="connsiteY18" fmla="*/ 311282 h 6858000"/>
              <a:gd name="connsiteX19" fmla="*/ 5961238 w 12192000"/>
              <a:gd name="connsiteY19" fmla="*/ 357643 h 6858000"/>
              <a:gd name="connsiteX20" fmla="*/ 5917195 w 12192000"/>
              <a:gd name="connsiteY20" fmla="*/ 420369 h 6858000"/>
              <a:gd name="connsiteX21" fmla="*/ 5882753 w 12192000"/>
              <a:gd name="connsiteY21" fmla="*/ 556832 h 6858000"/>
              <a:gd name="connsiteX22" fmla="*/ 5814490 w 12192000"/>
              <a:gd name="connsiteY22" fmla="*/ 757416 h 6858000"/>
              <a:gd name="connsiteX23" fmla="*/ 5780064 w 12192000"/>
              <a:gd name="connsiteY23" fmla="*/ 817804 h 6858000"/>
              <a:gd name="connsiteX24" fmla="*/ 5808232 w 12192000"/>
              <a:gd name="connsiteY24" fmla="*/ 850533 h 6858000"/>
              <a:gd name="connsiteX25" fmla="*/ 5906473 w 12192000"/>
              <a:gd name="connsiteY25" fmla="*/ 1076571 h 6858000"/>
              <a:gd name="connsiteX26" fmla="*/ 5778623 w 12192000"/>
              <a:gd name="connsiteY26" fmla="*/ 1369280 h 6858000"/>
              <a:gd name="connsiteX27" fmla="*/ 5710841 w 12192000"/>
              <a:gd name="connsiteY27" fmla="*/ 1462628 h 6858000"/>
              <a:gd name="connsiteX28" fmla="*/ 5846774 w 12192000"/>
              <a:gd name="connsiteY28" fmla="*/ 1455933 h 6858000"/>
              <a:gd name="connsiteX29" fmla="*/ 5897329 w 12192000"/>
              <a:gd name="connsiteY29" fmla="*/ 1553073 h 6858000"/>
              <a:gd name="connsiteX30" fmla="*/ 5919735 w 12192000"/>
              <a:gd name="connsiteY30" fmla="*/ 1602736 h 6858000"/>
              <a:gd name="connsiteX31" fmla="*/ 6057874 w 12192000"/>
              <a:gd name="connsiteY31" fmla="*/ 1910648 h 6858000"/>
              <a:gd name="connsiteX32" fmla="*/ 6039719 w 12192000"/>
              <a:gd name="connsiteY32" fmla="*/ 2010547 h 6858000"/>
              <a:gd name="connsiteX33" fmla="*/ 5841713 w 12192000"/>
              <a:gd name="connsiteY33" fmla="*/ 2520599 h 6858000"/>
              <a:gd name="connsiteX34" fmla="*/ 6071734 w 12192000"/>
              <a:gd name="connsiteY34" fmla="*/ 2593468 h 6858000"/>
              <a:gd name="connsiteX35" fmla="*/ 6092050 w 12192000"/>
              <a:gd name="connsiteY35" fmla="*/ 2806646 h 6858000"/>
              <a:gd name="connsiteX36" fmla="*/ 6215122 w 12192000"/>
              <a:gd name="connsiteY36" fmla="*/ 3021197 h 6858000"/>
              <a:gd name="connsiteX37" fmla="*/ 6338100 w 12192000"/>
              <a:gd name="connsiteY37" fmla="*/ 3178087 h 6858000"/>
              <a:gd name="connsiteX38" fmla="*/ 6343927 w 12192000"/>
              <a:gd name="connsiteY38" fmla="*/ 3194685 h 6858000"/>
              <a:gd name="connsiteX39" fmla="*/ 6343850 w 12192000"/>
              <a:gd name="connsiteY39" fmla="*/ 3201174 h 6858000"/>
              <a:gd name="connsiteX40" fmla="*/ 6366375 w 12192000"/>
              <a:gd name="connsiteY40" fmla="*/ 3271251 h 6858000"/>
              <a:gd name="connsiteX41" fmla="*/ 6369430 w 12192000"/>
              <a:gd name="connsiteY41" fmla="*/ 3276240 h 6858000"/>
              <a:gd name="connsiteX42" fmla="*/ 6392405 w 12192000"/>
              <a:gd name="connsiteY42" fmla="*/ 3360437 h 6858000"/>
              <a:gd name="connsiteX43" fmla="*/ 6397993 w 12192000"/>
              <a:gd name="connsiteY43" fmla="*/ 3390203 h 6858000"/>
              <a:gd name="connsiteX44" fmla="*/ 6394652 w 12192000"/>
              <a:gd name="connsiteY44" fmla="*/ 3402205 h 6858000"/>
              <a:gd name="connsiteX45" fmla="*/ 6366662 w 12192000"/>
              <a:gd name="connsiteY45" fmla="*/ 3442044 h 6858000"/>
              <a:gd name="connsiteX46" fmla="*/ 6320915 w 12192000"/>
              <a:gd name="connsiteY46" fmla="*/ 3701547 h 6858000"/>
              <a:gd name="connsiteX47" fmla="*/ 6364618 w 12192000"/>
              <a:gd name="connsiteY47" fmla="*/ 3743844 h 6858000"/>
              <a:gd name="connsiteX48" fmla="*/ 6370409 w 12192000"/>
              <a:gd name="connsiteY48" fmla="*/ 3754454 h 6858000"/>
              <a:gd name="connsiteX49" fmla="*/ 6373773 w 12192000"/>
              <a:gd name="connsiteY49" fmla="*/ 3768237 h 6858000"/>
              <a:gd name="connsiteX50" fmla="*/ 6375298 w 12192000"/>
              <a:gd name="connsiteY50" fmla="*/ 3796540 h 6858000"/>
              <a:gd name="connsiteX51" fmla="*/ 6253487 w 12192000"/>
              <a:gd name="connsiteY51" fmla="*/ 3856948 h 6858000"/>
              <a:gd name="connsiteX52" fmla="*/ 6385416 w 12192000"/>
              <a:gd name="connsiteY52" fmla="*/ 4014409 h 6858000"/>
              <a:gd name="connsiteX53" fmla="*/ 6374795 w 12192000"/>
              <a:gd name="connsiteY53" fmla="*/ 4038554 h 6858000"/>
              <a:gd name="connsiteX54" fmla="*/ 6351015 w 12192000"/>
              <a:gd name="connsiteY54" fmla="*/ 4150489 h 6858000"/>
              <a:gd name="connsiteX55" fmla="*/ 6340821 w 12192000"/>
              <a:gd name="connsiteY55" fmla="*/ 4212706 h 6858000"/>
              <a:gd name="connsiteX56" fmla="*/ 12191999 w 12192000"/>
              <a:gd name="connsiteY56" fmla="*/ 4212706 h 6858000"/>
              <a:gd name="connsiteX57" fmla="*/ 12191999 w 12192000"/>
              <a:gd name="connsiteY57" fmla="*/ 0 h 6858000"/>
              <a:gd name="connsiteX58" fmla="*/ 12192000 w 12192000"/>
              <a:gd name="connsiteY58" fmla="*/ 0 h 6858000"/>
              <a:gd name="connsiteX59" fmla="*/ 12192000 w 12192000"/>
              <a:gd name="connsiteY59" fmla="*/ 6858000 h 6858000"/>
              <a:gd name="connsiteX60" fmla="*/ 12191999 w 12192000"/>
              <a:gd name="connsiteY60" fmla="*/ 6858000 h 6858000"/>
              <a:gd name="connsiteX61" fmla="*/ 12191999 w 12192000"/>
              <a:gd name="connsiteY61" fmla="*/ 4323902 h 6858000"/>
              <a:gd name="connsiteX62" fmla="*/ 9307672 w 12192000"/>
              <a:gd name="connsiteY62" fmla="*/ 4323902 h 6858000"/>
              <a:gd name="connsiteX63" fmla="*/ 9307672 w 12192000"/>
              <a:gd name="connsiteY63" fmla="*/ 6858000 h 6858000"/>
              <a:gd name="connsiteX64" fmla="*/ 0 w 12192000"/>
              <a:gd name="connsiteY6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12192000" h="6858000">
                <a:moveTo>
                  <a:pt x="6315529" y="4323896"/>
                </a:moveTo>
                <a:lnTo>
                  <a:pt x="6295588" y="4367579"/>
                </a:lnTo>
                <a:cubicBezTo>
                  <a:pt x="6278024" y="4397022"/>
                  <a:pt x="6253813" y="4421099"/>
                  <a:pt x="6219229" y="4436818"/>
                </a:cubicBezTo>
                <a:cubicBezTo>
                  <a:pt x="6148079" y="4469666"/>
                  <a:pt x="6116436" y="4572066"/>
                  <a:pt x="6065687" y="4637204"/>
                </a:cubicBezTo>
                <a:cubicBezTo>
                  <a:pt x="5888713" y="4862696"/>
                  <a:pt x="5773979" y="5125824"/>
                  <a:pt x="5727387" y="5460076"/>
                </a:cubicBezTo>
                <a:cubicBezTo>
                  <a:pt x="5714326" y="5552523"/>
                  <a:pt x="5656974" y="5638673"/>
                  <a:pt x="5620972" y="5725836"/>
                </a:cubicBezTo>
                <a:cubicBezTo>
                  <a:pt x="5641553" y="5779043"/>
                  <a:pt x="5738619" y="5631221"/>
                  <a:pt x="5707795" y="5790089"/>
                </a:cubicBezTo>
                <a:cubicBezTo>
                  <a:pt x="5684453" y="5909876"/>
                  <a:pt x="5617437" y="5996827"/>
                  <a:pt x="5554627" y="6078873"/>
                </a:cubicBezTo>
                <a:cubicBezTo>
                  <a:pt x="5482491" y="6172498"/>
                  <a:pt x="5402203" y="6253366"/>
                  <a:pt x="5373489" y="6402408"/>
                </a:cubicBezTo>
                <a:cubicBezTo>
                  <a:pt x="5371924" y="6410357"/>
                  <a:pt x="5276557" y="6577417"/>
                  <a:pt x="5099999" y="6827527"/>
                </a:cubicBezTo>
                <a:lnTo>
                  <a:pt x="5078133" y="6857998"/>
                </a:lnTo>
                <a:lnTo>
                  <a:pt x="9179960" y="6857998"/>
                </a:lnTo>
                <a:lnTo>
                  <a:pt x="9179960" y="4323896"/>
                </a:lnTo>
                <a:close/>
                <a:moveTo>
                  <a:pt x="0" y="0"/>
                </a:moveTo>
                <a:lnTo>
                  <a:pt x="5872711" y="0"/>
                </a:lnTo>
                <a:lnTo>
                  <a:pt x="5885421" y="20207"/>
                </a:lnTo>
                <a:cubicBezTo>
                  <a:pt x="5896481" y="32882"/>
                  <a:pt x="5909484" y="42864"/>
                  <a:pt x="5925300" y="48911"/>
                </a:cubicBezTo>
                <a:cubicBezTo>
                  <a:pt x="5940498" y="54526"/>
                  <a:pt x="5945509" y="75042"/>
                  <a:pt x="5940039" y="101212"/>
                </a:cubicBezTo>
                <a:cubicBezTo>
                  <a:pt x="5921950" y="187894"/>
                  <a:pt x="5936667" y="254951"/>
                  <a:pt x="5969942" y="311282"/>
                </a:cubicBezTo>
                <a:cubicBezTo>
                  <a:pt x="5981709" y="330926"/>
                  <a:pt x="5977292" y="344422"/>
                  <a:pt x="5961238" y="357643"/>
                </a:cubicBezTo>
                <a:cubicBezTo>
                  <a:pt x="5942802" y="372223"/>
                  <a:pt x="5928461" y="393565"/>
                  <a:pt x="5917195" y="420369"/>
                </a:cubicBezTo>
                <a:cubicBezTo>
                  <a:pt x="5898701" y="463685"/>
                  <a:pt x="5889992" y="510050"/>
                  <a:pt x="5882753" y="556832"/>
                </a:cubicBezTo>
                <a:cubicBezTo>
                  <a:pt x="5871511" y="630206"/>
                  <a:pt x="5858246" y="700969"/>
                  <a:pt x="5814490" y="757416"/>
                </a:cubicBezTo>
                <a:cubicBezTo>
                  <a:pt x="5801465" y="774559"/>
                  <a:pt x="5791019" y="796511"/>
                  <a:pt x="5780064" y="817804"/>
                </a:cubicBezTo>
                <a:cubicBezTo>
                  <a:pt x="5783558" y="836359"/>
                  <a:pt x="5792196" y="849005"/>
                  <a:pt x="5808232" y="850533"/>
                </a:cubicBezTo>
                <a:cubicBezTo>
                  <a:pt x="5910296" y="860624"/>
                  <a:pt x="5905771" y="962632"/>
                  <a:pt x="5906473" y="1076571"/>
                </a:cubicBezTo>
                <a:cubicBezTo>
                  <a:pt x="5907545" y="1217584"/>
                  <a:pt x="5849973" y="1296799"/>
                  <a:pt x="5778623" y="1369280"/>
                </a:cubicBezTo>
                <a:cubicBezTo>
                  <a:pt x="5754207" y="1393852"/>
                  <a:pt x="5718605" y="1401742"/>
                  <a:pt x="5710841" y="1462628"/>
                </a:cubicBezTo>
                <a:cubicBezTo>
                  <a:pt x="5753463" y="1508141"/>
                  <a:pt x="5802053" y="1451295"/>
                  <a:pt x="5846774" y="1455933"/>
                </a:cubicBezTo>
                <a:cubicBezTo>
                  <a:pt x="5883727" y="1460129"/>
                  <a:pt x="5943609" y="1438568"/>
                  <a:pt x="5897329" y="1553073"/>
                </a:cubicBezTo>
                <a:cubicBezTo>
                  <a:pt x="5883856" y="1586627"/>
                  <a:pt x="5901366" y="1604100"/>
                  <a:pt x="5919735" y="1602736"/>
                </a:cubicBezTo>
                <a:cubicBezTo>
                  <a:pt x="6068526" y="1589022"/>
                  <a:pt x="6006837" y="1813624"/>
                  <a:pt x="6057874" y="1910648"/>
                </a:cubicBezTo>
                <a:cubicBezTo>
                  <a:pt x="6072264" y="1936644"/>
                  <a:pt x="6059978" y="1992417"/>
                  <a:pt x="6039719" y="2010547"/>
                </a:cubicBezTo>
                <a:cubicBezTo>
                  <a:pt x="5911143" y="2127229"/>
                  <a:pt x="5899692" y="2331836"/>
                  <a:pt x="5841713" y="2520599"/>
                </a:cubicBezTo>
                <a:cubicBezTo>
                  <a:pt x="5912636" y="2572423"/>
                  <a:pt x="5995799" y="2566926"/>
                  <a:pt x="6071734" y="2593468"/>
                </a:cubicBezTo>
                <a:cubicBezTo>
                  <a:pt x="6150607" y="2620843"/>
                  <a:pt x="6151703" y="2655507"/>
                  <a:pt x="6092050" y="2806646"/>
                </a:cubicBezTo>
                <a:cubicBezTo>
                  <a:pt x="6259331" y="2795420"/>
                  <a:pt x="6259331" y="2795420"/>
                  <a:pt x="6215122" y="3021197"/>
                </a:cubicBezTo>
                <a:cubicBezTo>
                  <a:pt x="6259035" y="3016573"/>
                  <a:pt x="6302431" y="3085300"/>
                  <a:pt x="6338100" y="3178087"/>
                </a:cubicBezTo>
                <a:lnTo>
                  <a:pt x="6343927" y="3194685"/>
                </a:lnTo>
                <a:lnTo>
                  <a:pt x="6343850" y="3201174"/>
                </a:lnTo>
                <a:cubicBezTo>
                  <a:pt x="6346866" y="3232770"/>
                  <a:pt x="6355995" y="3253323"/>
                  <a:pt x="6366375" y="3271251"/>
                </a:cubicBezTo>
                <a:lnTo>
                  <a:pt x="6369430" y="3276240"/>
                </a:lnTo>
                <a:lnTo>
                  <a:pt x="6392405" y="3360437"/>
                </a:lnTo>
                <a:lnTo>
                  <a:pt x="6397993" y="3390203"/>
                </a:lnTo>
                <a:lnTo>
                  <a:pt x="6394652" y="3402205"/>
                </a:lnTo>
                <a:cubicBezTo>
                  <a:pt x="6388505" y="3414621"/>
                  <a:pt x="6379344" y="3427747"/>
                  <a:pt x="6366662" y="3442044"/>
                </a:cubicBezTo>
                <a:cubicBezTo>
                  <a:pt x="6239481" y="3584662"/>
                  <a:pt x="6224938" y="3605480"/>
                  <a:pt x="6320915" y="3701547"/>
                </a:cubicBezTo>
                <a:lnTo>
                  <a:pt x="6364618" y="3743844"/>
                </a:lnTo>
                <a:lnTo>
                  <a:pt x="6370409" y="3754454"/>
                </a:lnTo>
                <a:lnTo>
                  <a:pt x="6373773" y="3768237"/>
                </a:lnTo>
                <a:cubicBezTo>
                  <a:pt x="6374277" y="3777528"/>
                  <a:pt x="6374207" y="3788146"/>
                  <a:pt x="6375298" y="3796540"/>
                </a:cubicBezTo>
                <a:cubicBezTo>
                  <a:pt x="6339717" y="3831045"/>
                  <a:pt x="6294642" y="3774365"/>
                  <a:pt x="6253487" y="3856948"/>
                </a:cubicBezTo>
                <a:lnTo>
                  <a:pt x="6385416" y="4014409"/>
                </a:lnTo>
                <a:lnTo>
                  <a:pt x="6374795" y="4038554"/>
                </a:lnTo>
                <a:cubicBezTo>
                  <a:pt x="6363579" y="4073249"/>
                  <a:pt x="6356895" y="4111559"/>
                  <a:pt x="6351015" y="4150489"/>
                </a:cubicBezTo>
                <a:lnTo>
                  <a:pt x="6340821" y="4212706"/>
                </a:lnTo>
                <a:lnTo>
                  <a:pt x="12191999" y="4212706"/>
                </a:lnTo>
                <a:lnTo>
                  <a:pt x="12191999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12191999" y="6858000"/>
                </a:lnTo>
                <a:lnTo>
                  <a:pt x="12191999" y="4323902"/>
                </a:lnTo>
                <a:lnTo>
                  <a:pt x="9307672" y="4323902"/>
                </a:lnTo>
                <a:lnTo>
                  <a:pt x="930767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pPr defTabSz="457200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9186D236-3A12-03D5-4508-FDC57A540A69}"/>
              </a:ext>
            </a:extLst>
          </p:cNvPr>
          <p:cNvSpPr txBox="1"/>
          <p:nvPr/>
        </p:nvSpPr>
        <p:spPr>
          <a:xfrm>
            <a:off x="1257300" y="1026695"/>
            <a:ext cx="6521922" cy="888732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90000"/>
              </a:lnSpc>
              <a:spcAft>
                <a:spcPts val="660"/>
              </a:spcAft>
            </a:pPr>
            <a:r>
              <a:rPr lang="en-US" sz="2400" b="1" dirty="0">
                <a:solidFill>
                  <a:srgbClr val="0893A9"/>
                </a:solidFill>
                <a:latin typeface="Open Sans    "/>
                <a:sym typeface="Open Sans Bold"/>
              </a:rPr>
              <a:t>Miten?</a:t>
            </a:r>
            <a:endParaRPr lang="en-US" sz="2400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42900" indent="-342900">
              <a:lnSpc>
                <a:spcPts val="2647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Yksilö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- ja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vertaisryhmätyöskentely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 </a:t>
            </a:r>
          </a:p>
          <a:p>
            <a:pPr marL="342900" indent="-342900">
              <a:lnSpc>
                <a:spcPts val="2647"/>
              </a:lnSpc>
              <a:buFont typeface="Arial" panose="020B0604020202020204" pitchFamily="34" charset="0"/>
              <a:buChar char="•"/>
            </a:pPr>
            <a:endParaRPr lang="en-US" sz="2400" dirty="0">
              <a:latin typeface="Open Sans"/>
              <a:ea typeface="Open Sans"/>
              <a:cs typeface="Open Sans"/>
            </a:endParaRPr>
          </a:p>
          <a:p>
            <a:pPr marL="342900" indent="-342900">
              <a:lnSpc>
                <a:spcPts val="2647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latin typeface="Open Sans"/>
                <a:ea typeface="Open Sans"/>
                <a:cs typeface="Open Sans"/>
              </a:rPr>
              <a:t>Ammattilaisverkostosta</a:t>
            </a:r>
            <a:r>
              <a:rPr lang="en-US" sz="2400" dirty="0">
                <a:latin typeface="Open Sans"/>
                <a:ea typeface="Open Sans"/>
                <a:cs typeface="Open Sans"/>
              </a:rPr>
              <a:t> </a:t>
            </a:r>
            <a:r>
              <a:rPr lang="en-US" sz="2400" dirty="0" err="1">
                <a:latin typeface="Open Sans"/>
                <a:ea typeface="Open Sans"/>
                <a:cs typeface="Open Sans"/>
              </a:rPr>
              <a:t>nimettyjen</a:t>
            </a:r>
            <a:r>
              <a:rPr lang="en-US" sz="2400" dirty="0">
                <a:latin typeface="Open Sans"/>
                <a:ea typeface="Open Sans"/>
                <a:cs typeface="Open Sans"/>
              </a:rPr>
              <a:t> </a:t>
            </a:r>
            <a:r>
              <a:rPr lang="en-US" sz="2400" dirty="0" err="1">
                <a:latin typeface="Open Sans"/>
                <a:ea typeface="Open Sans"/>
                <a:cs typeface="Open Sans"/>
              </a:rPr>
              <a:t>ammattilaisten</a:t>
            </a:r>
            <a:r>
              <a:rPr lang="en-US" sz="2400" dirty="0">
                <a:latin typeface="Open Sans"/>
                <a:ea typeface="Open Sans"/>
                <a:cs typeface="Open Sans"/>
              </a:rPr>
              <a:t> </a:t>
            </a:r>
            <a:r>
              <a:rPr lang="en-US" sz="2400" dirty="0" err="1">
                <a:latin typeface="Open Sans"/>
                <a:ea typeface="Open Sans"/>
                <a:cs typeface="Open Sans"/>
              </a:rPr>
              <a:t>kanssa</a:t>
            </a:r>
            <a:r>
              <a:rPr lang="en-US" sz="2400" dirty="0">
                <a:latin typeface="Open Sans"/>
                <a:ea typeface="Open Sans"/>
                <a:cs typeface="Open Sans"/>
              </a:rPr>
              <a:t> </a:t>
            </a:r>
            <a:r>
              <a:rPr lang="en-US" sz="2400" dirty="0" err="1">
                <a:latin typeface="Open Sans"/>
                <a:ea typeface="Open Sans"/>
                <a:cs typeface="Open Sans"/>
              </a:rPr>
              <a:t>kehitetään</a:t>
            </a:r>
            <a:r>
              <a:rPr lang="en-US" sz="2400" dirty="0">
                <a:latin typeface="Open Sans"/>
                <a:ea typeface="Open Sans"/>
                <a:cs typeface="Open Sans"/>
              </a:rPr>
              <a:t> ja </a:t>
            </a:r>
            <a:r>
              <a:rPr lang="en-US" sz="2400" dirty="0" err="1">
                <a:latin typeface="Open Sans"/>
                <a:ea typeface="Open Sans"/>
                <a:cs typeface="Open Sans"/>
              </a:rPr>
              <a:t>kuvataan</a:t>
            </a:r>
            <a:r>
              <a:rPr lang="en-US" sz="2400" dirty="0">
                <a:latin typeface="Open Sans"/>
                <a:ea typeface="Open Sans"/>
                <a:cs typeface="Open Sans"/>
              </a:rPr>
              <a:t> </a:t>
            </a:r>
            <a:r>
              <a:rPr lang="en-US" sz="2400" dirty="0" err="1">
                <a:latin typeface="Open Sans"/>
                <a:ea typeface="Open Sans"/>
                <a:cs typeface="Open Sans"/>
              </a:rPr>
              <a:t>monialainen</a:t>
            </a:r>
            <a:r>
              <a:rPr lang="en-US" sz="2400" dirty="0">
                <a:latin typeface="Open Sans"/>
                <a:ea typeface="Open Sans"/>
                <a:cs typeface="Open Sans"/>
              </a:rPr>
              <a:t> </a:t>
            </a:r>
            <a:r>
              <a:rPr lang="en-US" sz="2400" dirty="0" err="1">
                <a:latin typeface="Open Sans"/>
                <a:ea typeface="Open Sans"/>
                <a:cs typeface="Open Sans"/>
              </a:rPr>
              <a:t>työskentelymalli</a:t>
            </a:r>
          </a:p>
          <a:p>
            <a:pPr marL="342900" indent="-342900">
              <a:lnSpc>
                <a:spcPts val="2647"/>
              </a:lnSpc>
              <a:buFont typeface="Arial" panose="020B0604020202020204" pitchFamily="34" charset="0"/>
              <a:buChar char="•"/>
            </a:pPr>
            <a:endParaRPr lang="en-US" sz="2400" dirty="0">
              <a:latin typeface="Open Sans"/>
              <a:ea typeface="Open Sans"/>
              <a:cs typeface="Open Sans"/>
            </a:endParaRPr>
          </a:p>
          <a:p>
            <a:pPr marL="342900" indent="-342900">
              <a:lnSpc>
                <a:spcPts val="2647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latin typeface="Open Sans"/>
                <a:ea typeface="Open Sans"/>
                <a:cs typeface="Open Sans"/>
              </a:rPr>
              <a:t>Asiakkaalle</a:t>
            </a:r>
            <a:r>
              <a:rPr lang="en-US" sz="2400" dirty="0">
                <a:latin typeface="Open Sans"/>
                <a:ea typeface="Open Sans"/>
                <a:cs typeface="Open Sans"/>
              </a:rPr>
              <a:t> </a:t>
            </a:r>
            <a:r>
              <a:rPr lang="en-US" sz="2400" dirty="0" err="1">
                <a:latin typeface="Open Sans"/>
                <a:ea typeface="Open Sans"/>
                <a:cs typeface="Open Sans"/>
              </a:rPr>
              <a:t>tarjotaan</a:t>
            </a:r>
            <a:r>
              <a:rPr lang="en-US" sz="2400" dirty="0">
                <a:latin typeface="Open Sans"/>
                <a:ea typeface="Open Sans"/>
                <a:cs typeface="Open Sans"/>
              </a:rPr>
              <a:t> </a:t>
            </a:r>
            <a:r>
              <a:rPr lang="en-US" sz="2400" dirty="0" err="1">
                <a:latin typeface="Open Sans"/>
                <a:ea typeface="Open Sans"/>
                <a:cs typeface="Open Sans"/>
              </a:rPr>
              <a:t>moniammatillisen</a:t>
            </a:r>
            <a:r>
              <a:rPr lang="en-US" sz="2400" dirty="0">
                <a:latin typeface="Open Sans"/>
                <a:ea typeface="Open Sans"/>
                <a:cs typeface="Open Sans"/>
              </a:rPr>
              <a:t> </a:t>
            </a:r>
            <a:r>
              <a:rPr lang="en-US" sz="2400" dirty="0" err="1">
                <a:latin typeface="Open Sans"/>
                <a:ea typeface="Open Sans"/>
                <a:cs typeface="Open Sans"/>
              </a:rPr>
              <a:t>ydintiimin</a:t>
            </a:r>
            <a:r>
              <a:rPr lang="en-US" sz="2400" dirty="0">
                <a:latin typeface="Open Sans"/>
                <a:ea typeface="Open Sans"/>
                <a:cs typeface="Open Sans"/>
              </a:rPr>
              <a:t> </a:t>
            </a:r>
            <a:r>
              <a:rPr lang="en-US" sz="2400" dirty="0" err="1">
                <a:latin typeface="Open Sans"/>
                <a:ea typeface="Open Sans"/>
                <a:cs typeface="Open Sans"/>
              </a:rPr>
              <a:t>tukea</a:t>
            </a:r>
            <a:r>
              <a:rPr lang="en-US" sz="2400" dirty="0">
                <a:latin typeface="Open Sans"/>
                <a:ea typeface="Open Sans"/>
                <a:cs typeface="Open Sans"/>
              </a:rPr>
              <a:t> </a:t>
            </a:r>
            <a:r>
              <a:rPr lang="en-US" sz="2400" dirty="0" err="1">
                <a:latin typeface="Open Sans"/>
                <a:ea typeface="Open Sans"/>
                <a:cs typeface="Open Sans"/>
              </a:rPr>
              <a:t>läpi</a:t>
            </a:r>
            <a:r>
              <a:rPr lang="en-US" sz="2400" dirty="0">
                <a:latin typeface="Open Sans"/>
                <a:ea typeface="Open Sans"/>
                <a:cs typeface="Open Sans"/>
              </a:rPr>
              <a:t> </a:t>
            </a:r>
            <a:r>
              <a:rPr lang="en-US" sz="2400" dirty="0" err="1">
                <a:latin typeface="Open Sans"/>
                <a:ea typeface="Open Sans"/>
                <a:cs typeface="Open Sans"/>
              </a:rPr>
              <a:t>koko</a:t>
            </a:r>
            <a:r>
              <a:rPr lang="en-US" sz="2400" dirty="0">
                <a:latin typeface="Open Sans"/>
                <a:ea typeface="Open Sans"/>
                <a:cs typeface="Open Sans"/>
              </a:rPr>
              <a:t> </a:t>
            </a:r>
            <a:r>
              <a:rPr lang="en-US" sz="2400" dirty="0" err="1">
                <a:latin typeface="Open Sans"/>
                <a:ea typeface="Open Sans"/>
                <a:cs typeface="Open Sans"/>
              </a:rPr>
              <a:t>prosessin</a:t>
            </a:r>
            <a:endParaRPr lang="en-US" sz="2400" i="0" u="none" strike="noStrike" cap="none" spc="0" normalizeH="0" baseline="0" noProof="0" dirty="0">
              <a:ln>
                <a:noFill/>
              </a:ln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342900" indent="-342900">
              <a:lnSpc>
                <a:spcPts val="2647"/>
              </a:lnSpc>
              <a:buFont typeface="Arial" panose="020B0604020202020204" pitchFamily="34" charset="0"/>
              <a:buChar char="•"/>
              <a:defRPr/>
            </a:pPr>
            <a:endParaRPr lang="en-US" sz="24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342900" indent="-342900">
              <a:lnSpc>
                <a:spcPts val="2647"/>
              </a:lnSpc>
              <a:buFont typeface="Arial" panose="020B0604020202020204" pitchFamily="34" charset="0"/>
              <a:buChar char="•"/>
              <a:defRPr/>
            </a:pP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Kokemustoimijoiden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tuki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tilanteessa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 </a:t>
            </a:r>
          </a:p>
          <a:p>
            <a:pPr>
              <a:lnSpc>
                <a:spcPts val="2647"/>
              </a:lnSpc>
              <a:defRPr/>
            </a:pPr>
            <a:endParaRPr lang="en-US" sz="2400" b="1" dirty="0">
              <a:solidFill>
                <a:srgbClr val="000000"/>
              </a:solidFill>
              <a:latin typeface="Open Sans    "/>
              <a:sym typeface="Open Sans Bold"/>
            </a:endParaRPr>
          </a:p>
          <a:p>
            <a:pPr marR="0" lvl="0" fontAlgn="auto">
              <a:lnSpc>
                <a:spcPct val="90000"/>
              </a:lnSpc>
              <a:spcBef>
                <a:spcPts val="0"/>
              </a:spcBef>
              <a:spcAft>
                <a:spcPts val="660"/>
              </a:spcAft>
              <a:buClrTx/>
              <a:buSzTx/>
              <a:tabLst/>
              <a:defRPr/>
            </a:pPr>
            <a:r>
              <a:rPr kumimoji="0" lang="en-US" sz="2400" b="1" i="0" u="none" strike="noStrike" cap="none" spc="0" normalizeH="0" baseline="0" noProof="0" dirty="0" err="1">
                <a:ln>
                  <a:noFill/>
                </a:ln>
                <a:solidFill>
                  <a:srgbClr val="0893A9"/>
                </a:solidFill>
                <a:effectLst/>
                <a:uLnTx/>
                <a:uFillTx/>
                <a:latin typeface="Open Sans    "/>
                <a:sym typeface="Open Sans Bold"/>
              </a:rPr>
              <a:t>Mittarit</a:t>
            </a:r>
            <a:endParaRPr kumimoji="0" lang="en-US" sz="2400" b="1" i="0" u="none" strike="noStrike" cap="none" spc="0" normalizeH="0" baseline="0" noProof="0" dirty="0">
              <a:ln>
                <a:noFill/>
              </a:ln>
              <a:solidFill>
                <a:srgbClr val="0893A9"/>
              </a:solidFill>
              <a:effectLst/>
              <a:uLnTx/>
              <a:uFillTx/>
              <a:latin typeface="Open Sans    "/>
              <a:sym typeface="Open Sans Bold"/>
            </a:endParaRPr>
          </a:p>
          <a:p>
            <a:pPr marL="342900" indent="-342900" algn="l">
              <a:lnSpc>
                <a:spcPts val="2647"/>
              </a:lnSpc>
              <a:buFont typeface="Arial" panose="020B0604020202020204" pitchFamily="34" charset="0"/>
              <a:buChar char="•"/>
            </a:pPr>
            <a:endParaRPr lang="en-US" sz="2400" b="0" i="0" u="none" strike="noStrike" cap="none" spc="0" normalizeH="0" baseline="0" noProof="0" dirty="0">
              <a:ln>
                <a:noFill/>
              </a:ln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360680" lvl="1" indent="-342900">
              <a:lnSpc>
                <a:spcPct val="90000"/>
              </a:lnSpc>
              <a:spcAft>
                <a:spcPts val="660"/>
              </a:spcAft>
              <a:buFont typeface="Arial"/>
              <a:buChar char="•"/>
            </a:pPr>
            <a:r>
              <a:rPr lang="en-US" sz="2400" dirty="0" err="1">
                <a:latin typeface="Open Sans    "/>
              </a:rPr>
              <a:t>Hyvinvoinnin</a:t>
            </a:r>
            <a:r>
              <a:rPr lang="en-US" sz="2400" dirty="0">
                <a:latin typeface="Open Sans    "/>
              </a:rPr>
              <a:t> </a:t>
            </a:r>
            <a:r>
              <a:rPr lang="en-US" sz="2400" dirty="0" err="1">
                <a:latin typeface="Open Sans    "/>
              </a:rPr>
              <a:t>muutoksien</a:t>
            </a:r>
            <a:r>
              <a:rPr lang="en-US" sz="2400" dirty="0">
                <a:latin typeface="Open Sans    "/>
              </a:rPr>
              <a:t> </a:t>
            </a:r>
            <a:r>
              <a:rPr lang="en-US" sz="2400" dirty="0" err="1">
                <a:latin typeface="Open Sans    "/>
              </a:rPr>
              <a:t>seuraaminen</a:t>
            </a:r>
            <a:r>
              <a:rPr lang="en-US" sz="2400" dirty="0">
                <a:latin typeface="Open Sans    "/>
              </a:rPr>
              <a:t> </a:t>
            </a:r>
            <a:r>
              <a:rPr lang="en-US" sz="2400" dirty="0" err="1">
                <a:latin typeface="Open Sans    "/>
              </a:rPr>
              <a:t>Vaikuttavuus</a:t>
            </a:r>
            <a:r>
              <a:rPr lang="en-US" sz="2400" dirty="0">
                <a:latin typeface="Open Sans    "/>
              </a:rPr>
              <a:t> </a:t>
            </a:r>
            <a:r>
              <a:rPr lang="en-US" sz="2400" dirty="0" err="1">
                <a:latin typeface="Open Sans    "/>
              </a:rPr>
              <a:t>esiin</a:t>
            </a:r>
            <a:r>
              <a:rPr lang="en-US" sz="2400" dirty="0">
                <a:latin typeface="Open Sans    "/>
              </a:rPr>
              <a:t> -</a:t>
            </a:r>
            <a:r>
              <a:rPr lang="en-US" sz="2400" dirty="0" err="1">
                <a:latin typeface="Open Sans    "/>
              </a:rPr>
              <a:t>kyselyllä</a:t>
            </a:r>
            <a:r>
              <a:rPr lang="en-US" sz="2400" dirty="0">
                <a:latin typeface="Open Sans    "/>
              </a:rPr>
              <a:t> (</a:t>
            </a:r>
            <a:r>
              <a:rPr lang="en-US" sz="2400" dirty="0" err="1">
                <a:latin typeface="Open Sans    "/>
              </a:rPr>
              <a:t>yksilö</a:t>
            </a:r>
            <a:r>
              <a:rPr lang="en-US" sz="2400" dirty="0">
                <a:latin typeface="Open Sans    "/>
              </a:rPr>
              <a:t>-, </a:t>
            </a:r>
            <a:r>
              <a:rPr lang="en-US" sz="2400" dirty="0" err="1">
                <a:latin typeface="Open Sans    "/>
              </a:rPr>
              <a:t>ryhmä</a:t>
            </a:r>
            <a:r>
              <a:rPr lang="en-US" sz="2400" dirty="0">
                <a:latin typeface="Open Sans    "/>
              </a:rPr>
              <a:t>-, </a:t>
            </a:r>
            <a:r>
              <a:rPr lang="en-US" sz="2400" dirty="0" err="1">
                <a:latin typeface="Open Sans    "/>
              </a:rPr>
              <a:t>neuvonta</a:t>
            </a:r>
            <a:r>
              <a:rPr lang="en-US" sz="2400" dirty="0">
                <a:latin typeface="Open Sans    "/>
              </a:rPr>
              <a:t>- ja </a:t>
            </a:r>
            <a:r>
              <a:rPr lang="en-US" sz="2400" dirty="0" err="1">
                <a:latin typeface="Open Sans    "/>
              </a:rPr>
              <a:t>ohjaustyön</a:t>
            </a:r>
            <a:r>
              <a:rPr lang="en-US" sz="2400" dirty="0">
                <a:latin typeface="Open Sans    "/>
              </a:rPr>
              <a:t> </a:t>
            </a:r>
            <a:r>
              <a:rPr lang="en-US" sz="2400" dirty="0" err="1">
                <a:latin typeface="Open Sans    "/>
              </a:rPr>
              <a:t>kyselyt</a:t>
            </a:r>
            <a:r>
              <a:rPr lang="en-US" sz="2400" dirty="0">
                <a:latin typeface="Open Sans    "/>
              </a:rPr>
              <a:t>)</a:t>
            </a:r>
          </a:p>
          <a:p>
            <a:pPr marL="360680" lvl="1" indent="-342900">
              <a:lnSpc>
                <a:spcPct val="90000"/>
              </a:lnSpc>
              <a:spcAft>
                <a:spcPts val="660"/>
              </a:spcAft>
              <a:buFont typeface="Arial"/>
              <a:buChar char="•"/>
            </a:pPr>
            <a:endParaRPr lang="en-US" sz="2400" dirty="0">
              <a:latin typeface="Open Sans    "/>
            </a:endParaRPr>
          </a:p>
          <a:p>
            <a:pPr marL="360680" lvl="1" indent="-342900">
              <a:lnSpc>
                <a:spcPct val="90000"/>
              </a:lnSpc>
              <a:spcAft>
                <a:spcPts val="660"/>
              </a:spcAft>
              <a:buFont typeface="Arial"/>
              <a:buChar char="•"/>
            </a:pPr>
            <a:r>
              <a:rPr lang="en-US" sz="2400" dirty="0">
                <a:latin typeface="Open Sans    "/>
              </a:rPr>
              <a:t>Pokka </a:t>
            </a:r>
            <a:r>
              <a:rPr lang="en-US" sz="2400" dirty="0" err="1">
                <a:latin typeface="Open Sans    "/>
              </a:rPr>
              <a:t>elämänlaatumittari</a:t>
            </a:r>
            <a:r>
              <a:rPr lang="en-US" sz="2400" dirty="0">
                <a:latin typeface="Open Sans    "/>
              </a:rPr>
              <a:t> </a:t>
            </a:r>
            <a:r>
              <a:rPr lang="en-US" sz="2400" dirty="0" err="1">
                <a:latin typeface="Open Sans    "/>
              </a:rPr>
              <a:t>auttamisen</a:t>
            </a:r>
            <a:r>
              <a:rPr lang="en-US" sz="2400" dirty="0">
                <a:latin typeface="Open Sans    "/>
              </a:rPr>
              <a:t> </a:t>
            </a:r>
            <a:r>
              <a:rPr lang="en-US" sz="2400" dirty="0" err="1">
                <a:latin typeface="Open Sans    "/>
              </a:rPr>
              <a:t>kohteille</a:t>
            </a:r>
            <a:r>
              <a:rPr lang="en-US" sz="2400" dirty="0">
                <a:latin typeface="Open Sans    "/>
              </a:rPr>
              <a:t> ja </a:t>
            </a:r>
            <a:r>
              <a:rPr lang="en-US" sz="2400" dirty="0" err="1">
                <a:latin typeface="Open Sans    "/>
              </a:rPr>
              <a:t>kokemusasiantuntijoille</a:t>
            </a:r>
            <a:r>
              <a:rPr lang="en-US" sz="2400" dirty="0">
                <a:latin typeface="Open Sans    "/>
              </a:rPr>
              <a:t> </a:t>
            </a:r>
            <a:r>
              <a:rPr lang="en-US" sz="2400" dirty="0" err="1">
                <a:latin typeface="Open Sans    "/>
              </a:rPr>
              <a:t>työskentelyn</a:t>
            </a:r>
            <a:r>
              <a:rPr lang="en-US" sz="2400" dirty="0">
                <a:latin typeface="Open Sans    "/>
              </a:rPr>
              <a:t> </a:t>
            </a:r>
            <a:r>
              <a:rPr lang="en-US" sz="2400" dirty="0" err="1">
                <a:latin typeface="Open Sans    "/>
              </a:rPr>
              <a:t>alussa</a:t>
            </a:r>
            <a:r>
              <a:rPr lang="en-US" sz="2400" dirty="0">
                <a:latin typeface="Open Sans    "/>
              </a:rPr>
              <a:t> ja </a:t>
            </a:r>
            <a:r>
              <a:rPr lang="en-US" sz="2400" dirty="0" err="1">
                <a:latin typeface="Open Sans    "/>
              </a:rPr>
              <a:t>loppuvaiheessa</a:t>
            </a:r>
            <a:r>
              <a:rPr lang="en-US" sz="2400" dirty="0">
                <a:latin typeface="Open Sans    "/>
              </a:rPr>
              <a:t> </a:t>
            </a:r>
          </a:p>
          <a:p>
            <a:pPr indent="-228600">
              <a:lnSpc>
                <a:spcPct val="90000"/>
              </a:lnSpc>
              <a:spcAft>
                <a:spcPts val="660"/>
              </a:spcAft>
              <a:buFont typeface="Arial" panose="020B0604020202020204" pitchFamily="34" charset="0"/>
              <a:buChar char="•"/>
            </a:pPr>
            <a:endParaRPr lang="en-US" sz="2400" dirty="0">
              <a:latin typeface="Open Sans    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b="1" dirty="0">
              <a:latin typeface="Open Sans    "/>
            </a:endParaRPr>
          </a:p>
        </p:txBody>
      </p:sp>
      <p:pic>
        <p:nvPicPr>
          <p:cNvPr id="21" name="Kuva 20" descr="Kuva, joka sisältää kohteen teksti, vaate, animaatio, clipart&#10;&#10;Kuvaus luotu automaattisesti">
            <a:extLst>
              <a:ext uri="{FF2B5EF4-FFF2-40B4-BE49-F238E27FC236}">
                <a16:creationId xmlns:a16="http://schemas.microsoft.com/office/drawing/2014/main" id="{ABC01F48-2FAC-1B3D-BBE9-A074E14CA7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84618" y="7020057"/>
            <a:ext cx="3274618" cy="2415031"/>
          </a:xfrm>
          <a:prstGeom prst="rect">
            <a:avLst/>
          </a:prstGeom>
        </p:spPr>
      </p:pic>
      <p:sp>
        <p:nvSpPr>
          <p:cNvPr id="18" name="TextBox 15">
            <a:extLst>
              <a:ext uri="{FF2B5EF4-FFF2-40B4-BE49-F238E27FC236}">
                <a16:creationId xmlns:a16="http://schemas.microsoft.com/office/drawing/2014/main" id="{D55AAB9D-F2B4-E291-066A-5C53A4829071}"/>
              </a:ext>
            </a:extLst>
          </p:cNvPr>
          <p:cNvSpPr txBox="1"/>
          <p:nvPr/>
        </p:nvSpPr>
        <p:spPr>
          <a:xfrm>
            <a:off x="717463" y="6415692"/>
            <a:ext cx="8426535" cy="312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47"/>
              </a:lnSpc>
            </a:pPr>
            <a:endParaRPr lang="en-US" sz="1891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" name="TextBox 14">
            <a:extLst>
              <a:ext uri="{FF2B5EF4-FFF2-40B4-BE49-F238E27FC236}">
                <a16:creationId xmlns:a16="http://schemas.microsoft.com/office/drawing/2014/main" id="{6231F52C-608B-BEF4-DB5B-953CC22E1A21}"/>
              </a:ext>
            </a:extLst>
          </p:cNvPr>
          <p:cNvSpPr txBox="1"/>
          <p:nvPr/>
        </p:nvSpPr>
        <p:spPr>
          <a:xfrm>
            <a:off x="10209353" y="5506974"/>
            <a:ext cx="5930254" cy="8451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indent="-251460" defTabSz="502920">
              <a:lnSpc>
                <a:spcPts val="2338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990" kern="1200" dirty="0">
              <a:solidFill>
                <a:schemeClr val="tx1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indent="-457200">
              <a:lnSpc>
                <a:spcPts val="4251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b="1" dirty="0"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grpSp>
        <p:nvGrpSpPr>
          <p:cNvPr id="2" name="Group 2">
            <a:extLst>
              <a:ext uri="{FF2B5EF4-FFF2-40B4-BE49-F238E27FC236}">
                <a16:creationId xmlns:a16="http://schemas.microsoft.com/office/drawing/2014/main" id="{AD4D4189-E8B9-7465-9F6B-6C7AF2E552AF}"/>
              </a:ext>
            </a:extLst>
          </p:cNvPr>
          <p:cNvGrpSpPr/>
          <p:nvPr/>
        </p:nvGrpSpPr>
        <p:grpSpPr>
          <a:xfrm>
            <a:off x="9446149" y="7894380"/>
            <a:ext cx="3770259" cy="644381"/>
            <a:chOff x="0" y="-24243"/>
            <a:chExt cx="2220290" cy="379473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2533F893-0036-0C68-11D8-BE240AAECF0E}"/>
                </a:ext>
              </a:extLst>
            </p:cNvPr>
            <p:cNvSpPr/>
            <p:nvPr/>
          </p:nvSpPr>
          <p:spPr>
            <a:xfrm>
              <a:off x="0" y="0"/>
              <a:ext cx="2219334" cy="331848"/>
            </a:xfrm>
            <a:custGeom>
              <a:avLst/>
              <a:gdLst/>
              <a:ahLst/>
              <a:cxnLst/>
              <a:rect l="l" t="t" r="r" b="b"/>
              <a:pathLst>
                <a:path w="2219334" h="331848">
                  <a:moveTo>
                    <a:pt x="46856" y="0"/>
                  </a:moveTo>
                  <a:lnTo>
                    <a:pt x="2172478" y="0"/>
                  </a:lnTo>
                  <a:cubicBezTo>
                    <a:pt x="2198356" y="0"/>
                    <a:pt x="2219334" y="20978"/>
                    <a:pt x="2219334" y="46856"/>
                  </a:cubicBezTo>
                  <a:lnTo>
                    <a:pt x="2219334" y="284992"/>
                  </a:lnTo>
                  <a:cubicBezTo>
                    <a:pt x="2219334" y="310870"/>
                    <a:pt x="2198356" y="331848"/>
                    <a:pt x="2172478" y="331848"/>
                  </a:cubicBezTo>
                  <a:lnTo>
                    <a:pt x="46856" y="331848"/>
                  </a:lnTo>
                  <a:cubicBezTo>
                    <a:pt x="34429" y="331848"/>
                    <a:pt x="22511" y="326912"/>
                    <a:pt x="13724" y="318124"/>
                  </a:cubicBezTo>
                  <a:cubicBezTo>
                    <a:pt x="4937" y="309337"/>
                    <a:pt x="0" y="297419"/>
                    <a:pt x="0" y="284992"/>
                  </a:cubicBezTo>
                  <a:lnTo>
                    <a:pt x="0" y="46856"/>
                  </a:lnTo>
                  <a:cubicBezTo>
                    <a:pt x="0" y="34429"/>
                    <a:pt x="4937" y="22511"/>
                    <a:pt x="13724" y="13724"/>
                  </a:cubicBezTo>
                  <a:cubicBezTo>
                    <a:pt x="22511" y="4937"/>
                    <a:pt x="34429" y="0"/>
                    <a:pt x="46856" y="0"/>
                  </a:cubicBezTo>
                  <a:close/>
                </a:path>
              </a:pathLst>
            </a:custGeom>
            <a:solidFill>
              <a:srgbClr val="0893A9"/>
            </a:solidFill>
          </p:spPr>
          <p:txBody>
            <a:bodyPr/>
            <a:lstStyle/>
            <a:p>
              <a:endParaRPr lang="fi-FI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54D19081-CBE6-2E29-408C-B3B3FF98235F}"/>
                </a:ext>
              </a:extLst>
            </p:cNvPr>
            <p:cNvSpPr txBox="1"/>
            <p:nvPr/>
          </p:nvSpPr>
          <p:spPr>
            <a:xfrm>
              <a:off x="956" y="-24243"/>
              <a:ext cx="2219334" cy="3794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defTabSz="398181">
                <a:lnSpc>
                  <a:spcPts val="1518"/>
                </a:lnSpc>
                <a:spcAft>
                  <a:spcPts val="311"/>
                </a:spcAft>
              </a:pPr>
              <a:r>
                <a:rPr lang="en-US" sz="1084" b="1" kern="120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TURVALLISUUS</a:t>
              </a:r>
              <a:endParaRPr lang="en-US" sz="2490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endParaRPr>
            </a:p>
          </p:txBody>
        </p:sp>
      </p:grpSp>
      <p:sp>
        <p:nvSpPr>
          <p:cNvPr id="11" name="TextBox 11">
            <a:extLst>
              <a:ext uri="{FF2B5EF4-FFF2-40B4-BE49-F238E27FC236}">
                <a16:creationId xmlns:a16="http://schemas.microsoft.com/office/drawing/2014/main" id="{CD02CF93-E4F2-9062-8299-74DD3D778FB4}"/>
              </a:ext>
            </a:extLst>
          </p:cNvPr>
          <p:cNvSpPr txBox="1"/>
          <p:nvPr/>
        </p:nvSpPr>
        <p:spPr>
          <a:xfrm>
            <a:off x="10508780" y="1012608"/>
            <a:ext cx="6954495" cy="5109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defRPr/>
            </a:pPr>
            <a:r>
              <a:rPr lang="fi-FI" sz="3200" b="1" dirty="0">
                <a:solidFill>
                  <a:srgbClr val="0893A9"/>
                </a:solidFill>
                <a:latin typeface="Open Sans Bold"/>
                <a:ea typeface="Open Sans Bold"/>
                <a:cs typeface="Open Sans Bold"/>
              </a:rPr>
              <a:t>TALOUDELLISEN VÄKIVALLAN KOKIJAN TILANNE VAKAUTUU.</a:t>
            </a:r>
          </a:p>
          <a:p>
            <a:pPr>
              <a:defRPr/>
            </a:pPr>
            <a:endParaRPr lang="fi-FI" sz="3200" b="1" dirty="0">
              <a:solidFill>
                <a:srgbClr val="0893A9"/>
              </a:solidFill>
              <a:latin typeface="Open Sans Bold"/>
              <a:ea typeface="Open Sans Bold"/>
              <a:cs typeface="Open Sans Bold"/>
            </a:endParaRPr>
          </a:p>
          <a:p>
            <a:pPr>
              <a:defRPr/>
            </a:pPr>
            <a:r>
              <a:rPr lang="fi-FI" sz="3200" b="1" dirty="0">
                <a:solidFill>
                  <a:srgbClr val="0893A9"/>
                </a:solidFill>
                <a:latin typeface="Open Sans Bold"/>
                <a:ea typeface="Open Sans Bold"/>
                <a:cs typeface="Open Sans Bold"/>
              </a:rPr>
              <a:t>TALOUDELLISEN VÄKIVALLAN KOKIJAN PSYKOSIAALISEN TUEN PROSESSISSA OTETAAN HUOMIOON KAIKKI LÄHISUHDEVÄKIVALLAN MUODOT.</a:t>
            </a:r>
            <a:endParaRPr lang="fi-FI" sz="3200" dirty="0">
              <a:ea typeface="Calibri"/>
              <a:cs typeface="Calibri"/>
            </a:endParaRPr>
          </a:p>
          <a:p>
            <a:endParaRPr lang="fi-FI" sz="3600" b="1" dirty="0">
              <a:solidFill>
                <a:srgbClr val="0893A9"/>
              </a:solidFill>
              <a:latin typeface="Open Sans Bold" panose="020B0806030504020204" charset="0"/>
              <a:ea typeface="Open Sans Bold" panose="020B0806030504020204" charset="0"/>
              <a:cs typeface="Open Sans Bold" panose="020B0806030504020204" charset="0"/>
            </a:endParaRPr>
          </a:p>
          <a:p>
            <a:pPr defTabSz="748970">
              <a:spcAft>
                <a:spcPts val="585"/>
              </a:spcAft>
            </a:pPr>
            <a:endParaRPr lang="en-US" sz="4000" b="1" dirty="0">
              <a:solidFill>
                <a:srgbClr val="0893A9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79D14BD6-F889-ED34-2BE5-F7CE55B127B7}"/>
              </a:ext>
            </a:extLst>
          </p:cNvPr>
          <p:cNvSpPr txBox="1"/>
          <p:nvPr/>
        </p:nvSpPr>
        <p:spPr>
          <a:xfrm>
            <a:off x="9448922" y="8527992"/>
            <a:ext cx="3765864" cy="6463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 defTabSz="748970">
              <a:spcAft>
                <a:spcPts val="660"/>
              </a:spcAft>
            </a:pPr>
            <a:r>
              <a:rPr lang="en-US" b="1" dirty="0">
                <a:solidFill>
                  <a:srgbClr val="0893A9"/>
                </a:solidFill>
                <a:latin typeface="Open Sans Bold"/>
                <a:ea typeface="Open Sans Bold"/>
                <a:cs typeface="Open Sans Bold"/>
              </a:rPr>
              <a:t>TALOUDELLISEN VÄKIVALLAN KOKIJAN TUKI -HANKE</a:t>
            </a:r>
            <a:endParaRPr lang="en-US" sz="1800" b="1">
              <a:solidFill>
                <a:srgbClr val="0893A9"/>
              </a:solidFill>
              <a:latin typeface="Open Sans Bold"/>
              <a:ea typeface="Open Sans Bold"/>
              <a:cs typeface="Open Sans Bold"/>
            </a:endParaRPr>
          </a:p>
        </p:txBody>
      </p:sp>
    </p:spTree>
    <p:extLst>
      <p:ext uri="{BB962C8B-B14F-4D97-AF65-F5344CB8AC3E}">
        <p14:creationId xmlns:p14="http://schemas.microsoft.com/office/powerpoint/2010/main" val="9950884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C97231-8229-2844-A81A-1F17A1B502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DFB1A4A2-2298-DB6F-11DA-61E38C0638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342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56" name="Freeform: Shape 55">
            <a:extLst>
              <a:ext uri="{FF2B5EF4-FFF2-40B4-BE49-F238E27FC236}">
                <a16:creationId xmlns:a16="http://schemas.microsoft.com/office/drawing/2014/main" id="{CBFEB3B7-291B-8B40-2CCF-4C935F096D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custGeom>
            <a:avLst/>
            <a:gdLst>
              <a:gd name="connsiteX0" fmla="*/ 6315529 w 12192000"/>
              <a:gd name="connsiteY0" fmla="*/ 4323896 h 6858000"/>
              <a:gd name="connsiteX1" fmla="*/ 6295588 w 12192000"/>
              <a:gd name="connsiteY1" fmla="*/ 4367579 h 6858000"/>
              <a:gd name="connsiteX2" fmla="*/ 6219229 w 12192000"/>
              <a:gd name="connsiteY2" fmla="*/ 4436818 h 6858000"/>
              <a:gd name="connsiteX3" fmla="*/ 6065687 w 12192000"/>
              <a:gd name="connsiteY3" fmla="*/ 4637204 h 6858000"/>
              <a:gd name="connsiteX4" fmla="*/ 5727387 w 12192000"/>
              <a:gd name="connsiteY4" fmla="*/ 5460076 h 6858000"/>
              <a:gd name="connsiteX5" fmla="*/ 5620972 w 12192000"/>
              <a:gd name="connsiteY5" fmla="*/ 5725836 h 6858000"/>
              <a:gd name="connsiteX6" fmla="*/ 5707795 w 12192000"/>
              <a:gd name="connsiteY6" fmla="*/ 5790089 h 6858000"/>
              <a:gd name="connsiteX7" fmla="*/ 5554627 w 12192000"/>
              <a:gd name="connsiteY7" fmla="*/ 6078873 h 6858000"/>
              <a:gd name="connsiteX8" fmla="*/ 5373489 w 12192000"/>
              <a:gd name="connsiteY8" fmla="*/ 6402408 h 6858000"/>
              <a:gd name="connsiteX9" fmla="*/ 5099999 w 12192000"/>
              <a:gd name="connsiteY9" fmla="*/ 6827527 h 6858000"/>
              <a:gd name="connsiteX10" fmla="*/ 5078133 w 12192000"/>
              <a:gd name="connsiteY10" fmla="*/ 6857998 h 6858000"/>
              <a:gd name="connsiteX11" fmla="*/ 9179960 w 12192000"/>
              <a:gd name="connsiteY11" fmla="*/ 6857998 h 6858000"/>
              <a:gd name="connsiteX12" fmla="*/ 9179960 w 12192000"/>
              <a:gd name="connsiteY12" fmla="*/ 4323896 h 6858000"/>
              <a:gd name="connsiteX13" fmla="*/ 0 w 12192000"/>
              <a:gd name="connsiteY13" fmla="*/ 0 h 6858000"/>
              <a:gd name="connsiteX14" fmla="*/ 5872711 w 12192000"/>
              <a:gd name="connsiteY14" fmla="*/ 0 h 6858000"/>
              <a:gd name="connsiteX15" fmla="*/ 5885421 w 12192000"/>
              <a:gd name="connsiteY15" fmla="*/ 20207 h 6858000"/>
              <a:gd name="connsiteX16" fmla="*/ 5925300 w 12192000"/>
              <a:gd name="connsiteY16" fmla="*/ 48911 h 6858000"/>
              <a:gd name="connsiteX17" fmla="*/ 5940039 w 12192000"/>
              <a:gd name="connsiteY17" fmla="*/ 101212 h 6858000"/>
              <a:gd name="connsiteX18" fmla="*/ 5969942 w 12192000"/>
              <a:gd name="connsiteY18" fmla="*/ 311282 h 6858000"/>
              <a:gd name="connsiteX19" fmla="*/ 5961238 w 12192000"/>
              <a:gd name="connsiteY19" fmla="*/ 357643 h 6858000"/>
              <a:gd name="connsiteX20" fmla="*/ 5917195 w 12192000"/>
              <a:gd name="connsiteY20" fmla="*/ 420369 h 6858000"/>
              <a:gd name="connsiteX21" fmla="*/ 5882753 w 12192000"/>
              <a:gd name="connsiteY21" fmla="*/ 556832 h 6858000"/>
              <a:gd name="connsiteX22" fmla="*/ 5814490 w 12192000"/>
              <a:gd name="connsiteY22" fmla="*/ 757416 h 6858000"/>
              <a:gd name="connsiteX23" fmla="*/ 5780064 w 12192000"/>
              <a:gd name="connsiteY23" fmla="*/ 817804 h 6858000"/>
              <a:gd name="connsiteX24" fmla="*/ 5808232 w 12192000"/>
              <a:gd name="connsiteY24" fmla="*/ 850533 h 6858000"/>
              <a:gd name="connsiteX25" fmla="*/ 5906473 w 12192000"/>
              <a:gd name="connsiteY25" fmla="*/ 1076571 h 6858000"/>
              <a:gd name="connsiteX26" fmla="*/ 5778623 w 12192000"/>
              <a:gd name="connsiteY26" fmla="*/ 1369280 h 6858000"/>
              <a:gd name="connsiteX27" fmla="*/ 5710841 w 12192000"/>
              <a:gd name="connsiteY27" fmla="*/ 1462628 h 6858000"/>
              <a:gd name="connsiteX28" fmla="*/ 5846774 w 12192000"/>
              <a:gd name="connsiteY28" fmla="*/ 1455933 h 6858000"/>
              <a:gd name="connsiteX29" fmla="*/ 5897329 w 12192000"/>
              <a:gd name="connsiteY29" fmla="*/ 1553073 h 6858000"/>
              <a:gd name="connsiteX30" fmla="*/ 5919735 w 12192000"/>
              <a:gd name="connsiteY30" fmla="*/ 1602736 h 6858000"/>
              <a:gd name="connsiteX31" fmla="*/ 6057874 w 12192000"/>
              <a:gd name="connsiteY31" fmla="*/ 1910648 h 6858000"/>
              <a:gd name="connsiteX32" fmla="*/ 6039719 w 12192000"/>
              <a:gd name="connsiteY32" fmla="*/ 2010547 h 6858000"/>
              <a:gd name="connsiteX33" fmla="*/ 5841713 w 12192000"/>
              <a:gd name="connsiteY33" fmla="*/ 2520599 h 6858000"/>
              <a:gd name="connsiteX34" fmla="*/ 6071734 w 12192000"/>
              <a:gd name="connsiteY34" fmla="*/ 2593468 h 6858000"/>
              <a:gd name="connsiteX35" fmla="*/ 6092050 w 12192000"/>
              <a:gd name="connsiteY35" fmla="*/ 2806646 h 6858000"/>
              <a:gd name="connsiteX36" fmla="*/ 6215122 w 12192000"/>
              <a:gd name="connsiteY36" fmla="*/ 3021197 h 6858000"/>
              <a:gd name="connsiteX37" fmla="*/ 6338100 w 12192000"/>
              <a:gd name="connsiteY37" fmla="*/ 3178087 h 6858000"/>
              <a:gd name="connsiteX38" fmla="*/ 6343927 w 12192000"/>
              <a:gd name="connsiteY38" fmla="*/ 3194685 h 6858000"/>
              <a:gd name="connsiteX39" fmla="*/ 6343850 w 12192000"/>
              <a:gd name="connsiteY39" fmla="*/ 3201174 h 6858000"/>
              <a:gd name="connsiteX40" fmla="*/ 6366375 w 12192000"/>
              <a:gd name="connsiteY40" fmla="*/ 3271251 h 6858000"/>
              <a:gd name="connsiteX41" fmla="*/ 6369430 w 12192000"/>
              <a:gd name="connsiteY41" fmla="*/ 3276240 h 6858000"/>
              <a:gd name="connsiteX42" fmla="*/ 6392405 w 12192000"/>
              <a:gd name="connsiteY42" fmla="*/ 3360437 h 6858000"/>
              <a:gd name="connsiteX43" fmla="*/ 6397993 w 12192000"/>
              <a:gd name="connsiteY43" fmla="*/ 3390203 h 6858000"/>
              <a:gd name="connsiteX44" fmla="*/ 6394652 w 12192000"/>
              <a:gd name="connsiteY44" fmla="*/ 3402205 h 6858000"/>
              <a:gd name="connsiteX45" fmla="*/ 6366662 w 12192000"/>
              <a:gd name="connsiteY45" fmla="*/ 3442044 h 6858000"/>
              <a:gd name="connsiteX46" fmla="*/ 6320915 w 12192000"/>
              <a:gd name="connsiteY46" fmla="*/ 3701547 h 6858000"/>
              <a:gd name="connsiteX47" fmla="*/ 6364618 w 12192000"/>
              <a:gd name="connsiteY47" fmla="*/ 3743844 h 6858000"/>
              <a:gd name="connsiteX48" fmla="*/ 6370409 w 12192000"/>
              <a:gd name="connsiteY48" fmla="*/ 3754454 h 6858000"/>
              <a:gd name="connsiteX49" fmla="*/ 6373773 w 12192000"/>
              <a:gd name="connsiteY49" fmla="*/ 3768237 h 6858000"/>
              <a:gd name="connsiteX50" fmla="*/ 6375298 w 12192000"/>
              <a:gd name="connsiteY50" fmla="*/ 3796540 h 6858000"/>
              <a:gd name="connsiteX51" fmla="*/ 6253487 w 12192000"/>
              <a:gd name="connsiteY51" fmla="*/ 3856948 h 6858000"/>
              <a:gd name="connsiteX52" fmla="*/ 6385416 w 12192000"/>
              <a:gd name="connsiteY52" fmla="*/ 4014409 h 6858000"/>
              <a:gd name="connsiteX53" fmla="*/ 6374795 w 12192000"/>
              <a:gd name="connsiteY53" fmla="*/ 4038554 h 6858000"/>
              <a:gd name="connsiteX54" fmla="*/ 6351015 w 12192000"/>
              <a:gd name="connsiteY54" fmla="*/ 4150489 h 6858000"/>
              <a:gd name="connsiteX55" fmla="*/ 6340821 w 12192000"/>
              <a:gd name="connsiteY55" fmla="*/ 4212706 h 6858000"/>
              <a:gd name="connsiteX56" fmla="*/ 12191999 w 12192000"/>
              <a:gd name="connsiteY56" fmla="*/ 4212706 h 6858000"/>
              <a:gd name="connsiteX57" fmla="*/ 12191999 w 12192000"/>
              <a:gd name="connsiteY57" fmla="*/ 0 h 6858000"/>
              <a:gd name="connsiteX58" fmla="*/ 12192000 w 12192000"/>
              <a:gd name="connsiteY58" fmla="*/ 0 h 6858000"/>
              <a:gd name="connsiteX59" fmla="*/ 12192000 w 12192000"/>
              <a:gd name="connsiteY59" fmla="*/ 6858000 h 6858000"/>
              <a:gd name="connsiteX60" fmla="*/ 12191999 w 12192000"/>
              <a:gd name="connsiteY60" fmla="*/ 6858000 h 6858000"/>
              <a:gd name="connsiteX61" fmla="*/ 12191999 w 12192000"/>
              <a:gd name="connsiteY61" fmla="*/ 4323902 h 6858000"/>
              <a:gd name="connsiteX62" fmla="*/ 9307672 w 12192000"/>
              <a:gd name="connsiteY62" fmla="*/ 4323902 h 6858000"/>
              <a:gd name="connsiteX63" fmla="*/ 9307672 w 12192000"/>
              <a:gd name="connsiteY63" fmla="*/ 6858000 h 6858000"/>
              <a:gd name="connsiteX64" fmla="*/ 0 w 12192000"/>
              <a:gd name="connsiteY6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12192000" h="6858000">
                <a:moveTo>
                  <a:pt x="6315529" y="4323896"/>
                </a:moveTo>
                <a:lnTo>
                  <a:pt x="6295588" y="4367579"/>
                </a:lnTo>
                <a:cubicBezTo>
                  <a:pt x="6278024" y="4397022"/>
                  <a:pt x="6253813" y="4421099"/>
                  <a:pt x="6219229" y="4436818"/>
                </a:cubicBezTo>
                <a:cubicBezTo>
                  <a:pt x="6148079" y="4469666"/>
                  <a:pt x="6116436" y="4572066"/>
                  <a:pt x="6065687" y="4637204"/>
                </a:cubicBezTo>
                <a:cubicBezTo>
                  <a:pt x="5888713" y="4862696"/>
                  <a:pt x="5773979" y="5125824"/>
                  <a:pt x="5727387" y="5460076"/>
                </a:cubicBezTo>
                <a:cubicBezTo>
                  <a:pt x="5714326" y="5552523"/>
                  <a:pt x="5656974" y="5638673"/>
                  <a:pt x="5620972" y="5725836"/>
                </a:cubicBezTo>
                <a:cubicBezTo>
                  <a:pt x="5641553" y="5779043"/>
                  <a:pt x="5738619" y="5631221"/>
                  <a:pt x="5707795" y="5790089"/>
                </a:cubicBezTo>
                <a:cubicBezTo>
                  <a:pt x="5684453" y="5909876"/>
                  <a:pt x="5617437" y="5996827"/>
                  <a:pt x="5554627" y="6078873"/>
                </a:cubicBezTo>
                <a:cubicBezTo>
                  <a:pt x="5482491" y="6172498"/>
                  <a:pt x="5402203" y="6253366"/>
                  <a:pt x="5373489" y="6402408"/>
                </a:cubicBezTo>
                <a:cubicBezTo>
                  <a:pt x="5371924" y="6410357"/>
                  <a:pt x="5276557" y="6577417"/>
                  <a:pt x="5099999" y="6827527"/>
                </a:cubicBezTo>
                <a:lnTo>
                  <a:pt x="5078133" y="6857998"/>
                </a:lnTo>
                <a:lnTo>
                  <a:pt x="9179960" y="6857998"/>
                </a:lnTo>
                <a:lnTo>
                  <a:pt x="9179960" y="4323896"/>
                </a:lnTo>
                <a:close/>
                <a:moveTo>
                  <a:pt x="0" y="0"/>
                </a:moveTo>
                <a:lnTo>
                  <a:pt x="5872711" y="0"/>
                </a:lnTo>
                <a:lnTo>
                  <a:pt x="5885421" y="20207"/>
                </a:lnTo>
                <a:cubicBezTo>
                  <a:pt x="5896481" y="32882"/>
                  <a:pt x="5909484" y="42864"/>
                  <a:pt x="5925300" y="48911"/>
                </a:cubicBezTo>
                <a:cubicBezTo>
                  <a:pt x="5940498" y="54526"/>
                  <a:pt x="5945509" y="75042"/>
                  <a:pt x="5940039" y="101212"/>
                </a:cubicBezTo>
                <a:cubicBezTo>
                  <a:pt x="5921950" y="187894"/>
                  <a:pt x="5936667" y="254951"/>
                  <a:pt x="5969942" y="311282"/>
                </a:cubicBezTo>
                <a:cubicBezTo>
                  <a:pt x="5981709" y="330926"/>
                  <a:pt x="5977292" y="344422"/>
                  <a:pt x="5961238" y="357643"/>
                </a:cubicBezTo>
                <a:cubicBezTo>
                  <a:pt x="5942802" y="372223"/>
                  <a:pt x="5928461" y="393565"/>
                  <a:pt x="5917195" y="420369"/>
                </a:cubicBezTo>
                <a:cubicBezTo>
                  <a:pt x="5898701" y="463685"/>
                  <a:pt x="5889992" y="510050"/>
                  <a:pt x="5882753" y="556832"/>
                </a:cubicBezTo>
                <a:cubicBezTo>
                  <a:pt x="5871511" y="630206"/>
                  <a:pt x="5858246" y="700969"/>
                  <a:pt x="5814490" y="757416"/>
                </a:cubicBezTo>
                <a:cubicBezTo>
                  <a:pt x="5801465" y="774559"/>
                  <a:pt x="5791019" y="796511"/>
                  <a:pt x="5780064" y="817804"/>
                </a:cubicBezTo>
                <a:cubicBezTo>
                  <a:pt x="5783558" y="836359"/>
                  <a:pt x="5792196" y="849005"/>
                  <a:pt x="5808232" y="850533"/>
                </a:cubicBezTo>
                <a:cubicBezTo>
                  <a:pt x="5910296" y="860624"/>
                  <a:pt x="5905771" y="962632"/>
                  <a:pt x="5906473" y="1076571"/>
                </a:cubicBezTo>
                <a:cubicBezTo>
                  <a:pt x="5907545" y="1217584"/>
                  <a:pt x="5849973" y="1296799"/>
                  <a:pt x="5778623" y="1369280"/>
                </a:cubicBezTo>
                <a:cubicBezTo>
                  <a:pt x="5754207" y="1393852"/>
                  <a:pt x="5718605" y="1401742"/>
                  <a:pt x="5710841" y="1462628"/>
                </a:cubicBezTo>
                <a:cubicBezTo>
                  <a:pt x="5753463" y="1508141"/>
                  <a:pt x="5802053" y="1451295"/>
                  <a:pt x="5846774" y="1455933"/>
                </a:cubicBezTo>
                <a:cubicBezTo>
                  <a:pt x="5883727" y="1460129"/>
                  <a:pt x="5943609" y="1438568"/>
                  <a:pt x="5897329" y="1553073"/>
                </a:cubicBezTo>
                <a:cubicBezTo>
                  <a:pt x="5883856" y="1586627"/>
                  <a:pt x="5901366" y="1604100"/>
                  <a:pt x="5919735" y="1602736"/>
                </a:cubicBezTo>
                <a:cubicBezTo>
                  <a:pt x="6068526" y="1589022"/>
                  <a:pt x="6006837" y="1813624"/>
                  <a:pt x="6057874" y="1910648"/>
                </a:cubicBezTo>
                <a:cubicBezTo>
                  <a:pt x="6072264" y="1936644"/>
                  <a:pt x="6059978" y="1992417"/>
                  <a:pt x="6039719" y="2010547"/>
                </a:cubicBezTo>
                <a:cubicBezTo>
                  <a:pt x="5911143" y="2127229"/>
                  <a:pt x="5899692" y="2331836"/>
                  <a:pt x="5841713" y="2520599"/>
                </a:cubicBezTo>
                <a:cubicBezTo>
                  <a:pt x="5912636" y="2572423"/>
                  <a:pt x="5995799" y="2566926"/>
                  <a:pt x="6071734" y="2593468"/>
                </a:cubicBezTo>
                <a:cubicBezTo>
                  <a:pt x="6150607" y="2620843"/>
                  <a:pt x="6151703" y="2655507"/>
                  <a:pt x="6092050" y="2806646"/>
                </a:cubicBezTo>
                <a:cubicBezTo>
                  <a:pt x="6259331" y="2795420"/>
                  <a:pt x="6259331" y="2795420"/>
                  <a:pt x="6215122" y="3021197"/>
                </a:cubicBezTo>
                <a:cubicBezTo>
                  <a:pt x="6259035" y="3016573"/>
                  <a:pt x="6302431" y="3085300"/>
                  <a:pt x="6338100" y="3178087"/>
                </a:cubicBezTo>
                <a:lnTo>
                  <a:pt x="6343927" y="3194685"/>
                </a:lnTo>
                <a:lnTo>
                  <a:pt x="6343850" y="3201174"/>
                </a:lnTo>
                <a:cubicBezTo>
                  <a:pt x="6346866" y="3232770"/>
                  <a:pt x="6355995" y="3253323"/>
                  <a:pt x="6366375" y="3271251"/>
                </a:cubicBezTo>
                <a:lnTo>
                  <a:pt x="6369430" y="3276240"/>
                </a:lnTo>
                <a:lnTo>
                  <a:pt x="6392405" y="3360437"/>
                </a:lnTo>
                <a:lnTo>
                  <a:pt x="6397993" y="3390203"/>
                </a:lnTo>
                <a:lnTo>
                  <a:pt x="6394652" y="3402205"/>
                </a:lnTo>
                <a:cubicBezTo>
                  <a:pt x="6388505" y="3414621"/>
                  <a:pt x="6379344" y="3427747"/>
                  <a:pt x="6366662" y="3442044"/>
                </a:cubicBezTo>
                <a:cubicBezTo>
                  <a:pt x="6239481" y="3584662"/>
                  <a:pt x="6224938" y="3605480"/>
                  <a:pt x="6320915" y="3701547"/>
                </a:cubicBezTo>
                <a:lnTo>
                  <a:pt x="6364618" y="3743844"/>
                </a:lnTo>
                <a:lnTo>
                  <a:pt x="6370409" y="3754454"/>
                </a:lnTo>
                <a:lnTo>
                  <a:pt x="6373773" y="3768237"/>
                </a:lnTo>
                <a:cubicBezTo>
                  <a:pt x="6374277" y="3777528"/>
                  <a:pt x="6374207" y="3788146"/>
                  <a:pt x="6375298" y="3796540"/>
                </a:cubicBezTo>
                <a:cubicBezTo>
                  <a:pt x="6339717" y="3831045"/>
                  <a:pt x="6294642" y="3774365"/>
                  <a:pt x="6253487" y="3856948"/>
                </a:cubicBezTo>
                <a:lnTo>
                  <a:pt x="6385416" y="4014409"/>
                </a:lnTo>
                <a:lnTo>
                  <a:pt x="6374795" y="4038554"/>
                </a:lnTo>
                <a:cubicBezTo>
                  <a:pt x="6363579" y="4073249"/>
                  <a:pt x="6356895" y="4111559"/>
                  <a:pt x="6351015" y="4150489"/>
                </a:cubicBezTo>
                <a:lnTo>
                  <a:pt x="6340821" y="4212706"/>
                </a:lnTo>
                <a:lnTo>
                  <a:pt x="12191999" y="4212706"/>
                </a:lnTo>
                <a:lnTo>
                  <a:pt x="12191999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12191999" y="6858000"/>
                </a:lnTo>
                <a:lnTo>
                  <a:pt x="12191999" y="4323902"/>
                </a:lnTo>
                <a:lnTo>
                  <a:pt x="9307672" y="4323902"/>
                </a:lnTo>
                <a:lnTo>
                  <a:pt x="930767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pPr defTabSz="457200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4ACBC25B-A4D4-7C73-D1C7-E6EA3BA7B9FD}"/>
              </a:ext>
            </a:extLst>
          </p:cNvPr>
          <p:cNvSpPr txBox="1"/>
          <p:nvPr/>
        </p:nvSpPr>
        <p:spPr>
          <a:xfrm>
            <a:off x="1257300" y="1026695"/>
            <a:ext cx="6521922" cy="888732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90000"/>
              </a:lnSpc>
              <a:spcAft>
                <a:spcPts val="660"/>
              </a:spcAft>
            </a:pPr>
            <a:r>
              <a:rPr lang="en-US" sz="2400" b="1" dirty="0">
                <a:solidFill>
                  <a:srgbClr val="0893A9"/>
                </a:solidFill>
                <a:latin typeface="Open Sans    "/>
                <a:sym typeface="Open Sans Bold"/>
              </a:rPr>
              <a:t>Miten?</a:t>
            </a:r>
            <a:endParaRPr lang="en-US" sz="2400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07670" lvl="1" indent="-203835">
              <a:lnSpc>
                <a:spcPts val="2647"/>
              </a:lnSpc>
              <a:buFont typeface="Arial"/>
              <a:buChar char="•"/>
            </a:pPr>
            <a:r>
              <a:rPr lang="en-US" sz="2400" dirty="0" err="1">
                <a:latin typeface="Open Sans"/>
                <a:ea typeface="Open Sans"/>
                <a:cs typeface="Open Sans"/>
              </a:rPr>
              <a:t>Yksilö</a:t>
            </a:r>
            <a:r>
              <a:rPr lang="en-US" sz="2400" dirty="0">
                <a:latin typeface="Open Sans"/>
                <a:ea typeface="Open Sans"/>
                <a:cs typeface="Open Sans"/>
              </a:rPr>
              <a:t>- ja </a:t>
            </a:r>
            <a:r>
              <a:rPr lang="en-US" sz="2400" dirty="0" err="1">
                <a:latin typeface="Open Sans"/>
                <a:ea typeface="Open Sans"/>
                <a:cs typeface="Open Sans"/>
              </a:rPr>
              <a:t>parityö</a:t>
            </a:r>
            <a:endParaRPr lang="en-US" sz="2400" dirty="0">
              <a:latin typeface="Open Sans"/>
              <a:ea typeface="Open Sans"/>
              <a:cs typeface="Open Sans"/>
            </a:endParaRPr>
          </a:p>
          <a:p>
            <a:pPr marL="407670" lvl="1" indent="-203835">
              <a:lnSpc>
                <a:spcPts val="2647"/>
              </a:lnSpc>
              <a:buFont typeface="Arial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Jalkautuminen</a:t>
            </a:r>
            <a:endParaRPr lang="en-US" sz="24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407670" lvl="1" indent="-203835">
              <a:lnSpc>
                <a:spcPts val="2647"/>
              </a:lnSpc>
              <a:buFont typeface="Arial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Erokahvila</a:t>
            </a:r>
            <a:endParaRPr lang="en-US" sz="24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407670" lvl="1" indent="-203835">
              <a:lnSpc>
                <a:spcPts val="2647"/>
              </a:lnSpc>
              <a:buFont typeface="Arial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Eroseminaari</a:t>
            </a:r>
            <a:endParaRPr lang="en-US" sz="24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407670" lvl="1" indent="-203835">
              <a:lnSpc>
                <a:spcPts val="2647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Eron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ensiapu</a:t>
            </a:r>
            <a:endParaRPr lang="en-US" sz="240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407670" lvl="1" indent="-203835">
              <a:lnSpc>
                <a:spcPts val="2647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Apua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eroon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-chat</a:t>
            </a:r>
          </a:p>
          <a:p>
            <a:pPr marL="407670" lvl="1" indent="-203835">
              <a:lnSpc>
                <a:spcPts val="2647"/>
              </a:lnSpc>
              <a:buFont typeface="Arial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Erovertaistukihenkilöt</a:t>
            </a:r>
            <a:endParaRPr lang="en-US" sz="240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algn="l">
              <a:lnSpc>
                <a:spcPts val="2647"/>
              </a:lnSpc>
            </a:pPr>
            <a:endParaRPr kumimoji="0" lang="en-US" sz="2400" b="1" i="0" u="none" strike="noStrike" cap="none" spc="0" normalizeH="0" baseline="0" noProof="0" dirty="0">
              <a:ln>
                <a:noFill/>
              </a:ln>
              <a:effectLst/>
              <a:uLnTx/>
              <a:uFillTx/>
              <a:latin typeface="Open Sans    "/>
              <a:sym typeface="Open Sans Bold"/>
            </a:endParaRPr>
          </a:p>
          <a:p>
            <a:pPr marR="0" lvl="0" fontAlgn="auto">
              <a:lnSpc>
                <a:spcPct val="90000"/>
              </a:lnSpc>
              <a:spcBef>
                <a:spcPts val="0"/>
              </a:spcBef>
              <a:spcAft>
                <a:spcPts val="660"/>
              </a:spcAft>
              <a:buClrTx/>
              <a:buSzTx/>
              <a:tabLst/>
              <a:defRPr/>
            </a:pPr>
            <a:r>
              <a:rPr kumimoji="0" lang="en-US" sz="2400" b="1" i="0" u="none" strike="noStrike" cap="none" spc="0" normalizeH="0" baseline="0" noProof="0" dirty="0" err="1">
                <a:ln>
                  <a:noFill/>
                </a:ln>
                <a:solidFill>
                  <a:srgbClr val="0893A9"/>
                </a:solidFill>
                <a:effectLst/>
                <a:uLnTx/>
                <a:uFillTx/>
                <a:latin typeface="Open Sans    "/>
                <a:sym typeface="Open Sans Bold"/>
              </a:rPr>
              <a:t>Mittarit</a:t>
            </a:r>
            <a:endParaRPr kumimoji="0" lang="en-US" sz="2400" b="1" i="0" u="none" strike="noStrike" cap="none" spc="0" normalizeH="0" baseline="0" noProof="0" dirty="0">
              <a:ln>
                <a:noFill/>
              </a:ln>
              <a:solidFill>
                <a:srgbClr val="0893A9"/>
              </a:solidFill>
              <a:effectLst/>
              <a:uLnTx/>
              <a:uFillTx/>
              <a:latin typeface="Open Sans    "/>
              <a:sym typeface="Open Sans Bold"/>
            </a:endParaRPr>
          </a:p>
          <a:p>
            <a:pPr marL="285750" indent="-285750">
              <a:buFont typeface="Arial"/>
              <a:buChar char="•"/>
            </a:pPr>
            <a:r>
              <a:rPr lang="fi-FI" sz="2400" dirty="0">
                <a:latin typeface="Open Sans"/>
                <a:ea typeface="Open Sans"/>
                <a:cs typeface="Open Sans"/>
              </a:rPr>
              <a:t>Henkilön oma arvio tyytyväisyydestä lähisuhteissa (Vaikuttavauus esiin -mittari). </a:t>
            </a:r>
          </a:p>
          <a:p>
            <a:pPr marL="285750" indent="-285750">
              <a:buFont typeface="Arial"/>
              <a:buChar char="•"/>
            </a:pPr>
            <a:r>
              <a:rPr lang="fi-FI" sz="2400" dirty="0">
                <a:latin typeface="Open Sans"/>
                <a:ea typeface="Open Sans"/>
                <a:cs typeface="Open Sans"/>
              </a:rPr>
              <a:t>Henkilön oma arvio muutoksesta lähtötilanteessa koettuihin vaikeuksiin (Pokka-kysely, VE-mittari). </a:t>
            </a:r>
          </a:p>
          <a:p>
            <a:pPr marL="285750" indent="-285750">
              <a:buFont typeface="Arial"/>
              <a:buChar char="•"/>
            </a:pPr>
            <a:r>
              <a:rPr lang="fi-FI" sz="2400" dirty="0">
                <a:latin typeface="Open Sans"/>
                <a:ea typeface="Open Sans"/>
                <a:cs typeface="Open Sans"/>
              </a:rPr>
              <a:t>Kokemus vertaisuudesta.</a:t>
            </a:r>
          </a:p>
          <a:p>
            <a:pPr marL="285750" indent="-285750">
              <a:buFont typeface="Arial"/>
              <a:buChar char="•"/>
            </a:pPr>
            <a:r>
              <a:rPr lang="fi-FI" sz="2400" dirty="0">
                <a:latin typeface="Open Sans"/>
                <a:ea typeface="Open Sans"/>
                <a:cs typeface="Open Sans"/>
              </a:rPr>
              <a:t>Työntekijöiden tekemä havainnointi läheisten kanssa työskentelyssä.</a:t>
            </a:r>
          </a:p>
          <a:p>
            <a:pPr marL="285750" indent="-285750">
              <a:buFont typeface="Arial"/>
              <a:buChar char="•"/>
            </a:pPr>
            <a:r>
              <a:rPr lang="fi-FI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Vapaehtoisten sitoutuminen ja osallistuminen vertaistoimintaan.</a:t>
            </a:r>
            <a:endParaRPr kumimoji="0" lang="en-US" sz="2400" b="0" i="0" u="none" strike="noStrike" cap="none" spc="0" normalizeH="0" baseline="0" noProof="0" dirty="0">
              <a:ln>
                <a:noFill/>
              </a:ln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"/>
            </a:endParaRPr>
          </a:p>
          <a:p>
            <a:pPr marR="0" lvl="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endParaRPr kumimoji="0" lang="en-US" sz="2400" b="1" i="0" u="none" strike="noStrike" cap="none" spc="0" normalizeH="0" baseline="0" noProof="0" dirty="0">
              <a:ln>
                <a:noFill/>
              </a:ln>
              <a:effectLst/>
              <a:uLnTx/>
              <a:uFillTx/>
              <a:latin typeface="Open Sans    "/>
              <a:sym typeface="Open Sans Bold"/>
            </a:endParaRPr>
          </a:p>
          <a:p>
            <a:pPr marL="224155" marR="0" lvl="1" indent="-22860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400" b="0" i="0" u="none" strike="noStrike" cap="none" spc="0" normalizeH="0" baseline="0" noProof="0" dirty="0">
              <a:ln>
                <a:noFill/>
              </a:ln>
              <a:effectLst/>
              <a:uLnTx/>
              <a:uFillTx/>
              <a:latin typeface="Open Sans    "/>
            </a:endParaRPr>
          </a:p>
          <a:p>
            <a:pPr marL="17780" lvl="1">
              <a:lnSpc>
                <a:spcPct val="90000"/>
              </a:lnSpc>
              <a:spcAft>
                <a:spcPts val="660"/>
              </a:spcAft>
            </a:pPr>
            <a:endParaRPr lang="en-US" sz="2400" dirty="0">
              <a:latin typeface="Open Sans    "/>
            </a:endParaRPr>
          </a:p>
          <a:p>
            <a:pPr indent="-228600">
              <a:lnSpc>
                <a:spcPct val="90000"/>
              </a:lnSpc>
              <a:spcAft>
                <a:spcPts val="660"/>
              </a:spcAft>
              <a:buFont typeface="Arial" panose="020B0604020202020204" pitchFamily="34" charset="0"/>
              <a:buChar char="•"/>
            </a:pPr>
            <a:endParaRPr lang="en-US" sz="2400" dirty="0">
              <a:latin typeface="Open Sans    "/>
              <a:sym typeface="Open Sans Bold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b="1" dirty="0">
              <a:latin typeface="Open Sans    "/>
              <a:sym typeface="Open Sans Bold"/>
            </a:endParaRPr>
          </a:p>
        </p:txBody>
      </p:sp>
      <p:pic>
        <p:nvPicPr>
          <p:cNvPr id="21" name="Kuva 20" descr="Kuva, joka sisältää kohteen teksti, vaate, animaatio, clipart&#10;&#10;Kuvaus luotu automaattisesti">
            <a:extLst>
              <a:ext uri="{FF2B5EF4-FFF2-40B4-BE49-F238E27FC236}">
                <a16:creationId xmlns:a16="http://schemas.microsoft.com/office/drawing/2014/main" id="{2EC13A78-48E4-AEA9-496F-AC4FB45B37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84618" y="7020057"/>
            <a:ext cx="3274618" cy="2415031"/>
          </a:xfrm>
          <a:prstGeom prst="rect">
            <a:avLst/>
          </a:prstGeom>
        </p:spPr>
      </p:pic>
      <p:sp>
        <p:nvSpPr>
          <p:cNvPr id="18" name="TextBox 15">
            <a:extLst>
              <a:ext uri="{FF2B5EF4-FFF2-40B4-BE49-F238E27FC236}">
                <a16:creationId xmlns:a16="http://schemas.microsoft.com/office/drawing/2014/main" id="{F5DA3E19-9E82-3B90-C089-10B30098F29E}"/>
              </a:ext>
            </a:extLst>
          </p:cNvPr>
          <p:cNvSpPr txBox="1"/>
          <p:nvPr/>
        </p:nvSpPr>
        <p:spPr>
          <a:xfrm>
            <a:off x="717463" y="6415692"/>
            <a:ext cx="8426535" cy="312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47"/>
              </a:lnSpc>
            </a:pPr>
            <a:endParaRPr lang="en-US" sz="1891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" name="TextBox 14">
            <a:extLst>
              <a:ext uri="{FF2B5EF4-FFF2-40B4-BE49-F238E27FC236}">
                <a16:creationId xmlns:a16="http://schemas.microsoft.com/office/drawing/2014/main" id="{07A70D63-9C3B-4949-83E0-06B3EE06777E}"/>
              </a:ext>
            </a:extLst>
          </p:cNvPr>
          <p:cNvSpPr txBox="1"/>
          <p:nvPr/>
        </p:nvSpPr>
        <p:spPr>
          <a:xfrm>
            <a:off x="10209353" y="5506974"/>
            <a:ext cx="5930254" cy="8451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indent="-251460" defTabSz="502920">
              <a:lnSpc>
                <a:spcPts val="2338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990" kern="1200" dirty="0">
              <a:solidFill>
                <a:schemeClr val="tx1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indent="-457200">
              <a:lnSpc>
                <a:spcPts val="4251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b="1" dirty="0"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grpSp>
        <p:nvGrpSpPr>
          <p:cNvPr id="2" name="Group 2">
            <a:extLst>
              <a:ext uri="{FF2B5EF4-FFF2-40B4-BE49-F238E27FC236}">
                <a16:creationId xmlns:a16="http://schemas.microsoft.com/office/drawing/2014/main" id="{CABAB443-D1FD-B274-D235-97728ADBEEE0}"/>
              </a:ext>
            </a:extLst>
          </p:cNvPr>
          <p:cNvGrpSpPr/>
          <p:nvPr/>
        </p:nvGrpSpPr>
        <p:grpSpPr>
          <a:xfrm>
            <a:off x="9446149" y="7894380"/>
            <a:ext cx="3770259" cy="644381"/>
            <a:chOff x="0" y="-24243"/>
            <a:chExt cx="2220290" cy="379473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58FCCD72-B0E1-A4D3-5005-D16FCA1524D9}"/>
                </a:ext>
              </a:extLst>
            </p:cNvPr>
            <p:cNvSpPr/>
            <p:nvPr/>
          </p:nvSpPr>
          <p:spPr>
            <a:xfrm>
              <a:off x="0" y="0"/>
              <a:ext cx="2219334" cy="331848"/>
            </a:xfrm>
            <a:custGeom>
              <a:avLst/>
              <a:gdLst/>
              <a:ahLst/>
              <a:cxnLst/>
              <a:rect l="l" t="t" r="r" b="b"/>
              <a:pathLst>
                <a:path w="2219334" h="331848">
                  <a:moveTo>
                    <a:pt x="46856" y="0"/>
                  </a:moveTo>
                  <a:lnTo>
                    <a:pt x="2172478" y="0"/>
                  </a:lnTo>
                  <a:cubicBezTo>
                    <a:pt x="2198356" y="0"/>
                    <a:pt x="2219334" y="20978"/>
                    <a:pt x="2219334" y="46856"/>
                  </a:cubicBezTo>
                  <a:lnTo>
                    <a:pt x="2219334" y="284992"/>
                  </a:lnTo>
                  <a:cubicBezTo>
                    <a:pt x="2219334" y="310870"/>
                    <a:pt x="2198356" y="331848"/>
                    <a:pt x="2172478" y="331848"/>
                  </a:cubicBezTo>
                  <a:lnTo>
                    <a:pt x="46856" y="331848"/>
                  </a:lnTo>
                  <a:cubicBezTo>
                    <a:pt x="34429" y="331848"/>
                    <a:pt x="22511" y="326912"/>
                    <a:pt x="13724" y="318124"/>
                  </a:cubicBezTo>
                  <a:cubicBezTo>
                    <a:pt x="4937" y="309337"/>
                    <a:pt x="0" y="297419"/>
                    <a:pt x="0" y="284992"/>
                  </a:cubicBezTo>
                  <a:lnTo>
                    <a:pt x="0" y="46856"/>
                  </a:lnTo>
                  <a:cubicBezTo>
                    <a:pt x="0" y="34429"/>
                    <a:pt x="4937" y="22511"/>
                    <a:pt x="13724" y="13724"/>
                  </a:cubicBezTo>
                  <a:cubicBezTo>
                    <a:pt x="22511" y="4937"/>
                    <a:pt x="34429" y="0"/>
                    <a:pt x="46856" y="0"/>
                  </a:cubicBezTo>
                  <a:close/>
                </a:path>
              </a:pathLst>
            </a:custGeom>
            <a:solidFill>
              <a:srgbClr val="0893A9"/>
            </a:solidFill>
          </p:spPr>
          <p:txBody>
            <a:bodyPr/>
            <a:lstStyle/>
            <a:p>
              <a:endParaRPr lang="fi-FI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89C1227B-EBC1-CF4D-75FB-60D4F5CE4511}"/>
                </a:ext>
              </a:extLst>
            </p:cNvPr>
            <p:cNvSpPr txBox="1"/>
            <p:nvPr/>
          </p:nvSpPr>
          <p:spPr>
            <a:xfrm>
              <a:off x="956" y="-24243"/>
              <a:ext cx="2219334" cy="3794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defTabSz="398181">
                <a:lnSpc>
                  <a:spcPts val="1518"/>
                </a:lnSpc>
                <a:spcAft>
                  <a:spcPts val="311"/>
                </a:spcAft>
              </a:pPr>
              <a:r>
                <a:rPr lang="en-US" sz="1084" b="1" kern="120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TURVALLISUUS</a:t>
              </a:r>
              <a:endParaRPr lang="en-US" sz="2490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endParaRPr>
            </a:p>
          </p:txBody>
        </p:sp>
      </p:grpSp>
      <p:sp>
        <p:nvSpPr>
          <p:cNvPr id="11" name="TextBox 11">
            <a:extLst>
              <a:ext uri="{FF2B5EF4-FFF2-40B4-BE49-F238E27FC236}">
                <a16:creationId xmlns:a16="http://schemas.microsoft.com/office/drawing/2014/main" id="{A09B9254-77A1-2173-3846-199ED0668333}"/>
              </a:ext>
            </a:extLst>
          </p:cNvPr>
          <p:cNvSpPr txBox="1"/>
          <p:nvPr/>
        </p:nvSpPr>
        <p:spPr>
          <a:xfrm>
            <a:off x="10508780" y="1026695"/>
            <a:ext cx="6954495" cy="3877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fi-FI" sz="2800" b="1" dirty="0">
                <a:solidFill>
                  <a:srgbClr val="0893A9"/>
                </a:solidFill>
                <a:latin typeface="Open Sans"/>
                <a:ea typeface="Open Sans"/>
                <a:cs typeface="Open Sans"/>
              </a:rPr>
              <a:t>TUKEA PARISUHTEEN HYVINVOINTIIN JA KEINOJA TOIMIA PARISUHTEEN HYVÄKSI. ERILAISIA TUKIMUOTOJA </a:t>
            </a:r>
            <a:r>
              <a:rPr lang="fi-FI" sz="2800" b="1" dirty="0">
                <a:solidFill>
                  <a:srgbClr val="0893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PARISUHTEEN MUUTOSTILANTEISIIN SEKÄ EROPOHDINTOIHIN.</a:t>
            </a:r>
          </a:p>
          <a:p>
            <a:endParaRPr lang="fi-FI" sz="2800" b="1" dirty="0">
              <a:solidFill>
                <a:srgbClr val="0893A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fi-FI" sz="2800" b="1" dirty="0">
                <a:solidFill>
                  <a:srgbClr val="0893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TUKI MAHDOLLISTAA MUUTOKSEN, PROSESSOINNIN SEKÄ VOIMAVARAKESKEISEN SELVIYTYMISEN.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B42AAF0C-33AA-FA06-FE6D-CDF623760114}"/>
              </a:ext>
            </a:extLst>
          </p:cNvPr>
          <p:cNvSpPr txBox="1"/>
          <p:nvPr/>
        </p:nvSpPr>
        <p:spPr>
          <a:xfrm>
            <a:off x="10309112" y="8499056"/>
            <a:ext cx="20427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0893A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MIESTEN ASEMA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0911999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1857316-FD97-0CD0-698B-D22D6A1275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6D22FA1E-E02A-4FC5-BBA6-577D6DA0C8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342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56" name="Freeform: Shape 55">
            <a:extLst>
              <a:ext uri="{FF2B5EF4-FFF2-40B4-BE49-F238E27FC236}">
                <a16:creationId xmlns:a16="http://schemas.microsoft.com/office/drawing/2014/main" id="{05D27520-F270-4F3D-A46E-76A337B6E1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custGeom>
            <a:avLst/>
            <a:gdLst>
              <a:gd name="connsiteX0" fmla="*/ 6315529 w 12192000"/>
              <a:gd name="connsiteY0" fmla="*/ 4323896 h 6858000"/>
              <a:gd name="connsiteX1" fmla="*/ 6295588 w 12192000"/>
              <a:gd name="connsiteY1" fmla="*/ 4367579 h 6858000"/>
              <a:gd name="connsiteX2" fmla="*/ 6219229 w 12192000"/>
              <a:gd name="connsiteY2" fmla="*/ 4436818 h 6858000"/>
              <a:gd name="connsiteX3" fmla="*/ 6065687 w 12192000"/>
              <a:gd name="connsiteY3" fmla="*/ 4637204 h 6858000"/>
              <a:gd name="connsiteX4" fmla="*/ 5727387 w 12192000"/>
              <a:gd name="connsiteY4" fmla="*/ 5460076 h 6858000"/>
              <a:gd name="connsiteX5" fmla="*/ 5620972 w 12192000"/>
              <a:gd name="connsiteY5" fmla="*/ 5725836 h 6858000"/>
              <a:gd name="connsiteX6" fmla="*/ 5707795 w 12192000"/>
              <a:gd name="connsiteY6" fmla="*/ 5790089 h 6858000"/>
              <a:gd name="connsiteX7" fmla="*/ 5554627 w 12192000"/>
              <a:gd name="connsiteY7" fmla="*/ 6078873 h 6858000"/>
              <a:gd name="connsiteX8" fmla="*/ 5373489 w 12192000"/>
              <a:gd name="connsiteY8" fmla="*/ 6402408 h 6858000"/>
              <a:gd name="connsiteX9" fmla="*/ 5099999 w 12192000"/>
              <a:gd name="connsiteY9" fmla="*/ 6827527 h 6858000"/>
              <a:gd name="connsiteX10" fmla="*/ 5078133 w 12192000"/>
              <a:gd name="connsiteY10" fmla="*/ 6857998 h 6858000"/>
              <a:gd name="connsiteX11" fmla="*/ 9179960 w 12192000"/>
              <a:gd name="connsiteY11" fmla="*/ 6857998 h 6858000"/>
              <a:gd name="connsiteX12" fmla="*/ 9179960 w 12192000"/>
              <a:gd name="connsiteY12" fmla="*/ 4323896 h 6858000"/>
              <a:gd name="connsiteX13" fmla="*/ 0 w 12192000"/>
              <a:gd name="connsiteY13" fmla="*/ 0 h 6858000"/>
              <a:gd name="connsiteX14" fmla="*/ 5872711 w 12192000"/>
              <a:gd name="connsiteY14" fmla="*/ 0 h 6858000"/>
              <a:gd name="connsiteX15" fmla="*/ 5885421 w 12192000"/>
              <a:gd name="connsiteY15" fmla="*/ 20207 h 6858000"/>
              <a:gd name="connsiteX16" fmla="*/ 5925300 w 12192000"/>
              <a:gd name="connsiteY16" fmla="*/ 48911 h 6858000"/>
              <a:gd name="connsiteX17" fmla="*/ 5940039 w 12192000"/>
              <a:gd name="connsiteY17" fmla="*/ 101212 h 6858000"/>
              <a:gd name="connsiteX18" fmla="*/ 5969942 w 12192000"/>
              <a:gd name="connsiteY18" fmla="*/ 311282 h 6858000"/>
              <a:gd name="connsiteX19" fmla="*/ 5961238 w 12192000"/>
              <a:gd name="connsiteY19" fmla="*/ 357643 h 6858000"/>
              <a:gd name="connsiteX20" fmla="*/ 5917195 w 12192000"/>
              <a:gd name="connsiteY20" fmla="*/ 420369 h 6858000"/>
              <a:gd name="connsiteX21" fmla="*/ 5882753 w 12192000"/>
              <a:gd name="connsiteY21" fmla="*/ 556832 h 6858000"/>
              <a:gd name="connsiteX22" fmla="*/ 5814490 w 12192000"/>
              <a:gd name="connsiteY22" fmla="*/ 757416 h 6858000"/>
              <a:gd name="connsiteX23" fmla="*/ 5780064 w 12192000"/>
              <a:gd name="connsiteY23" fmla="*/ 817804 h 6858000"/>
              <a:gd name="connsiteX24" fmla="*/ 5808232 w 12192000"/>
              <a:gd name="connsiteY24" fmla="*/ 850533 h 6858000"/>
              <a:gd name="connsiteX25" fmla="*/ 5906473 w 12192000"/>
              <a:gd name="connsiteY25" fmla="*/ 1076571 h 6858000"/>
              <a:gd name="connsiteX26" fmla="*/ 5778623 w 12192000"/>
              <a:gd name="connsiteY26" fmla="*/ 1369280 h 6858000"/>
              <a:gd name="connsiteX27" fmla="*/ 5710841 w 12192000"/>
              <a:gd name="connsiteY27" fmla="*/ 1462628 h 6858000"/>
              <a:gd name="connsiteX28" fmla="*/ 5846774 w 12192000"/>
              <a:gd name="connsiteY28" fmla="*/ 1455933 h 6858000"/>
              <a:gd name="connsiteX29" fmla="*/ 5897329 w 12192000"/>
              <a:gd name="connsiteY29" fmla="*/ 1553073 h 6858000"/>
              <a:gd name="connsiteX30" fmla="*/ 5919735 w 12192000"/>
              <a:gd name="connsiteY30" fmla="*/ 1602736 h 6858000"/>
              <a:gd name="connsiteX31" fmla="*/ 6057874 w 12192000"/>
              <a:gd name="connsiteY31" fmla="*/ 1910648 h 6858000"/>
              <a:gd name="connsiteX32" fmla="*/ 6039719 w 12192000"/>
              <a:gd name="connsiteY32" fmla="*/ 2010547 h 6858000"/>
              <a:gd name="connsiteX33" fmla="*/ 5841713 w 12192000"/>
              <a:gd name="connsiteY33" fmla="*/ 2520599 h 6858000"/>
              <a:gd name="connsiteX34" fmla="*/ 6071734 w 12192000"/>
              <a:gd name="connsiteY34" fmla="*/ 2593468 h 6858000"/>
              <a:gd name="connsiteX35" fmla="*/ 6092050 w 12192000"/>
              <a:gd name="connsiteY35" fmla="*/ 2806646 h 6858000"/>
              <a:gd name="connsiteX36" fmla="*/ 6215122 w 12192000"/>
              <a:gd name="connsiteY36" fmla="*/ 3021197 h 6858000"/>
              <a:gd name="connsiteX37" fmla="*/ 6338100 w 12192000"/>
              <a:gd name="connsiteY37" fmla="*/ 3178087 h 6858000"/>
              <a:gd name="connsiteX38" fmla="*/ 6343927 w 12192000"/>
              <a:gd name="connsiteY38" fmla="*/ 3194685 h 6858000"/>
              <a:gd name="connsiteX39" fmla="*/ 6343850 w 12192000"/>
              <a:gd name="connsiteY39" fmla="*/ 3201174 h 6858000"/>
              <a:gd name="connsiteX40" fmla="*/ 6366375 w 12192000"/>
              <a:gd name="connsiteY40" fmla="*/ 3271251 h 6858000"/>
              <a:gd name="connsiteX41" fmla="*/ 6369430 w 12192000"/>
              <a:gd name="connsiteY41" fmla="*/ 3276240 h 6858000"/>
              <a:gd name="connsiteX42" fmla="*/ 6392405 w 12192000"/>
              <a:gd name="connsiteY42" fmla="*/ 3360437 h 6858000"/>
              <a:gd name="connsiteX43" fmla="*/ 6397993 w 12192000"/>
              <a:gd name="connsiteY43" fmla="*/ 3390203 h 6858000"/>
              <a:gd name="connsiteX44" fmla="*/ 6394652 w 12192000"/>
              <a:gd name="connsiteY44" fmla="*/ 3402205 h 6858000"/>
              <a:gd name="connsiteX45" fmla="*/ 6366662 w 12192000"/>
              <a:gd name="connsiteY45" fmla="*/ 3442044 h 6858000"/>
              <a:gd name="connsiteX46" fmla="*/ 6320915 w 12192000"/>
              <a:gd name="connsiteY46" fmla="*/ 3701547 h 6858000"/>
              <a:gd name="connsiteX47" fmla="*/ 6364618 w 12192000"/>
              <a:gd name="connsiteY47" fmla="*/ 3743844 h 6858000"/>
              <a:gd name="connsiteX48" fmla="*/ 6370409 w 12192000"/>
              <a:gd name="connsiteY48" fmla="*/ 3754454 h 6858000"/>
              <a:gd name="connsiteX49" fmla="*/ 6373773 w 12192000"/>
              <a:gd name="connsiteY49" fmla="*/ 3768237 h 6858000"/>
              <a:gd name="connsiteX50" fmla="*/ 6375298 w 12192000"/>
              <a:gd name="connsiteY50" fmla="*/ 3796540 h 6858000"/>
              <a:gd name="connsiteX51" fmla="*/ 6253487 w 12192000"/>
              <a:gd name="connsiteY51" fmla="*/ 3856948 h 6858000"/>
              <a:gd name="connsiteX52" fmla="*/ 6385416 w 12192000"/>
              <a:gd name="connsiteY52" fmla="*/ 4014409 h 6858000"/>
              <a:gd name="connsiteX53" fmla="*/ 6374795 w 12192000"/>
              <a:gd name="connsiteY53" fmla="*/ 4038554 h 6858000"/>
              <a:gd name="connsiteX54" fmla="*/ 6351015 w 12192000"/>
              <a:gd name="connsiteY54" fmla="*/ 4150489 h 6858000"/>
              <a:gd name="connsiteX55" fmla="*/ 6340821 w 12192000"/>
              <a:gd name="connsiteY55" fmla="*/ 4212706 h 6858000"/>
              <a:gd name="connsiteX56" fmla="*/ 12191999 w 12192000"/>
              <a:gd name="connsiteY56" fmla="*/ 4212706 h 6858000"/>
              <a:gd name="connsiteX57" fmla="*/ 12191999 w 12192000"/>
              <a:gd name="connsiteY57" fmla="*/ 0 h 6858000"/>
              <a:gd name="connsiteX58" fmla="*/ 12192000 w 12192000"/>
              <a:gd name="connsiteY58" fmla="*/ 0 h 6858000"/>
              <a:gd name="connsiteX59" fmla="*/ 12192000 w 12192000"/>
              <a:gd name="connsiteY59" fmla="*/ 6858000 h 6858000"/>
              <a:gd name="connsiteX60" fmla="*/ 12191999 w 12192000"/>
              <a:gd name="connsiteY60" fmla="*/ 6858000 h 6858000"/>
              <a:gd name="connsiteX61" fmla="*/ 12191999 w 12192000"/>
              <a:gd name="connsiteY61" fmla="*/ 4323902 h 6858000"/>
              <a:gd name="connsiteX62" fmla="*/ 9307672 w 12192000"/>
              <a:gd name="connsiteY62" fmla="*/ 4323902 h 6858000"/>
              <a:gd name="connsiteX63" fmla="*/ 9307672 w 12192000"/>
              <a:gd name="connsiteY63" fmla="*/ 6858000 h 6858000"/>
              <a:gd name="connsiteX64" fmla="*/ 0 w 12192000"/>
              <a:gd name="connsiteY6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12192000" h="6858000">
                <a:moveTo>
                  <a:pt x="6315529" y="4323896"/>
                </a:moveTo>
                <a:lnTo>
                  <a:pt x="6295588" y="4367579"/>
                </a:lnTo>
                <a:cubicBezTo>
                  <a:pt x="6278024" y="4397022"/>
                  <a:pt x="6253813" y="4421099"/>
                  <a:pt x="6219229" y="4436818"/>
                </a:cubicBezTo>
                <a:cubicBezTo>
                  <a:pt x="6148079" y="4469666"/>
                  <a:pt x="6116436" y="4572066"/>
                  <a:pt x="6065687" y="4637204"/>
                </a:cubicBezTo>
                <a:cubicBezTo>
                  <a:pt x="5888713" y="4862696"/>
                  <a:pt x="5773979" y="5125824"/>
                  <a:pt x="5727387" y="5460076"/>
                </a:cubicBezTo>
                <a:cubicBezTo>
                  <a:pt x="5714326" y="5552523"/>
                  <a:pt x="5656974" y="5638673"/>
                  <a:pt x="5620972" y="5725836"/>
                </a:cubicBezTo>
                <a:cubicBezTo>
                  <a:pt x="5641553" y="5779043"/>
                  <a:pt x="5738619" y="5631221"/>
                  <a:pt x="5707795" y="5790089"/>
                </a:cubicBezTo>
                <a:cubicBezTo>
                  <a:pt x="5684453" y="5909876"/>
                  <a:pt x="5617437" y="5996827"/>
                  <a:pt x="5554627" y="6078873"/>
                </a:cubicBezTo>
                <a:cubicBezTo>
                  <a:pt x="5482491" y="6172498"/>
                  <a:pt x="5402203" y="6253366"/>
                  <a:pt x="5373489" y="6402408"/>
                </a:cubicBezTo>
                <a:cubicBezTo>
                  <a:pt x="5371924" y="6410357"/>
                  <a:pt x="5276557" y="6577417"/>
                  <a:pt x="5099999" y="6827527"/>
                </a:cubicBezTo>
                <a:lnTo>
                  <a:pt x="5078133" y="6857998"/>
                </a:lnTo>
                <a:lnTo>
                  <a:pt x="9179960" y="6857998"/>
                </a:lnTo>
                <a:lnTo>
                  <a:pt x="9179960" y="4323896"/>
                </a:lnTo>
                <a:close/>
                <a:moveTo>
                  <a:pt x="0" y="0"/>
                </a:moveTo>
                <a:lnTo>
                  <a:pt x="5872711" y="0"/>
                </a:lnTo>
                <a:lnTo>
                  <a:pt x="5885421" y="20207"/>
                </a:lnTo>
                <a:cubicBezTo>
                  <a:pt x="5896481" y="32882"/>
                  <a:pt x="5909484" y="42864"/>
                  <a:pt x="5925300" y="48911"/>
                </a:cubicBezTo>
                <a:cubicBezTo>
                  <a:pt x="5940498" y="54526"/>
                  <a:pt x="5945509" y="75042"/>
                  <a:pt x="5940039" y="101212"/>
                </a:cubicBezTo>
                <a:cubicBezTo>
                  <a:pt x="5921950" y="187894"/>
                  <a:pt x="5936667" y="254951"/>
                  <a:pt x="5969942" y="311282"/>
                </a:cubicBezTo>
                <a:cubicBezTo>
                  <a:pt x="5981709" y="330926"/>
                  <a:pt x="5977292" y="344422"/>
                  <a:pt x="5961238" y="357643"/>
                </a:cubicBezTo>
                <a:cubicBezTo>
                  <a:pt x="5942802" y="372223"/>
                  <a:pt x="5928461" y="393565"/>
                  <a:pt x="5917195" y="420369"/>
                </a:cubicBezTo>
                <a:cubicBezTo>
                  <a:pt x="5898701" y="463685"/>
                  <a:pt x="5889992" y="510050"/>
                  <a:pt x="5882753" y="556832"/>
                </a:cubicBezTo>
                <a:cubicBezTo>
                  <a:pt x="5871511" y="630206"/>
                  <a:pt x="5858246" y="700969"/>
                  <a:pt x="5814490" y="757416"/>
                </a:cubicBezTo>
                <a:cubicBezTo>
                  <a:pt x="5801465" y="774559"/>
                  <a:pt x="5791019" y="796511"/>
                  <a:pt x="5780064" y="817804"/>
                </a:cubicBezTo>
                <a:cubicBezTo>
                  <a:pt x="5783558" y="836359"/>
                  <a:pt x="5792196" y="849005"/>
                  <a:pt x="5808232" y="850533"/>
                </a:cubicBezTo>
                <a:cubicBezTo>
                  <a:pt x="5910296" y="860624"/>
                  <a:pt x="5905771" y="962632"/>
                  <a:pt x="5906473" y="1076571"/>
                </a:cubicBezTo>
                <a:cubicBezTo>
                  <a:pt x="5907545" y="1217584"/>
                  <a:pt x="5849973" y="1296799"/>
                  <a:pt x="5778623" y="1369280"/>
                </a:cubicBezTo>
                <a:cubicBezTo>
                  <a:pt x="5754207" y="1393852"/>
                  <a:pt x="5718605" y="1401742"/>
                  <a:pt x="5710841" y="1462628"/>
                </a:cubicBezTo>
                <a:cubicBezTo>
                  <a:pt x="5753463" y="1508141"/>
                  <a:pt x="5802053" y="1451295"/>
                  <a:pt x="5846774" y="1455933"/>
                </a:cubicBezTo>
                <a:cubicBezTo>
                  <a:pt x="5883727" y="1460129"/>
                  <a:pt x="5943609" y="1438568"/>
                  <a:pt x="5897329" y="1553073"/>
                </a:cubicBezTo>
                <a:cubicBezTo>
                  <a:pt x="5883856" y="1586627"/>
                  <a:pt x="5901366" y="1604100"/>
                  <a:pt x="5919735" y="1602736"/>
                </a:cubicBezTo>
                <a:cubicBezTo>
                  <a:pt x="6068526" y="1589022"/>
                  <a:pt x="6006837" y="1813624"/>
                  <a:pt x="6057874" y="1910648"/>
                </a:cubicBezTo>
                <a:cubicBezTo>
                  <a:pt x="6072264" y="1936644"/>
                  <a:pt x="6059978" y="1992417"/>
                  <a:pt x="6039719" y="2010547"/>
                </a:cubicBezTo>
                <a:cubicBezTo>
                  <a:pt x="5911143" y="2127229"/>
                  <a:pt x="5899692" y="2331836"/>
                  <a:pt x="5841713" y="2520599"/>
                </a:cubicBezTo>
                <a:cubicBezTo>
                  <a:pt x="5912636" y="2572423"/>
                  <a:pt x="5995799" y="2566926"/>
                  <a:pt x="6071734" y="2593468"/>
                </a:cubicBezTo>
                <a:cubicBezTo>
                  <a:pt x="6150607" y="2620843"/>
                  <a:pt x="6151703" y="2655507"/>
                  <a:pt x="6092050" y="2806646"/>
                </a:cubicBezTo>
                <a:cubicBezTo>
                  <a:pt x="6259331" y="2795420"/>
                  <a:pt x="6259331" y="2795420"/>
                  <a:pt x="6215122" y="3021197"/>
                </a:cubicBezTo>
                <a:cubicBezTo>
                  <a:pt x="6259035" y="3016573"/>
                  <a:pt x="6302431" y="3085300"/>
                  <a:pt x="6338100" y="3178087"/>
                </a:cubicBezTo>
                <a:lnTo>
                  <a:pt x="6343927" y="3194685"/>
                </a:lnTo>
                <a:lnTo>
                  <a:pt x="6343850" y="3201174"/>
                </a:lnTo>
                <a:cubicBezTo>
                  <a:pt x="6346866" y="3232770"/>
                  <a:pt x="6355995" y="3253323"/>
                  <a:pt x="6366375" y="3271251"/>
                </a:cubicBezTo>
                <a:lnTo>
                  <a:pt x="6369430" y="3276240"/>
                </a:lnTo>
                <a:lnTo>
                  <a:pt x="6392405" y="3360437"/>
                </a:lnTo>
                <a:lnTo>
                  <a:pt x="6397993" y="3390203"/>
                </a:lnTo>
                <a:lnTo>
                  <a:pt x="6394652" y="3402205"/>
                </a:lnTo>
                <a:cubicBezTo>
                  <a:pt x="6388505" y="3414621"/>
                  <a:pt x="6379344" y="3427747"/>
                  <a:pt x="6366662" y="3442044"/>
                </a:cubicBezTo>
                <a:cubicBezTo>
                  <a:pt x="6239481" y="3584662"/>
                  <a:pt x="6224938" y="3605480"/>
                  <a:pt x="6320915" y="3701547"/>
                </a:cubicBezTo>
                <a:lnTo>
                  <a:pt x="6364618" y="3743844"/>
                </a:lnTo>
                <a:lnTo>
                  <a:pt x="6370409" y="3754454"/>
                </a:lnTo>
                <a:lnTo>
                  <a:pt x="6373773" y="3768237"/>
                </a:lnTo>
                <a:cubicBezTo>
                  <a:pt x="6374277" y="3777528"/>
                  <a:pt x="6374207" y="3788146"/>
                  <a:pt x="6375298" y="3796540"/>
                </a:cubicBezTo>
                <a:cubicBezTo>
                  <a:pt x="6339717" y="3831045"/>
                  <a:pt x="6294642" y="3774365"/>
                  <a:pt x="6253487" y="3856948"/>
                </a:cubicBezTo>
                <a:lnTo>
                  <a:pt x="6385416" y="4014409"/>
                </a:lnTo>
                <a:lnTo>
                  <a:pt x="6374795" y="4038554"/>
                </a:lnTo>
                <a:cubicBezTo>
                  <a:pt x="6363579" y="4073249"/>
                  <a:pt x="6356895" y="4111559"/>
                  <a:pt x="6351015" y="4150489"/>
                </a:cubicBezTo>
                <a:lnTo>
                  <a:pt x="6340821" y="4212706"/>
                </a:lnTo>
                <a:lnTo>
                  <a:pt x="12191999" y="4212706"/>
                </a:lnTo>
                <a:lnTo>
                  <a:pt x="12191999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12191999" y="6858000"/>
                </a:lnTo>
                <a:lnTo>
                  <a:pt x="12191999" y="4323902"/>
                </a:lnTo>
                <a:lnTo>
                  <a:pt x="9307672" y="4323902"/>
                </a:lnTo>
                <a:lnTo>
                  <a:pt x="930767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pPr defTabSz="457200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46AA1523-7C51-0629-898C-3ABD5704FC18}"/>
              </a:ext>
            </a:extLst>
          </p:cNvPr>
          <p:cNvSpPr txBox="1"/>
          <p:nvPr/>
        </p:nvSpPr>
        <p:spPr>
          <a:xfrm>
            <a:off x="1257300" y="1026695"/>
            <a:ext cx="6521922" cy="888732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90000"/>
              </a:lnSpc>
              <a:spcAft>
                <a:spcPts val="660"/>
              </a:spcAft>
            </a:pPr>
            <a:r>
              <a:rPr lang="en-US" sz="2400" b="1" dirty="0">
                <a:solidFill>
                  <a:srgbClr val="0893A9"/>
                </a:solidFill>
                <a:latin typeface="Open Sans    "/>
                <a:sym typeface="Open Sans Bold"/>
              </a:rPr>
              <a:t>Miten?</a:t>
            </a:r>
            <a:endParaRPr lang="en-US" sz="2400" dirty="0">
              <a:latin typeface="Open Sans    "/>
              <a:sym typeface="Open Sans Bold"/>
            </a:endParaRPr>
          </a:p>
          <a:p>
            <a:pPr marL="341630" indent="-341630">
              <a:buFont typeface="Arial" panose="020B0604020202020204" pitchFamily="34" charset="0"/>
              <a:buChar char="•"/>
            </a:pPr>
            <a:r>
              <a:rPr lang="en-US" sz="2400" kern="1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Varmistamme</a:t>
            </a:r>
            <a:r>
              <a:rPr lang="en-US" sz="2400" kern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2400" kern="1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että</a:t>
            </a:r>
            <a:r>
              <a:rPr lang="en-US" sz="2400" kern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yhdistyksemme</a:t>
            </a:r>
            <a:r>
              <a:rPr lang="en-US" sz="2400" kern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työntekijöillä</a:t>
            </a:r>
            <a:r>
              <a:rPr lang="en-US" sz="2400" kern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ja </a:t>
            </a:r>
            <a:r>
              <a:rPr lang="en-US" sz="2400" kern="1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yhteisön</a:t>
            </a:r>
            <a:r>
              <a:rPr lang="en-US" sz="2400" kern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jäsenillä</a:t>
            </a:r>
            <a:r>
              <a:rPr lang="en-US" sz="2400" kern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on </a:t>
            </a:r>
            <a:r>
              <a:rPr lang="en-US" sz="2400" kern="1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mahdollisuus</a:t>
            </a:r>
            <a:r>
              <a:rPr lang="en-US" sz="2400" kern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toteuttaa</a:t>
            </a:r>
            <a:r>
              <a:rPr lang="en-US" sz="2400" kern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tehtävänsä</a:t>
            </a:r>
            <a:r>
              <a:rPr lang="en-US" sz="2400" kern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br>
              <a:rPr lang="en-US" sz="2400" kern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en-US" sz="2400" kern="1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saada</a:t>
            </a:r>
            <a:r>
              <a:rPr lang="en-US" sz="2400" kern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siihen</a:t>
            </a:r>
            <a:r>
              <a:rPr lang="en-US" sz="2400" kern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tukea</a:t>
            </a:r>
            <a:r>
              <a:rPr lang="en-US" sz="2400" kern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sekä</a:t>
            </a:r>
            <a:r>
              <a:rPr lang="en-US" sz="2400" kern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br>
              <a:rPr lang="en-US" sz="2400" kern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en-US" sz="2400" kern="1200" dirty="0" err="1">
                <a:solidFill>
                  <a:schemeClr val="tx1"/>
                </a:solidFill>
                <a:latin typeface="Open Sans"/>
                <a:ea typeface="Open Sans"/>
                <a:cs typeface="Open Sans"/>
                <a:sym typeface="Open Sans"/>
              </a:rPr>
              <a:t>lisätä</a:t>
            </a:r>
            <a:r>
              <a:rPr lang="en-US" sz="2400" kern="1200" dirty="0">
                <a:solidFill>
                  <a:schemeClr val="tx1"/>
                </a:solidFill>
                <a:latin typeface="Open Sans"/>
                <a:ea typeface="Open Sans"/>
                <a:cs typeface="Open Sans"/>
                <a:sym typeface="Open Sans"/>
              </a:rPr>
              <a:t> ja </a:t>
            </a:r>
            <a:r>
              <a:rPr lang="en-US" sz="2400" kern="1200" dirty="0" err="1">
                <a:solidFill>
                  <a:schemeClr val="tx1"/>
                </a:solidFill>
                <a:latin typeface="Open Sans"/>
                <a:ea typeface="Open Sans"/>
                <a:cs typeface="Open Sans"/>
                <a:sym typeface="Open Sans"/>
              </a:rPr>
              <a:t>ylläpitää</a:t>
            </a:r>
            <a:r>
              <a:rPr lang="en-US" sz="2400" kern="1200" dirty="0">
                <a:solidFill>
                  <a:schemeClr val="tx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osaamista</a:t>
            </a:r>
            <a:r>
              <a:rPr lang="en-US" sz="2400" kern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  <a:endParaRPr lang="en-US" sz="2400" kern="12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341630" indent="-341630">
              <a:buFont typeface="Arial" panose="020B0604020202020204" pitchFamily="34" charset="0"/>
              <a:buChar char="•"/>
            </a:pPr>
            <a:r>
              <a:rPr lang="en-US" sz="2400" kern="1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Tuemme</a:t>
            </a:r>
            <a:r>
              <a:rPr lang="en-US" sz="2400" kern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toistemme</a:t>
            </a:r>
            <a:r>
              <a:rPr lang="en-US" sz="2400" kern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hyvinvointia</a:t>
            </a:r>
            <a:r>
              <a:rPr lang="en-US" sz="2400" kern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ja  </a:t>
            </a:r>
            <a:r>
              <a:rPr lang="en-US" sz="2400" kern="1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tuomme</a:t>
            </a:r>
            <a:r>
              <a:rPr lang="en-US" sz="2400" kern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 </a:t>
            </a:r>
            <a:r>
              <a:rPr lang="en-US" sz="2400" kern="1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jokainen</a:t>
            </a:r>
            <a:r>
              <a:rPr lang="en-US" sz="2400" kern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yhteisöön</a:t>
            </a:r>
            <a:r>
              <a:rPr lang="en-US" sz="2400" kern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positiivisuutta</a:t>
            </a:r>
            <a:r>
              <a:rPr lang="en-US" sz="2400" kern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2400" kern="1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kannustamista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kern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ja </a:t>
            </a:r>
            <a:br>
              <a:rPr lang="en-US" sz="2400" kern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en-US" sz="2400" kern="1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turvaa</a:t>
            </a:r>
            <a:r>
              <a:rPr lang="en-US" sz="2400" kern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olla </a:t>
            </a:r>
            <a:r>
              <a:rPr lang="en-US" sz="2400" kern="1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oma</a:t>
            </a:r>
            <a:r>
              <a:rPr lang="en-US" sz="2400" kern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itsensä</a:t>
            </a:r>
            <a:r>
              <a:rPr lang="en-US" sz="2400" kern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lang="en-US" sz="2400" kern="12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341630" indent="-341630">
              <a:buFont typeface="Arial" panose="020B0604020202020204" pitchFamily="34" charset="0"/>
              <a:buChar char="•"/>
            </a:pPr>
            <a:r>
              <a:rPr lang="en-US" sz="2400" kern="1200" dirty="0" err="1">
                <a:solidFill>
                  <a:schemeClr val="tx1"/>
                </a:solidFill>
                <a:latin typeface="Open Sans"/>
                <a:ea typeface="Open Sans"/>
                <a:cs typeface="Open Sans"/>
                <a:sym typeface="Open Sans"/>
              </a:rPr>
              <a:t>Tarjoamme</a:t>
            </a:r>
            <a:r>
              <a:rPr lang="en-US" sz="2400" kern="1200" dirty="0">
                <a:solidFill>
                  <a:schemeClr val="tx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Open Sans"/>
                <a:ea typeface="Open Sans"/>
                <a:cs typeface="Open Sans"/>
                <a:sym typeface="Open Sans"/>
              </a:rPr>
              <a:t>toisillemme</a:t>
            </a:r>
            <a:r>
              <a:rPr lang="en-US" sz="2400" kern="1200" dirty="0">
                <a:solidFill>
                  <a:schemeClr val="tx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Open Sans"/>
                <a:ea typeface="Open Sans"/>
                <a:cs typeface="Open Sans"/>
                <a:sym typeface="Open Sans"/>
              </a:rPr>
              <a:t>vertaistukea</a:t>
            </a:r>
            <a:r>
              <a:rPr lang="en-US" sz="2400" kern="1200" dirty="0">
                <a:solidFill>
                  <a:schemeClr val="tx1"/>
                </a:solidFill>
                <a:latin typeface="Open Sans"/>
                <a:ea typeface="Open Sans"/>
                <a:cs typeface="Open Sans"/>
                <a:sym typeface="Open Sans"/>
              </a:rPr>
              <a:t> ja </a:t>
            </a:r>
            <a:r>
              <a:rPr lang="en-US" sz="2400" kern="1200" dirty="0" err="1">
                <a:solidFill>
                  <a:schemeClr val="tx1"/>
                </a:solidFill>
                <a:latin typeface="Open Sans"/>
                <a:ea typeface="Open Sans"/>
                <a:cs typeface="Open Sans"/>
                <a:sym typeface="Open Sans"/>
              </a:rPr>
              <a:t>uskallamme</a:t>
            </a:r>
            <a:r>
              <a:rPr lang="en-US" sz="2400" kern="1200" dirty="0">
                <a:solidFill>
                  <a:schemeClr val="tx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Open Sans"/>
                <a:ea typeface="Open Sans"/>
                <a:cs typeface="Open Sans"/>
                <a:sym typeface="Open Sans"/>
              </a:rPr>
              <a:t>kysyä</a:t>
            </a:r>
            <a:r>
              <a:rPr lang="en-US" sz="2400" kern="1200" dirty="0">
                <a:solidFill>
                  <a:schemeClr val="tx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Open Sans"/>
                <a:ea typeface="Open Sans"/>
                <a:cs typeface="Open Sans"/>
                <a:sym typeface="Open Sans"/>
              </a:rPr>
              <a:t>toisiltamme</a:t>
            </a:r>
            <a:r>
              <a:rPr lang="en-US" sz="2400" kern="1200" dirty="0">
                <a:solidFill>
                  <a:schemeClr val="tx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Open Sans"/>
                <a:ea typeface="Open Sans"/>
                <a:cs typeface="Open Sans"/>
                <a:sym typeface="Open Sans"/>
              </a:rPr>
              <a:t>neuvoja</a:t>
            </a:r>
            <a:r>
              <a:rPr lang="en-US" sz="2400" kern="1200" dirty="0">
                <a:solidFill>
                  <a:schemeClr val="tx1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lang="en-US" sz="2400" kern="1200" dirty="0">
              <a:solidFill>
                <a:schemeClr val="tx1"/>
              </a:solidFill>
              <a:latin typeface="Open Sans"/>
              <a:ea typeface="Open Sans"/>
              <a:cs typeface="Open Sans"/>
            </a:endParaRPr>
          </a:p>
          <a:p>
            <a:pPr marL="341630" marR="0" lvl="0" indent="-341630" fontAlgn="auto"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endParaRPr lang="en-US" sz="2400" b="1" i="0" u="none" strike="noStrike" cap="none" spc="0" normalizeH="0" baseline="0" noProof="0" dirty="0">
              <a:ln>
                <a:noFill/>
              </a:ln>
              <a:effectLst/>
              <a:uLnTx/>
              <a:uFillTx/>
              <a:latin typeface="Open Sans    "/>
            </a:endParaRPr>
          </a:p>
          <a:p>
            <a:pPr marR="0" lvl="0" fontAlgn="auto">
              <a:lnSpc>
                <a:spcPct val="90000"/>
              </a:lnSpc>
              <a:spcBef>
                <a:spcPts val="0"/>
              </a:spcBef>
              <a:spcAft>
                <a:spcPts val="660"/>
              </a:spcAft>
              <a:buClrTx/>
              <a:buSzTx/>
              <a:tabLst/>
              <a:defRPr/>
            </a:pPr>
            <a:r>
              <a:rPr kumimoji="0" lang="en-US" sz="2400" b="1" i="0" u="none" strike="noStrike" cap="none" spc="0" normalizeH="0" baseline="0" noProof="0" dirty="0" err="1">
                <a:ln>
                  <a:noFill/>
                </a:ln>
                <a:solidFill>
                  <a:srgbClr val="0893A9"/>
                </a:solidFill>
                <a:effectLst/>
                <a:uLnTx/>
                <a:uFillTx/>
                <a:latin typeface="Open Sans    "/>
                <a:sym typeface="Open Sans Bold"/>
              </a:rPr>
              <a:t>Mittarit</a:t>
            </a:r>
            <a:endParaRPr kumimoji="0" lang="en-US" sz="2400" b="1" i="0" u="none" strike="noStrike" cap="none" spc="0" normalizeH="0" baseline="0" noProof="0" dirty="0">
              <a:ln>
                <a:noFill/>
              </a:ln>
              <a:solidFill>
                <a:srgbClr val="0893A9"/>
              </a:solidFill>
              <a:effectLst/>
              <a:uLnTx/>
              <a:uFillTx/>
              <a:latin typeface="Open Sans    "/>
              <a:sym typeface="Open Sans Bold"/>
            </a:endParaRPr>
          </a:p>
          <a:p>
            <a:pPr marL="342900" indent="-342900">
              <a:lnSpc>
                <a:spcPct val="90000"/>
              </a:lnSpc>
              <a:spcAft>
                <a:spcPts val="660"/>
              </a:spcAft>
              <a:buFont typeface="Arial" panose="020B0604020202020204" pitchFamily="34" charset="0"/>
              <a:buChar char="•"/>
            </a:pPr>
            <a:r>
              <a:rPr lang="en-US" sz="2400" dirty="0" err="1">
                <a:latin typeface="Open Sans    "/>
              </a:rPr>
              <a:t>Työhyvinvointikysely</a:t>
            </a:r>
            <a:r>
              <a:rPr lang="en-US" sz="2400" dirty="0">
                <a:latin typeface="Open Sans    "/>
              </a:rPr>
              <a:t> </a:t>
            </a:r>
            <a:r>
              <a:rPr lang="en-US" sz="2400" dirty="0" err="1">
                <a:latin typeface="Open Sans    "/>
              </a:rPr>
              <a:t>henkilöstölle</a:t>
            </a:r>
            <a:endParaRPr lang="en-US" sz="2400" dirty="0">
              <a:latin typeface="Open Sans    "/>
            </a:endParaRPr>
          </a:p>
          <a:p>
            <a:pPr marL="246380" lvl="1" indent="-228600">
              <a:lnSpc>
                <a:spcPct val="90000"/>
              </a:lnSpc>
              <a:spcAft>
                <a:spcPts val="660"/>
              </a:spcAft>
              <a:buFont typeface="Arial" panose="020B0604020202020204" pitchFamily="34" charset="0"/>
              <a:buChar char="•"/>
            </a:pPr>
            <a:r>
              <a:rPr lang="en-US" sz="2400" dirty="0" err="1">
                <a:latin typeface="Open Sans    "/>
              </a:rPr>
              <a:t>Työhyvinvointihetket</a:t>
            </a:r>
          </a:p>
          <a:p>
            <a:pPr marL="246380" lvl="1" indent="-228600">
              <a:lnSpc>
                <a:spcPct val="90000"/>
              </a:lnSpc>
              <a:spcAft>
                <a:spcPts val="660"/>
              </a:spcAft>
              <a:buFont typeface="Arial" panose="020B0604020202020204" pitchFamily="34" charset="0"/>
              <a:buChar char="•"/>
            </a:pPr>
            <a:r>
              <a:rPr lang="en-US" sz="2400" dirty="0" err="1">
                <a:latin typeface="Open Sans    "/>
              </a:rPr>
              <a:t>Työparin</a:t>
            </a:r>
            <a:r>
              <a:rPr lang="en-US" sz="2400" dirty="0">
                <a:latin typeface="Open Sans    "/>
              </a:rPr>
              <a:t>, </a:t>
            </a:r>
            <a:r>
              <a:rPr lang="en-US" sz="2400" dirty="0" err="1">
                <a:latin typeface="Open Sans    "/>
              </a:rPr>
              <a:t>tiimivastaavan</a:t>
            </a:r>
            <a:r>
              <a:rPr lang="en-US" sz="2400" dirty="0">
                <a:latin typeface="Open Sans    "/>
              </a:rPr>
              <a:t> ja </a:t>
            </a:r>
            <a:r>
              <a:rPr lang="en-US" sz="2400" dirty="0" err="1">
                <a:latin typeface="Open Sans    "/>
              </a:rPr>
              <a:t>esihenkilön</a:t>
            </a:r>
            <a:r>
              <a:rPr lang="en-US" sz="2400" dirty="0">
                <a:latin typeface="Open Sans    "/>
              </a:rPr>
              <a:t> </a:t>
            </a:r>
            <a:r>
              <a:rPr lang="en-US" sz="2400" dirty="0" err="1">
                <a:latin typeface="Open Sans    "/>
              </a:rPr>
              <a:t>tuki</a:t>
            </a:r>
          </a:p>
          <a:p>
            <a:pPr marL="246380" lvl="1" indent="-228600">
              <a:lnSpc>
                <a:spcPct val="90000"/>
              </a:lnSpc>
              <a:spcAft>
                <a:spcPts val="660"/>
              </a:spcAft>
              <a:buFont typeface="Arial" panose="020B0604020202020204" pitchFamily="34" charset="0"/>
              <a:buChar char="•"/>
            </a:pPr>
            <a:r>
              <a:rPr lang="en-US" sz="2400" dirty="0" err="1">
                <a:latin typeface="Open Sans    "/>
              </a:rPr>
              <a:t>Työajan</a:t>
            </a:r>
            <a:r>
              <a:rPr lang="en-US" sz="2400" dirty="0">
                <a:latin typeface="Open Sans    "/>
              </a:rPr>
              <a:t> ja </a:t>
            </a:r>
            <a:r>
              <a:rPr lang="en-US" sz="2400" dirty="0" err="1">
                <a:latin typeface="Open Sans    "/>
              </a:rPr>
              <a:t>tehtävien</a:t>
            </a:r>
            <a:r>
              <a:rPr lang="en-US" sz="2400" dirty="0">
                <a:latin typeface="Open Sans    "/>
              </a:rPr>
              <a:t> </a:t>
            </a:r>
            <a:r>
              <a:rPr lang="en-US" sz="2400" dirty="0" err="1">
                <a:latin typeface="Open Sans    "/>
              </a:rPr>
              <a:t>joustot</a:t>
            </a:r>
            <a:r>
              <a:rPr lang="en-US" sz="2400" dirty="0">
                <a:latin typeface="Open Sans    "/>
              </a:rPr>
              <a:t> ja </a:t>
            </a:r>
            <a:r>
              <a:rPr lang="en-US" sz="2400" dirty="0" err="1">
                <a:latin typeface="Open Sans    "/>
              </a:rPr>
              <a:t>jokaisen</a:t>
            </a:r>
            <a:r>
              <a:rPr lang="en-US" sz="2400" dirty="0">
                <a:latin typeface="Open Sans    "/>
              </a:rPr>
              <a:t> </a:t>
            </a:r>
            <a:r>
              <a:rPr lang="en-US" sz="2400" dirty="0" err="1">
                <a:latin typeface="Open Sans    "/>
              </a:rPr>
              <a:t>elämäntilanteen</a:t>
            </a:r>
            <a:r>
              <a:rPr lang="en-US" sz="2400" dirty="0">
                <a:latin typeface="Open Sans    "/>
              </a:rPr>
              <a:t> </a:t>
            </a:r>
            <a:r>
              <a:rPr lang="en-US" sz="2400" dirty="0" err="1">
                <a:latin typeface="Open Sans    "/>
              </a:rPr>
              <a:t>huomioiminen</a:t>
            </a:r>
          </a:p>
          <a:p>
            <a:pPr marL="246380" lvl="1" indent="-228600">
              <a:lnSpc>
                <a:spcPct val="90000"/>
              </a:lnSpc>
              <a:spcAft>
                <a:spcPts val="660"/>
              </a:spcAft>
              <a:buFont typeface="Arial" panose="020B0604020202020204" pitchFamily="34" charset="0"/>
              <a:buChar char="•"/>
            </a:pPr>
            <a:r>
              <a:rPr lang="en-US" sz="2400" dirty="0" err="1">
                <a:latin typeface="Open Sans    "/>
              </a:rPr>
              <a:t>Henkilöstön</a:t>
            </a:r>
            <a:r>
              <a:rPr lang="en-US" sz="2400" dirty="0">
                <a:latin typeface="Open Sans    "/>
              </a:rPr>
              <a:t> </a:t>
            </a:r>
            <a:r>
              <a:rPr lang="en-US" sz="2400" dirty="0" err="1">
                <a:latin typeface="Open Sans    "/>
              </a:rPr>
              <a:t>kehittämissuunnitelma</a:t>
            </a:r>
          </a:p>
          <a:p>
            <a:pPr indent="-228600">
              <a:lnSpc>
                <a:spcPct val="90000"/>
              </a:lnSpc>
              <a:spcAft>
                <a:spcPts val="660"/>
              </a:spcAft>
              <a:buFont typeface="Arial" panose="020B0604020202020204" pitchFamily="34" charset="0"/>
              <a:buChar char="•"/>
            </a:pPr>
            <a:endParaRPr lang="en-US" sz="2400" dirty="0">
              <a:latin typeface="Open Sans    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b="1" dirty="0">
              <a:latin typeface="Open Sans    "/>
            </a:endParaRPr>
          </a:p>
        </p:txBody>
      </p:sp>
      <p:sp>
        <p:nvSpPr>
          <p:cNvPr id="18" name="TextBox 15">
            <a:extLst>
              <a:ext uri="{FF2B5EF4-FFF2-40B4-BE49-F238E27FC236}">
                <a16:creationId xmlns:a16="http://schemas.microsoft.com/office/drawing/2014/main" id="{685D920D-817C-AE45-5E67-0AA521F77F19}"/>
              </a:ext>
            </a:extLst>
          </p:cNvPr>
          <p:cNvSpPr txBox="1"/>
          <p:nvPr/>
        </p:nvSpPr>
        <p:spPr>
          <a:xfrm>
            <a:off x="717463" y="6415692"/>
            <a:ext cx="8426535" cy="312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47"/>
              </a:lnSpc>
            </a:pPr>
            <a:endParaRPr lang="en-US" sz="1891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" name="TextBox 14">
            <a:extLst>
              <a:ext uri="{FF2B5EF4-FFF2-40B4-BE49-F238E27FC236}">
                <a16:creationId xmlns:a16="http://schemas.microsoft.com/office/drawing/2014/main" id="{F4EB048C-CA13-E767-38D8-D11D3946D2B6}"/>
              </a:ext>
            </a:extLst>
          </p:cNvPr>
          <p:cNvSpPr txBox="1"/>
          <p:nvPr/>
        </p:nvSpPr>
        <p:spPr>
          <a:xfrm>
            <a:off x="10209353" y="5506974"/>
            <a:ext cx="5930254" cy="8451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indent="-251460" defTabSz="502920">
              <a:lnSpc>
                <a:spcPts val="2338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990" kern="1200" dirty="0">
              <a:solidFill>
                <a:schemeClr val="tx1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indent="-457200">
              <a:lnSpc>
                <a:spcPts val="4251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b="1" dirty="0"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grpSp>
        <p:nvGrpSpPr>
          <p:cNvPr id="2" name="Group 2">
            <a:extLst>
              <a:ext uri="{FF2B5EF4-FFF2-40B4-BE49-F238E27FC236}">
                <a16:creationId xmlns:a16="http://schemas.microsoft.com/office/drawing/2014/main" id="{FB4746F4-7734-620C-651B-0272C0964478}"/>
              </a:ext>
            </a:extLst>
          </p:cNvPr>
          <p:cNvGrpSpPr/>
          <p:nvPr/>
        </p:nvGrpSpPr>
        <p:grpSpPr>
          <a:xfrm>
            <a:off x="9446149" y="7894380"/>
            <a:ext cx="3770259" cy="644381"/>
            <a:chOff x="0" y="-24243"/>
            <a:chExt cx="2220290" cy="379473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6507A70B-E2EA-5E2A-197A-FBA376D6AB80}"/>
                </a:ext>
              </a:extLst>
            </p:cNvPr>
            <p:cNvSpPr/>
            <p:nvPr/>
          </p:nvSpPr>
          <p:spPr>
            <a:xfrm>
              <a:off x="0" y="0"/>
              <a:ext cx="2219334" cy="331848"/>
            </a:xfrm>
            <a:custGeom>
              <a:avLst/>
              <a:gdLst/>
              <a:ahLst/>
              <a:cxnLst/>
              <a:rect l="l" t="t" r="r" b="b"/>
              <a:pathLst>
                <a:path w="2219334" h="331848">
                  <a:moveTo>
                    <a:pt x="46856" y="0"/>
                  </a:moveTo>
                  <a:lnTo>
                    <a:pt x="2172478" y="0"/>
                  </a:lnTo>
                  <a:cubicBezTo>
                    <a:pt x="2198356" y="0"/>
                    <a:pt x="2219334" y="20978"/>
                    <a:pt x="2219334" y="46856"/>
                  </a:cubicBezTo>
                  <a:lnTo>
                    <a:pt x="2219334" y="284992"/>
                  </a:lnTo>
                  <a:cubicBezTo>
                    <a:pt x="2219334" y="310870"/>
                    <a:pt x="2198356" y="331848"/>
                    <a:pt x="2172478" y="331848"/>
                  </a:cubicBezTo>
                  <a:lnTo>
                    <a:pt x="46856" y="331848"/>
                  </a:lnTo>
                  <a:cubicBezTo>
                    <a:pt x="34429" y="331848"/>
                    <a:pt x="22511" y="326912"/>
                    <a:pt x="13724" y="318124"/>
                  </a:cubicBezTo>
                  <a:cubicBezTo>
                    <a:pt x="4937" y="309337"/>
                    <a:pt x="0" y="297419"/>
                    <a:pt x="0" y="284992"/>
                  </a:cubicBezTo>
                  <a:lnTo>
                    <a:pt x="0" y="46856"/>
                  </a:lnTo>
                  <a:cubicBezTo>
                    <a:pt x="0" y="34429"/>
                    <a:pt x="4937" y="22511"/>
                    <a:pt x="13724" y="13724"/>
                  </a:cubicBezTo>
                  <a:cubicBezTo>
                    <a:pt x="22511" y="4937"/>
                    <a:pt x="34429" y="0"/>
                    <a:pt x="46856" y="0"/>
                  </a:cubicBezTo>
                  <a:close/>
                </a:path>
              </a:pathLst>
            </a:custGeom>
            <a:solidFill>
              <a:srgbClr val="0893A9"/>
            </a:solidFill>
          </p:spPr>
          <p:txBody>
            <a:bodyPr/>
            <a:lstStyle/>
            <a:p>
              <a:endParaRPr lang="fi-FI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761C7FDE-349F-9550-1253-22FB2AF7E48D}"/>
                </a:ext>
              </a:extLst>
            </p:cNvPr>
            <p:cNvSpPr txBox="1"/>
            <p:nvPr/>
          </p:nvSpPr>
          <p:spPr>
            <a:xfrm>
              <a:off x="956" y="-24243"/>
              <a:ext cx="2219334" cy="3794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defTabSz="398181">
                <a:lnSpc>
                  <a:spcPts val="1518"/>
                </a:lnSpc>
                <a:spcAft>
                  <a:spcPts val="311"/>
                </a:spcAft>
              </a:pPr>
              <a:r>
                <a:rPr lang="en-US" sz="1084" b="1" kern="120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TURVALLISUUS</a:t>
              </a:r>
              <a:endParaRPr lang="en-US" sz="2490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endParaRPr>
            </a:p>
          </p:txBody>
        </p:sp>
      </p:grpSp>
      <p:grpSp>
        <p:nvGrpSpPr>
          <p:cNvPr id="10" name="Group 10">
            <a:extLst>
              <a:ext uri="{FF2B5EF4-FFF2-40B4-BE49-F238E27FC236}">
                <a16:creationId xmlns:a16="http://schemas.microsoft.com/office/drawing/2014/main" id="{63241832-EB1C-3CD3-E1EB-754BCC7E3499}"/>
              </a:ext>
            </a:extLst>
          </p:cNvPr>
          <p:cNvGrpSpPr/>
          <p:nvPr/>
        </p:nvGrpSpPr>
        <p:grpSpPr>
          <a:xfrm>
            <a:off x="10286730" y="1026695"/>
            <a:ext cx="6954496" cy="3413755"/>
            <a:chOff x="-2" y="-57049"/>
            <a:chExt cx="11235382" cy="4263043"/>
          </a:xfrm>
        </p:grpSpPr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3CA55A75-D26C-1A3C-3DD3-DDE42C011927}"/>
                </a:ext>
              </a:extLst>
            </p:cNvPr>
            <p:cNvSpPr txBox="1"/>
            <p:nvPr/>
          </p:nvSpPr>
          <p:spPr>
            <a:xfrm>
              <a:off x="-2" y="-57049"/>
              <a:ext cx="11235380" cy="426304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l" defTabSz="875629" rtl="0" eaLnBrk="1" fontAlgn="auto" latinLnBrk="0" hangingPunct="1">
                <a:spcBef>
                  <a:spcPts val="0"/>
                </a:spcBef>
                <a:spcAft>
                  <a:spcPts val="684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0893A9"/>
                  </a:solidFill>
                  <a:effectLst/>
                  <a:uLnTx/>
                  <a:uFillTx/>
                  <a:latin typeface="Open Sans Bold"/>
                  <a:ea typeface="Open Sans Bold"/>
                  <a:cs typeface="Open Sans Bold"/>
                  <a:sym typeface="Open Sans Bold"/>
                </a:rPr>
                <a:t>TYÖYHTEISÖSSÄMME ON MIELUISAA JA TURVALLISTA TYÖSKENNELLÄ.</a:t>
              </a:r>
            </a:p>
            <a:p>
              <a:pPr defTabSz="748970">
                <a:spcAft>
                  <a:spcPts val="585"/>
                </a:spcAft>
              </a:pPr>
              <a:endParaRPr lang="en-US" sz="2400" b="1" dirty="0">
                <a:solidFill>
                  <a:srgbClr val="0893A9"/>
                </a:solidFill>
                <a:latin typeface="Open Sans Bold"/>
                <a:ea typeface="Open Sans Bold"/>
                <a:cs typeface="Open Sans Bold"/>
                <a:sym typeface="Open Sans Bold"/>
              </a:endParaRPr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3906374D-295C-682A-AD80-F554DCFBE256}"/>
                </a:ext>
              </a:extLst>
            </p:cNvPr>
            <p:cNvSpPr txBox="1"/>
            <p:nvPr/>
          </p:nvSpPr>
          <p:spPr>
            <a:xfrm>
              <a:off x="0" y="582283"/>
              <a:ext cx="11235380" cy="4168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47"/>
                </a:lnSpc>
              </a:pPr>
              <a:endParaRPr lang="en-US" sz="189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7" name="Group 5">
            <a:extLst>
              <a:ext uri="{FF2B5EF4-FFF2-40B4-BE49-F238E27FC236}">
                <a16:creationId xmlns:a16="http://schemas.microsoft.com/office/drawing/2014/main" id="{5D2F0846-495C-FF38-5F15-B3C279D3FB20}"/>
              </a:ext>
            </a:extLst>
          </p:cNvPr>
          <p:cNvGrpSpPr/>
          <p:nvPr/>
        </p:nvGrpSpPr>
        <p:grpSpPr>
          <a:xfrm>
            <a:off x="14432066" y="6933441"/>
            <a:ext cx="3415081" cy="3013983"/>
            <a:chOff x="-33680" y="-8369"/>
            <a:chExt cx="854946" cy="719569"/>
          </a:xfrm>
        </p:grpSpPr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2EF97F70-4620-4FF8-EEDB-5D6C0DF3B340}"/>
                </a:ext>
              </a:extLst>
            </p:cNvPr>
            <p:cNvSpPr/>
            <p:nvPr/>
          </p:nvSpPr>
          <p:spPr>
            <a:xfrm>
              <a:off x="-33680" y="-8369"/>
              <a:ext cx="854946" cy="719569"/>
            </a:xfrm>
            <a:custGeom>
              <a:avLst/>
              <a:gdLst/>
              <a:ahLst/>
              <a:cxnLst/>
              <a:rect l="l" t="t" r="r" b="b"/>
              <a:pathLst>
                <a:path w="854946" h="719569">
                  <a:moveTo>
                    <a:pt x="65903" y="121927"/>
                  </a:moveTo>
                  <a:cubicBezTo>
                    <a:pt x="0" y="230500"/>
                    <a:pt x="46429" y="336178"/>
                    <a:pt x="104776" y="392266"/>
                  </a:cubicBezTo>
                  <a:lnTo>
                    <a:pt x="445927" y="719569"/>
                  </a:lnTo>
                  <a:lnTo>
                    <a:pt x="779877" y="393436"/>
                  </a:lnTo>
                  <a:cubicBezTo>
                    <a:pt x="834145" y="333099"/>
                    <a:pt x="854946" y="269099"/>
                    <a:pt x="843393" y="197834"/>
                  </a:cubicBezTo>
                  <a:cubicBezTo>
                    <a:pt x="827435" y="99251"/>
                    <a:pt x="746197" y="22767"/>
                    <a:pt x="645842" y="11845"/>
                  </a:cubicBezTo>
                  <a:cubicBezTo>
                    <a:pt x="584292" y="5218"/>
                    <a:pt x="524835" y="22636"/>
                    <a:pt x="478430" y="61198"/>
                  </a:cubicBezTo>
                  <a:cubicBezTo>
                    <a:pt x="465940" y="71573"/>
                    <a:pt x="454776" y="83173"/>
                    <a:pt x="445047" y="95780"/>
                  </a:cubicBezTo>
                  <a:cubicBezTo>
                    <a:pt x="433503" y="81425"/>
                    <a:pt x="419967" y="68294"/>
                    <a:pt x="404657" y="56657"/>
                  </a:cubicBezTo>
                  <a:cubicBezTo>
                    <a:pt x="351294" y="16102"/>
                    <a:pt x="283367" y="0"/>
                    <a:pt x="218120" y="12523"/>
                  </a:cubicBezTo>
                  <a:cubicBezTo>
                    <a:pt x="156323" y="24461"/>
                    <a:pt x="100853" y="64323"/>
                    <a:pt x="65903" y="121927"/>
                  </a:cubicBezTo>
                  <a:close/>
                </a:path>
              </a:pathLst>
            </a:custGeom>
            <a:blipFill>
              <a:blip r:embed="rId2"/>
              <a:stretch>
                <a:fillRect l="-57842" t="-5715" r="-57066" b="-32272"/>
              </a:stretch>
            </a:blipFill>
          </p:spPr>
          <p:txBody>
            <a:bodyPr/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6138546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>
            <a:extLst>
              <a:ext uri="{FF2B5EF4-FFF2-40B4-BE49-F238E27FC236}">
                <a16:creationId xmlns:a16="http://schemas.microsoft.com/office/drawing/2014/main" id="{5F1FD288-746E-3055-8411-C7C98DE5E5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200" y="3746830"/>
            <a:ext cx="16357599" cy="279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1285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8DD6B3-500E-0F7F-6217-2731026B90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7F98850B-31AB-1F12-370E-54A39CB30D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342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56" name="Freeform: Shape 55">
            <a:extLst>
              <a:ext uri="{FF2B5EF4-FFF2-40B4-BE49-F238E27FC236}">
                <a16:creationId xmlns:a16="http://schemas.microsoft.com/office/drawing/2014/main" id="{38862357-088C-CCB6-A944-763F507EF3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custGeom>
            <a:avLst/>
            <a:gdLst>
              <a:gd name="connsiteX0" fmla="*/ 6315529 w 12192000"/>
              <a:gd name="connsiteY0" fmla="*/ 4323896 h 6858000"/>
              <a:gd name="connsiteX1" fmla="*/ 6295588 w 12192000"/>
              <a:gd name="connsiteY1" fmla="*/ 4367579 h 6858000"/>
              <a:gd name="connsiteX2" fmla="*/ 6219229 w 12192000"/>
              <a:gd name="connsiteY2" fmla="*/ 4436818 h 6858000"/>
              <a:gd name="connsiteX3" fmla="*/ 6065687 w 12192000"/>
              <a:gd name="connsiteY3" fmla="*/ 4637204 h 6858000"/>
              <a:gd name="connsiteX4" fmla="*/ 5727387 w 12192000"/>
              <a:gd name="connsiteY4" fmla="*/ 5460076 h 6858000"/>
              <a:gd name="connsiteX5" fmla="*/ 5620972 w 12192000"/>
              <a:gd name="connsiteY5" fmla="*/ 5725836 h 6858000"/>
              <a:gd name="connsiteX6" fmla="*/ 5707795 w 12192000"/>
              <a:gd name="connsiteY6" fmla="*/ 5790089 h 6858000"/>
              <a:gd name="connsiteX7" fmla="*/ 5554627 w 12192000"/>
              <a:gd name="connsiteY7" fmla="*/ 6078873 h 6858000"/>
              <a:gd name="connsiteX8" fmla="*/ 5373489 w 12192000"/>
              <a:gd name="connsiteY8" fmla="*/ 6402408 h 6858000"/>
              <a:gd name="connsiteX9" fmla="*/ 5099999 w 12192000"/>
              <a:gd name="connsiteY9" fmla="*/ 6827527 h 6858000"/>
              <a:gd name="connsiteX10" fmla="*/ 5078133 w 12192000"/>
              <a:gd name="connsiteY10" fmla="*/ 6857998 h 6858000"/>
              <a:gd name="connsiteX11" fmla="*/ 9179960 w 12192000"/>
              <a:gd name="connsiteY11" fmla="*/ 6857998 h 6858000"/>
              <a:gd name="connsiteX12" fmla="*/ 9179960 w 12192000"/>
              <a:gd name="connsiteY12" fmla="*/ 4323896 h 6858000"/>
              <a:gd name="connsiteX13" fmla="*/ 0 w 12192000"/>
              <a:gd name="connsiteY13" fmla="*/ 0 h 6858000"/>
              <a:gd name="connsiteX14" fmla="*/ 5872711 w 12192000"/>
              <a:gd name="connsiteY14" fmla="*/ 0 h 6858000"/>
              <a:gd name="connsiteX15" fmla="*/ 5885421 w 12192000"/>
              <a:gd name="connsiteY15" fmla="*/ 20207 h 6858000"/>
              <a:gd name="connsiteX16" fmla="*/ 5925300 w 12192000"/>
              <a:gd name="connsiteY16" fmla="*/ 48911 h 6858000"/>
              <a:gd name="connsiteX17" fmla="*/ 5940039 w 12192000"/>
              <a:gd name="connsiteY17" fmla="*/ 101212 h 6858000"/>
              <a:gd name="connsiteX18" fmla="*/ 5969942 w 12192000"/>
              <a:gd name="connsiteY18" fmla="*/ 311282 h 6858000"/>
              <a:gd name="connsiteX19" fmla="*/ 5961238 w 12192000"/>
              <a:gd name="connsiteY19" fmla="*/ 357643 h 6858000"/>
              <a:gd name="connsiteX20" fmla="*/ 5917195 w 12192000"/>
              <a:gd name="connsiteY20" fmla="*/ 420369 h 6858000"/>
              <a:gd name="connsiteX21" fmla="*/ 5882753 w 12192000"/>
              <a:gd name="connsiteY21" fmla="*/ 556832 h 6858000"/>
              <a:gd name="connsiteX22" fmla="*/ 5814490 w 12192000"/>
              <a:gd name="connsiteY22" fmla="*/ 757416 h 6858000"/>
              <a:gd name="connsiteX23" fmla="*/ 5780064 w 12192000"/>
              <a:gd name="connsiteY23" fmla="*/ 817804 h 6858000"/>
              <a:gd name="connsiteX24" fmla="*/ 5808232 w 12192000"/>
              <a:gd name="connsiteY24" fmla="*/ 850533 h 6858000"/>
              <a:gd name="connsiteX25" fmla="*/ 5906473 w 12192000"/>
              <a:gd name="connsiteY25" fmla="*/ 1076571 h 6858000"/>
              <a:gd name="connsiteX26" fmla="*/ 5778623 w 12192000"/>
              <a:gd name="connsiteY26" fmla="*/ 1369280 h 6858000"/>
              <a:gd name="connsiteX27" fmla="*/ 5710841 w 12192000"/>
              <a:gd name="connsiteY27" fmla="*/ 1462628 h 6858000"/>
              <a:gd name="connsiteX28" fmla="*/ 5846774 w 12192000"/>
              <a:gd name="connsiteY28" fmla="*/ 1455933 h 6858000"/>
              <a:gd name="connsiteX29" fmla="*/ 5897329 w 12192000"/>
              <a:gd name="connsiteY29" fmla="*/ 1553073 h 6858000"/>
              <a:gd name="connsiteX30" fmla="*/ 5919735 w 12192000"/>
              <a:gd name="connsiteY30" fmla="*/ 1602736 h 6858000"/>
              <a:gd name="connsiteX31" fmla="*/ 6057874 w 12192000"/>
              <a:gd name="connsiteY31" fmla="*/ 1910648 h 6858000"/>
              <a:gd name="connsiteX32" fmla="*/ 6039719 w 12192000"/>
              <a:gd name="connsiteY32" fmla="*/ 2010547 h 6858000"/>
              <a:gd name="connsiteX33" fmla="*/ 5841713 w 12192000"/>
              <a:gd name="connsiteY33" fmla="*/ 2520599 h 6858000"/>
              <a:gd name="connsiteX34" fmla="*/ 6071734 w 12192000"/>
              <a:gd name="connsiteY34" fmla="*/ 2593468 h 6858000"/>
              <a:gd name="connsiteX35" fmla="*/ 6092050 w 12192000"/>
              <a:gd name="connsiteY35" fmla="*/ 2806646 h 6858000"/>
              <a:gd name="connsiteX36" fmla="*/ 6215122 w 12192000"/>
              <a:gd name="connsiteY36" fmla="*/ 3021197 h 6858000"/>
              <a:gd name="connsiteX37" fmla="*/ 6338100 w 12192000"/>
              <a:gd name="connsiteY37" fmla="*/ 3178087 h 6858000"/>
              <a:gd name="connsiteX38" fmla="*/ 6343927 w 12192000"/>
              <a:gd name="connsiteY38" fmla="*/ 3194685 h 6858000"/>
              <a:gd name="connsiteX39" fmla="*/ 6343850 w 12192000"/>
              <a:gd name="connsiteY39" fmla="*/ 3201174 h 6858000"/>
              <a:gd name="connsiteX40" fmla="*/ 6366375 w 12192000"/>
              <a:gd name="connsiteY40" fmla="*/ 3271251 h 6858000"/>
              <a:gd name="connsiteX41" fmla="*/ 6369430 w 12192000"/>
              <a:gd name="connsiteY41" fmla="*/ 3276240 h 6858000"/>
              <a:gd name="connsiteX42" fmla="*/ 6392405 w 12192000"/>
              <a:gd name="connsiteY42" fmla="*/ 3360437 h 6858000"/>
              <a:gd name="connsiteX43" fmla="*/ 6397993 w 12192000"/>
              <a:gd name="connsiteY43" fmla="*/ 3390203 h 6858000"/>
              <a:gd name="connsiteX44" fmla="*/ 6394652 w 12192000"/>
              <a:gd name="connsiteY44" fmla="*/ 3402205 h 6858000"/>
              <a:gd name="connsiteX45" fmla="*/ 6366662 w 12192000"/>
              <a:gd name="connsiteY45" fmla="*/ 3442044 h 6858000"/>
              <a:gd name="connsiteX46" fmla="*/ 6320915 w 12192000"/>
              <a:gd name="connsiteY46" fmla="*/ 3701547 h 6858000"/>
              <a:gd name="connsiteX47" fmla="*/ 6364618 w 12192000"/>
              <a:gd name="connsiteY47" fmla="*/ 3743844 h 6858000"/>
              <a:gd name="connsiteX48" fmla="*/ 6370409 w 12192000"/>
              <a:gd name="connsiteY48" fmla="*/ 3754454 h 6858000"/>
              <a:gd name="connsiteX49" fmla="*/ 6373773 w 12192000"/>
              <a:gd name="connsiteY49" fmla="*/ 3768237 h 6858000"/>
              <a:gd name="connsiteX50" fmla="*/ 6375298 w 12192000"/>
              <a:gd name="connsiteY50" fmla="*/ 3796540 h 6858000"/>
              <a:gd name="connsiteX51" fmla="*/ 6253487 w 12192000"/>
              <a:gd name="connsiteY51" fmla="*/ 3856948 h 6858000"/>
              <a:gd name="connsiteX52" fmla="*/ 6385416 w 12192000"/>
              <a:gd name="connsiteY52" fmla="*/ 4014409 h 6858000"/>
              <a:gd name="connsiteX53" fmla="*/ 6374795 w 12192000"/>
              <a:gd name="connsiteY53" fmla="*/ 4038554 h 6858000"/>
              <a:gd name="connsiteX54" fmla="*/ 6351015 w 12192000"/>
              <a:gd name="connsiteY54" fmla="*/ 4150489 h 6858000"/>
              <a:gd name="connsiteX55" fmla="*/ 6340821 w 12192000"/>
              <a:gd name="connsiteY55" fmla="*/ 4212706 h 6858000"/>
              <a:gd name="connsiteX56" fmla="*/ 12191999 w 12192000"/>
              <a:gd name="connsiteY56" fmla="*/ 4212706 h 6858000"/>
              <a:gd name="connsiteX57" fmla="*/ 12191999 w 12192000"/>
              <a:gd name="connsiteY57" fmla="*/ 0 h 6858000"/>
              <a:gd name="connsiteX58" fmla="*/ 12192000 w 12192000"/>
              <a:gd name="connsiteY58" fmla="*/ 0 h 6858000"/>
              <a:gd name="connsiteX59" fmla="*/ 12192000 w 12192000"/>
              <a:gd name="connsiteY59" fmla="*/ 6858000 h 6858000"/>
              <a:gd name="connsiteX60" fmla="*/ 12191999 w 12192000"/>
              <a:gd name="connsiteY60" fmla="*/ 6858000 h 6858000"/>
              <a:gd name="connsiteX61" fmla="*/ 12191999 w 12192000"/>
              <a:gd name="connsiteY61" fmla="*/ 4323902 h 6858000"/>
              <a:gd name="connsiteX62" fmla="*/ 9307672 w 12192000"/>
              <a:gd name="connsiteY62" fmla="*/ 4323902 h 6858000"/>
              <a:gd name="connsiteX63" fmla="*/ 9307672 w 12192000"/>
              <a:gd name="connsiteY63" fmla="*/ 6858000 h 6858000"/>
              <a:gd name="connsiteX64" fmla="*/ 0 w 12192000"/>
              <a:gd name="connsiteY6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12192000" h="6858000">
                <a:moveTo>
                  <a:pt x="6315529" y="4323896"/>
                </a:moveTo>
                <a:lnTo>
                  <a:pt x="6295588" y="4367579"/>
                </a:lnTo>
                <a:cubicBezTo>
                  <a:pt x="6278024" y="4397022"/>
                  <a:pt x="6253813" y="4421099"/>
                  <a:pt x="6219229" y="4436818"/>
                </a:cubicBezTo>
                <a:cubicBezTo>
                  <a:pt x="6148079" y="4469666"/>
                  <a:pt x="6116436" y="4572066"/>
                  <a:pt x="6065687" y="4637204"/>
                </a:cubicBezTo>
                <a:cubicBezTo>
                  <a:pt x="5888713" y="4862696"/>
                  <a:pt x="5773979" y="5125824"/>
                  <a:pt x="5727387" y="5460076"/>
                </a:cubicBezTo>
                <a:cubicBezTo>
                  <a:pt x="5714326" y="5552523"/>
                  <a:pt x="5656974" y="5638673"/>
                  <a:pt x="5620972" y="5725836"/>
                </a:cubicBezTo>
                <a:cubicBezTo>
                  <a:pt x="5641553" y="5779043"/>
                  <a:pt x="5738619" y="5631221"/>
                  <a:pt x="5707795" y="5790089"/>
                </a:cubicBezTo>
                <a:cubicBezTo>
                  <a:pt x="5684453" y="5909876"/>
                  <a:pt x="5617437" y="5996827"/>
                  <a:pt x="5554627" y="6078873"/>
                </a:cubicBezTo>
                <a:cubicBezTo>
                  <a:pt x="5482491" y="6172498"/>
                  <a:pt x="5402203" y="6253366"/>
                  <a:pt x="5373489" y="6402408"/>
                </a:cubicBezTo>
                <a:cubicBezTo>
                  <a:pt x="5371924" y="6410357"/>
                  <a:pt x="5276557" y="6577417"/>
                  <a:pt x="5099999" y="6827527"/>
                </a:cubicBezTo>
                <a:lnTo>
                  <a:pt x="5078133" y="6857998"/>
                </a:lnTo>
                <a:lnTo>
                  <a:pt x="9179960" y="6857998"/>
                </a:lnTo>
                <a:lnTo>
                  <a:pt x="9179960" y="4323896"/>
                </a:lnTo>
                <a:close/>
                <a:moveTo>
                  <a:pt x="0" y="0"/>
                </a:moveTo>
                <a:lnTo>
                  <a:pt x="5872711" y="0"/>
                </a:lnTo>
                <a:lnTo>
                  <a:pt x="5885421" y="20207"/>
                </a:lnTo>
                <a:cubicBezTo>
                  <a:pt x="5896481" y="32882"/>
                  <a:pt x="5909484" y="42864"/>
                  <a:pt x="5925300" y="48911"/>
                </a:cubicBezTo>
                <a:cubicBezTo>
                  <a:pt x="5940498" y="54526"/>
                  <a:pt x="5945509" y="75042"/>
                  <a:pt x="5940039" y="101212"/>
                </a:cubicBezTo>
                <a:cubicBezTo>
                  <a:pt x="5921950" y="187894"/>
                  <a:pt x="5936667" y="254951"/>
                  <a:pt x="5969942" y="311282"/>
                </a:cubicBezTo>
                <a:cubicBezTo>
                  <a:pt x="5981709" y="330926"/>
                  <a:pt x="5977292" y="344422"/>
                  <a:pt x="5961238" y="357643"/>
                </a:cubicBezTo>
                <a:cubicBezTo>
                  <a:pt x="5942802" y="372223"/>
                  <a:pt x="5928461" y="393565"/>
                  <a:pt x="5917195" y="420369"/>
                </a:cubicBezTo>
                <a:cubicBezTo>
                  <a:pt x="5898701" y="463685"/>
                  <a:pt x="5889992" y="510050"/>
                  <a:pt x="5882753" y="556832"/>
                </a:cubicBezTo>
                <a:cubicBezTo>
                  <a:pt x="5871511" y="630206"/>
                  <a:pt x="5858246" y="700969"/>
                  <a:pt x="5814490" y="757416"/>
                </a:cubicBezTo>
                <a:cubicBezTo>
                  <a:pt x="5801465" y="774559"/>
                  <a:pt x="5791019" y="796511"/>
                  <a:pt x="5780064" y="817804"/>
                </a:cubicBezTo>
                <a:cubicBezTo>
                  <a:pt x="5783558" y="836359"/>
                  <a:pt x="5792196" y="849005"/>
                  <a:pt x="5808232" y="850533"/>
                </a:cubicBezTo>
                <a:cubicBezTo>
                  <a:pt x="5910296" y="860624"/>
                  <a:pt x="5905771" y="962632"/>
                  <a:pt x="5906473" y="1076571"/>
                </a:cubicBezTo>
                <a:cubicBezTo>
                  <a:pt x="5907545" y="1217584"/>
                  <a:pt x="5849973" y="1296799"/>
                  <a:pt x="5778623" y="1369280"/>
                </a:cubicBezTo>
                <a:cubicBezTo>
                  <a:pt x="5754207" y="1393852"/>
                  <a:pt x="5718605" y="1401742"/>
                  <a:pt x="5710841" y="1462628"/>
                </a:cubicBezTo>
                <a:cubicBezTo>
                  <a:pt x="5753463" y="1508141"/>
                  <a:pt x="5802053" y="1451295"/>
                  <a:pt x="5846774" y="1455933"/>
                </a:cubicBezTo>
                <a:cubicBezTo>
                  <a:pt x="5883727" y="1460129"/>
                  <a:pt x="5943609" y="1438568"/>
                  <a:pt x="5897329" y="1553073"/>
                </a:cubicBezTo>
                <a:cubicBezTo>
                  <a:pt x="5883856" y="1586627"/>
                  <a:pt x="5901366" y="1604100"/>
                  <a:pt x="5919735" y="1602736"/>
                </a:cubicBezTo>
                <a:cubicBezTo>
                  <a:pt x="6068526" y="1589022"/>
                  <a:pt x="6006837" y="1813624"/>
                  <a:pt x="6057874" y="1910648"/>
                </a:cubicBezTo>
                <a:cubicBezTo>
                  <a:pt x="6072264" y="1936644"/>
                  <a:pt x="6059978" y="1992417"/>
                  <a:pt x="6039719" y="2010547"/>
                </a:cubicBezTo>
                <a:cubicBezTo>
                  <a:pt x="5911143" y="2127229"/>
                  <a:pt x="5899692" y="2331836"/>
                  <a:pt x="5841713" y="2520599"/>
                </a:cubicBezTo>
                <a:cubicBezTo>
                  <a:pt x="5912636" y="2572423"/>
                  <a:pt x="5995799" y="2566926"/>
                  <a:pt x="6071734" y="2593468"/>
                </a:cubicBezTo>
                <a:cubicBezTo>
                  <a:pt x="6150607" y="2620843"/>
                  <a:pt x="6151703" y="2655507"/>
                  <a:pt x="6092050" y="2806646"/>
                </a:cubicBezTo>
                <a:cubicBezTo>
                  <a:pt x="6259331" y="2795420"/>
                  <a:pt x="6259331" y="2795420"/>
                  <a:pt x="6215122" y="3021197"/>
                </a:cubicBezTo>
                <a:cubicBezTo>
                  <a:pt x="6259035" y="3016573"/>
                  <a:pt x="6302431" y="3085300"/>
                  <a:pt x="6338100" y="3178087"/>
                </a:cubicBezTo>
                <a:lnTo>
                  <a:pt x="6343927" y="3194685"/>
                </a:lnTo>
                <a:lnTo>
                  <a:pt x="6343850" y="3201174"/>
                </a:lnTo>
                <a:cubicBezTo>
                  <a:pt x="6346866" y="3232770"/>
                  <a:pt x="6355995" y="3253323"/>
                  <a:pt x="6366375" y="3271251"/>
                </a:cubicBezTo>
                <a:lnTo>
                  <a:pt x="6369430" y="3276240"/>
                </a:lnTo>
                <a:lnTo>
                  <a:pt x="6392405" y="3360437"/>
                </a:lnTo>
                <a:lnTo>
                  <a:pt x="6397993" y="3390203"/>
                </a:lnTo>
                <a:lnTo>
                  <a:pt x="6394652" y="3402205"/>
                </a:lnTo>
                <a:cubicBezTo>
                  <a:pt x="6388505" y="3414621"/>
                  <a:pt x="6379344" y="3427747"/>
                  <a:pt x="6366662" y="3442044"/>
                </a:cubicBezTo>
                <a:cubicBezTo>
                  <a:pt x="6239481" y="3584662"/>
                  <a:pt x="6224938" y="3605480"/>
                  <a:pt x="6320915" y="3701547"/>
                </a:cubicBezTo>
                <a:lnTo>
                  <a:pt x="6364618" y="3743844"/>
                </a:lnTo>
                <a:lnTo>
                  <a:pt x="6370409" y="3754454"/>
                </a:lnTo>
                <a:lnTo>
                  <a:pt x="6373773" y="3768237"/>
                </a:lnTo>
                <a:cubicBezTo>
                  <a:pt x="6374277" y="3777528"/>
                  <a:pt x="6374207" y="3788146"/>
                  <a:pt x="6375298" y="3796540"/>
                </a:cubicBezTo>
                <a:cubicBezTo>
                  <a:pt x="6339717" y="3831045"/>
                  <a:pt x="6294642" y="3774365"/>
                  <a:pt x="6253487" y="3856948"/>
                </a:cubicBezTo>
                <a:lnTo>
                  <a:pt x="6385416" y="4014409"/>
                </a:lnTo>
                <a:lnTo>
                  <a:pt x="6374795" y="4038554"/>
                </a:lnTo>
                <a:cubicBezTo>
                  <a:pt x="6363579" y="4073249"/>
                  <a:pt x="6356895" y="4111559"/>
                  <a:pt x="6351015" y="4150489"/>
                </a:cubicBezTo>
                <a:lnTo>
                  <a:pt x="6340821" y="4212706"/>
                </a:lnTo>
                <a:lnTo>
                  <a:pt x="12191999" y="4212706"/>
                </a:lnTo>
                <a:lnTo>
                  <a:pt x="12191999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12191999" y="6858000"/>
                </a:lnTo>
                <a:lnTo>
                  <a:pt x="12191999" y="4323902"/>
                </a:lnTo>
                <a:lnTo>
                  <a:pt x="9307672" y="4323902"/>
                </a:lnTo>
                <a:lnTo>
                  <a:pt x="930767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pPr defTabSz="457200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4C7B5EA3-B576-88D2-62A8-4A6EC2C4A343}"/>
              </a:ext>
            </a:extLst>
          </p:cNvPr>
          <p:cNvSpPr txBox="1"/>
          <p:nvPr/>
        </p:nvSpPr>
        <p:spPr>
          <a:xfrm>
            <a:off x="1257300" y="1026695"/>
            <a:ext cx="6521922" cy="88873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90000"/>
              </a:lnSpc>
              <a:spcAft>
                <a:spcPts val="660"/>
              </a:spcAft>
            </a:pPr>
            <a:r>
              <a:rPr lang="en-US" sz="2400" b="1" dirty="0">
                <a:solidFill>
                  <a:srgbClr val="0893A9"/>
                </a:solidFill>
                <a:latin typeface="Open Sans    "/>
                <a:sym typeface="Open Sans Bold"/>
              </a:rPr>
              <a:t>Miten?</a:t>
            </a:r>
            <a:endParaRPr lang="en-US" sz="2400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42900" indent="-342900" algn="l">
              <a:lnSpc>
                <a:spcPts val="2647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Monipuoliset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valinnaiset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yhteydenottotavat</a:t>
            </a:r>
            <a:endParaRPr lang="en-US" sz="2400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"/>
            </a:endParaRPr>
          </a:p>
          <a:p>
            <a:pPr marL="342900" indent="-342900" algn="l">
              <a:lnSpc>
                <a:spcPts val="2647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Palveluista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tiedottaminen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erityisesti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tekijöiden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saamasta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avusta</a:t>
            </a:r>
            <a:endParaRPr lang="en-US" sz="2400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"/>
            </a:endParaRPr>
          </a:p>
          <a:p>
            <a:pPr marL="342900" indent="-342900" algn="l">
              <a:lnSpc>
                <a:spcPts val="2647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Asiakasta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arvostava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tasavertainen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asiakkaan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tarpeista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lähtevä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työskentely</a:t>
            </a:r>
            <a:endParaRPr lang="en-US" sz="2400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"/>
            </a:endParaRPr>
          </a:p>
          <a:p>
            <a:pPr marL="800100" lvl="1" indent="-342900">
              <a:lnSpc>
                <a:spcPts val="2647"/>
              </a:lnSpc>
              <a:buFont typeface="Wingdings" panose="05000000000000000000" pitchFamily="2" charset="2"/>
              <a:buChar char="ü"/>
            </a:pP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Yksilötyö</a:t>
            </a:r>
            <a:endParaRPr lang="en-US" sz="2400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"/>
            </a:endParaRPr>
          </a:p>
          <a:p>
            <a:pPr marL="800100" lvl="1" indent="-342900">
              <a:lnSpc>
                <a:spcPts val="2647"/>
              </a:lnSpc>
              <a:buFont typeface="Wingdings" panose="05000000000000000000" pitchFamily="2" charset="2"/>
              <a:buChar char="ü"/>
            </a:pP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Vertaisryhmät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(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lapsille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1–2,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vanhemmille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1,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aikuisille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kokijoille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2–3,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tekijöille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1)</a:t>
            </a:r>
          </a:p>
          <a:p>
            <a:pPr marL="800100" lvl="1" indent="-342900">
              <a:lnSpc>
                <a:spcPts val="2647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LKK (2–3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prosessia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)</a:t>
            </a:r>
          </a:p>
          <a:p>
            <a:pPr marL="800100" lvl="1" indent="-342900">
              <a:lnSpc>
                <a:spcPts val="2647"/>
              </a:lnSpc>
              <a:buFont typeface="Wingdings" panose="05000000000000000000" pitchFamily="2" charset="2"/>
              <a:buChar char="ü"/>
            </a:pP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Turvallisille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raiteille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(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prosessit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tarpeen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mukaan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)</a:t>
            </a:r>
          </a:p>
          <a:p>
            <a:pPr marL="342900" indent="-342900" algn="l">
              <a:lnSpc>
                <a:spcPts val="2647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Työpari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- ja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verkostotyö</a:t>
            </a:r>
            <a:endParaRPr lang="en-US" sz="2400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"/>
            </a:endParaRPr>
          </a:p>
          <a:p>
            <a:pPr marL="342900" indent="-342900" algn="l">
              <a:lnSpc>
                <a:spcPts val="2647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Paritapaamistoiminnan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kehittäminen</a:t>
            </a:r>
            <a:endParaRPr lang="en-US" sz="2400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"/>
            </a:endParaRPr>
          </a:p>
          <a:p>
            <a:pPr marL="342900" indent="-342900" algn="l">
              <a:lnSpc>
                <a:spcPts val="2647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Apua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väkivaltaan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-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chattyöskentely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(4h/kk/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koulutettu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tt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)</a:t>
            </a:r>
          </a:p>
          <a:p>
            <a:pPr marL="342900" indent="-342900" algn="l">
              <a:lnSpc>
                <a:spcPts val="2647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Tavoitellaan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avun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ja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tuen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piiriin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240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aikuisasiakasta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lapsia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nuoria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ja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perheenjäseniä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50,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ohjauksen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ja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neuvonnan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piiriin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160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henkilöä</a:t>
            </a:r>
            <a:endParaRPr lang="en-US" sz="2400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"/>
            </a:endParaRPr>
          </a:p>
          <a:p>
            <a:pPr algn="l">
              <a:lnSpc>
                <a:spcPts val="2647"/>
              </a:lnSpc>
            </a:pPr>
            <a:endParaRPr kumimoji="0" lang="en-US" sz="2400" b="1" i="0" u="none" strike="noStrike" cap="none" spc="0" normalizeH="0" baseline="0" noProof="0" dirty="0">
              <a:ln>
                <a:noFill/>
              </a:ln>
              <a:effectLst/>
              <a:uLnTx/>
              <a:uFillTx/>
              <a:latin typeface="Open Sans    "/>
              <a:sym typeface="Open Sans Bold"/>
            </a:endParaRPr>
          </a:p>
          <a:p>
            <a:pPr marR="0" lvl="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endParaRPr kumimoji="0" lang="en-US" sz="2400" b="1" i="0" u="none" strike="noStrike" cap="none" spc="0" normalizeH="0" baseline="0" noProof="0" dirty="0">
              <a:ln>
                <a:noFill/>
              </a:ln>
              <a:effectLst/>
              <a:uLnTx/>
              <a:uFillTx/>
              <a:latin typeface="Open Sans    "/>
              <a:sym typeface="Open Sans Bold"/>
            </a:endParaRPr>
          </a:p>
          <a:p>
            <a:pPr marL="224549" marR="0" lvl="1" indent="-22860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cap="none" spc="0" normalizeH="0" baseline="0" noProof="0" dirty="0">
              <a:ln>
                <a:noFill/>
              </a:ln>
              <a:effectLst/>
              <a:uLnTx/>
              <a:uFillTx/>
              <a:latin typeface="Open Sans    "/>
              <a:sym typeface="Open Sans"/>
            </a:endParaRPr>
          </a:p>
          <a:p>
            <a:pPr marL="17971" lvl="1">
              <a:lnSpc>
                <a:spcPct val="90000"/>
              </a:lnSpc>
              <a:spcAft>
                <a:spcPts val="660"/>
              </a:spcAft>
            </a:pPr>
            <a:endParaRPr lang="en-US" sz="2400" dirty="0">
              <a:latin typeface="Open Sans    "/>
            </a:endParaRPr>
          </a:p>
          <a:p>
            <a:pPr indent="-228600">
              <a:lnSpc>
                <a:spcPct val="90000"/>
              </a:lnSpc>
              <a:spcAft>
                <a:spcPts val="660"/>
              </a:spcAft>
              <a:buFont typeface="Arial" panose="020B0604020202020204" pitchFamily="34" charset="0"/>
              <a:buChar char="•"/>
            </a:pPr>
            <a:endParaRPr lang="en-US" sz="2400" dirty="0">
              <a:latin typeface="Open Sans    "/>
              <a:sym typeface="Open Sans Bold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b="1" dirty="0">
              <a:latin typeface="Open Sans    "/>
              <a:sym typeface="Open Sans Bold"/>
            </a:endParaRPr>
          </a:p>
        </p:txBody>
      </p:sp>
      <p:pic>
        <p:nvPicPr>
          <p:cNvPr id="21" name="Kuva 20" descr="Kuva, joka sisältää kohteen teksti, vaate, animaatio, clipart&#10;&#10;Kuvaus luotu automaattisesti">
            <a:extLst>
              <a:ext uri="{FF2B5EF4-FFF2-40B4-BE49-F238E27FC236}">
                <a16:creationId xmlns:a16="http://schemas.microsoft.com/office/drawing/2014/main" id="{AEF57546-EE9A-FF99-5451-FB2B6AC148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84618" y="7020057"/>
            <a:ext cx="3274618" cy="2415031"/>
          </a:xfrm>
          <a:prstGeom prst="rect">
            <a:avLst/>
          </a:prstGeom>
        </p:spPr>
      </p:pic>
      <p:sp>
        <p:nvSpPr>
          <p:cNvPr id="18" name="TextBox 15">
            <a:extLst>
              <a:ext uri="{FF2B5EF4-FFF2-40B4-BE49-F238E27FC236}">
                <a16:creationId xmlns:a16="http://schemas.microsoft.com/office/drawing/2014/main" id="{408884F1-9D05-6895-6AA8-54842BAB483F}"/>
              </a:ext>
            </a:extLst>
          </p:cNvPr>
          <p:cNvSpPr txBox="1"/>
          <p:nvPr/>
        </p:nvSpPr>
        <p:spPr>
          <a:xfrm>
            <a:off x="717463" y="6415692"/>
            <a:ext cx="8426535" cy="312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47"/>
              </a:lnSpc>
            </a:pPr>
            <a:endParaRPr lang="en-US" sz="1891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" name="TextBox 14">
            <a:extLst>
              <a:ext uri="{FF2B5EF4-FFF2-40B4-BE49-F238E27FC236}">
                <a16:creationId xmlns:a16="http://schemas.microsoft.com/office/drawing/2014/main" id="{EFC0C8F4-C776-B66C-54F7-ECABD3E30D3F}"/>
              </a:ext>
            </a:extLst>
          </p:cNvPr>
          <p:cNvSpPr txBox="1"/>
          <p:nvPr/>
        </p:nvSpPr>
        <p:spPr>
          <a:xfrm>
            <a:off x="10209353" y="5506974"/>
            <a:ext cx="5930254" cy="8451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indent="-251460" defTabSz="502920">
              <a:lnSpc>
                <a:spcPts val="2338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990" kern="1200" dirty="0">
              <a:solidFill>
                <a:schemeClr val="tx1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indent="-457200">
              <a:lnSpc>
                <a:spcPts val="4251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b="1" dirty="0"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2C47DEFF-9A44-9FB6-3F5D-92C9ADB71984}"/>
              </a:ext>
            </a:extLst>
          </p:cNvPr>
          <p:cNvSpPr txBox="1"/>
          <p:nvPr/>
        </p:nvSpPr>
        <p:spPr>
          <a:xfrm>
            <a:off x="9447772" y="7894380"/>
            <a:ext cx="3768636" cy="644381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 defTabSz="398181">
              <a:lnSpc>
                <a:spcPts val="1518"/>
              </a:lnSpc>
              <a:spcAft>
                <a:spcPts val="311"/>
              </a:spcAft>
            </a:pPr>
            <a:r>
              <a:rPr lang="en-US" sz="1084" b="1" kern="1200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TURVAISUUS</a:t>
            </a:r>
            <a:endParaRPr lang="en-US" sz="2490" b="1" dirty="0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07FC4307-F786-C3D2-1B0D-C4DC687E27DB}"/>
              </a:ext>
            </a:extLst>
          </p:cNvPr>
          <p:cNvSpPr txBox="1"/>
          <p:nvPr/>
        </p:nvSpPr>
        <p:spPr>
          <a:xfrm>
            <a:off x="10508780" y="1026695"/>
            <a:ext cx="7250456" cy="48320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748970">
              <a:spcAft>
                <a:spcPts val="585"/>
              </a:spcAft>
            </a:pPr>
            <a:r>
              <a:rPr lang="en-US" sz="3200" b="1" dirty="0">
                <a:solidFill>
                  <a:srgbClr val="0893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LÄHISUHDEVÄKIVALLAN KAIKILLE OSAPUOLILLE: KOKIJAT, TEKIJÄT JA ALTISTUNEET NIIN LAPSET, NUORET, PERHEET KUIN AIKUISET ON TARJOLLA HELPOSTI SAAVUTETTAVAA TUKEA VÄKIVALTAKOKEMUKSISSA ETELÄ-SAVOSSA.</a:t>
            </a:r>
            <a:endParaRPr lang="en-US" sz="2400" b="1" dirty="0">
              <a:solidFill>
                <a:srgbClr val="0893A9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defTabSz="748970">
              <a:spcAft>
                <a:spcPts val="585"/>
              </a:spcAft>
            </a:pPr>
            <a:endParaRPr lang="en-US" sz="2400" b="1" dirty="0">
              <a:solidFill>
                <a:srgbClr val="0893A9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defTabSz="748970">
              <a:spcAft>
                <a:spcPts val="585"/>
              </a:spcAft>
            </a:pPr>
            <a:endParaRPr lang="en-US" sz="2400" b="1" dirty="0">
              <a:solidFill>
                <a:srgbClr val="0893A9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03F21802-50E6-9D24-F7D5-B357E7C9CF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8966" y="7970927"/>
            <a:ext cx="4085907" cy="697223"/>
          </a:xfrm>
          <a:prstGeom prst="rect">
            <a:avLst/>
          </a:prstGeom>
        </p:spPr>
      </p:pic>
      <p:sp>
        <p:nvSpPr>
          <p:cNvPr id="3" name="Tekstiruutu 2">
            <a:extLst>
              <a:ext uri="{FF2B5EF4-FFF2-40B4-BE49-F238E27FC236}">
                <a16:creationId xmlns:a16="http://schemas.microsoft.com/office/drawing/2014/main" id="{CD51888B-BF3C-EC0F-375C-07268D81F357}"/>
              </a:ext>
            </a:extLst>
          </p:cNvPr>
          <p:cNvSpPr txBox="1"/>
          <p:nvPr/>
        </p:nvSpPr>
        <p:spPr>
          <a:xfrm>
            <a:off x="10220807" y="8668150"/>
            <a:ext cx="18222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0893A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AVOPALVELUT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2438174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CF6433-D414-35C5-D91F-A489DC8861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4637DFE0-C404-F11F-9013-4197DD4549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342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56" name="Freeform: Shape 55">
            <a:extLst>
              <a:ext uri="{FF2B5EF4-FFF2-40B4-BE49-F238E27FC236}">
                <a16:creationId xmlns:a16="http://schemas.microsoft.com/office/drawing/2014/main" id="{C3BBDE6C-54A0-EFCB-C59D-206973081C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custGeom>
            <a:avLst/>
            <a:gdLst>
              <a:gd name="connsiteX0" fmla="*/ 6315529 w 12192000"/>
              <a:gd name="connsiteY0" fmla="*/ 4323896 h 6858000"/>
              <a:gd name="connsiteX1" fmla="*/ 6295588 w 12192000"/>
              <a:gd name="connsiteY1" fmla="*/ 4367579 h 6858000"/>
              <a:gd name="connsiteX2" fmla="*/ 6219229 w 12192000"/>
              <a:gd name="connsiteY2" fmla="*/ 4436818 h 6858000"/>
              <a:gd name="connsiteX3" fmla="*/ 6065687 w 12192000"/>
              <a:gd name="connsiteY3" fmla="*/ 4637204 h 6858000"/>
              <a:gd name="connsiteX4" fmla="*/ 5727387 w 12192000"/>
              <a:gd name="connsiteY4" fmla="*/ 5460076 h 6858000"/>
              <a:gd name="connsiteX5" fmla="*/ 5620972 w 12192000"/>
              <a:gd name="connsiteY5" fmla="*/ 5725836 h 6858000"/>
              <a:gd name="connsiteX6" fmla="*/ 5707795 w 12192000"/>
              <a:gd name="connsiteY6" fmla="*/ 5790089 h 6858000"/>
              <a:gd name="connsiteX7" fmla="*/ 5554627 w 12192000"/>
              <a:gd name="connsiteY7" fmla="*/ 6078873 h 6858000"/>
              <a:gd name="connsiteX8" fmla="*/ 5373489 w 12192000"/>
              <a:gd name="connsiteY8" fmla="*/ 6402408 h 6858000"/>
              <a:gd name="connsiteX9" fmla="*/ 5099999 w 12192000"/>
              <a:gd name="connsiteY9" fmla="*/ 6827527 h 6858000"/>
              <a:gd name="connsiteX10" fmla="*/ 5078133 w 12192000"/>
              <a:gd name="connsiteY10" fmla="*/ 6857998 h 6858000"/>
              <a:gd name="connsiteX11" fmla="*/ 9179960 w 12192000"/>
              <a:gd name="connsiteY11" fmla="*/ 6857998 h 6858000"/>
              <a:gd name="connsiteX12" fmla="*/ 9179960 w 12192000"/>
              <a:gd name="connsiteY12" fmla="*/ 4323896 h 6858000"/>
              <a:gd name="connsiteX13" fmla="*/ 0 w 12192000"/>
              <a:gd name="connsiteY13" fmla="*/ 0 h 6858000"/>
              <a:gd name="connsiteX14" fmla="*/ 5872711 w 12192000"/>
              <a:gd name="connsiteY14" fmla="*/ 0 h 6858000"/>
              <a:gd name="connsiteX15" fmla="*/ 5885421 w 12192000"/>
              <a:gd name="connsiteY15" fmla="*/ 20207 h 6858000"/>
              <a:gd name="connsiteX16" fmla="*/ 5925300 w 12192000"/>
              <a:gd name="connsiteY16" fmla="*/ 48911 h 6858000"/>
              <a:gd name="connsiteX17" fmla="*/ 5940039 w 12192000"/>
              <a:gd name="connsiteY17" fmla="*/ 101212 h 6858000"/>
              <a:gd name="connsiteX18" fmla="*/ 5969942 w 12192000"/>
              <a:gd name="connsiteY18" fmla="*/ 311282 h 6858000"/>
              <a:gd name="connsiteX19" fmla="*/ 5961238 w 12192000"/>
              <a:gd name="connsiteY19" fmla="*/ 357643 h 6858000"/>
              <a:gd name="connsiteX20" fmla="*/ 5917195 w 12192000"/>
              <a:gd name="connsiteY20" fmla="*/ 420369 h 6858000"/>
              <a:gd name="connsiteX21" fmla="*/ 5882753 w 12192000"/>
              <a:gd name="connsiteY21" fmla="*/ 556832 h 6858000"/>
              <a:gd name="connsiteX22" fmla="*/ 5814490 w 12192000"/>
              <a:gd name="connsiteY22" fmla="*/ 757416 h 6858000"/>
              <a:gd name="connsiteX23" fmla="*/ 5780064 w 12192000"/>
              <a:gd name="connsiteY23" fmla="*/ 817804 h 6858000"/>
              <a:gd name="connsiteX24" fmla="*/ 5808232 w 12192000"/>
              <a:gd name="connsiteY24" fmla="*/ 850533 h 6858000"/>
              <a:gd name="connsiteX25" fmla="*/ 5906473 w 12192000"/>
              <a:gd name="connsiteY25" fmla="*/ 1076571 h 6858000"/>
              <a:gd name="connsiteX26" fmla="*/ 5778623 w 12192000"/>
              <a:gd name="connsiteY26" fmla="*/ 1369280 h 6858000"/>
              <a:gd name="connsiteX27" fmla="*/ 5710841 w 12192000"/>
              <a:gd name="connsiteY27" fmla="*/ 1462628 h 6858000"/>
              <a:gd name="connsiteX28" fmla="*/ 5846774 w 12192000"/>
              <a:gd name="connsiteY28" fmla="*/ 1455933 h 6858000"/>
              <a:gd name="connsiteX29" fmla="*/ 5897329 w 12192000"/>
              <a:gd name="connsiteY29" fmla="*/ 1553073 h 6858000"/>
              <a:gd name="connsiteX30" fmla="*/ 5919735 w 12192000"/>
              <a:gd name="connsiteY30" fmla="*/ 1602736 h 6858000"/>
              <a:gd name="connsiteX31" fmla="*/ 6057874 w 12192000"/>
              <a:gd name="connsiteY31" fmla="*/ 1910648 h 6858000"/>
              <a:gd name="connsiteX32" fmla="*/ 6039719 w 12192000"/>
              <a:gd name="connsiteY32" fmla="*/ 2010547 h 6858000"/>
              <a:gd name="connsiteX33" fmla="*/ 5841713 w 12192000"/>
              <a:gd name="connsiteY33" fmla="*/ 2520599 h 6858000"/>
              <a:gd name="connsiteX34" fmla="*/ 6071734 w 12192000"/>
              <a:gd name="connsiteY34" fmla="*/ 2593468 h 6858000"/>
              <a:gd name="connsiteX35" fmla="*/ 6092050 w 12192000"/>
              <a:gd name="connsiteY35" fmla="*/ 2806646 h 6858000"/>
              <a:gd name="connsiteX36" fmla="*/ 6215122 w 12192000"/>
              <a:gd name="connsiteY36" fmla="*/ 3021197 h 6858000"/>
              <a:gd name="connsiteX37" fmla="*/ 6338100 w 12192000"/>
              <a:gd name="connsiteY37" fmla="*/ 3178087 h 6858000"/>
              <a:gd name="connsiteX38" fmla="*/ 6343927 w 12192000"/>
              <a:gd name="connsiteY38" fmla="*/ 3194685 h 6858000"/>
              <a:gd name="connsiteX39" fmla="*/ 6343850 w 12192000"/>
              <a:gd name="connsiteY39" fmla="*/ 3201174 h 6858000"/>
              <a:gd name="connsiteX40" fmla="*/ 6366375 w 12192000"/>
              <a:gd name="connsiteY40" fmla="*/ 3271251 h 6858000"/>
              <a:gd name="connsiteX41" fmla="*/ 6369430 w 12192000"/>
              <a:gd name="connsiteY41" fmla="*/ 3276240 h 6858000"/>
              <a:gd name="connsiteX42" fmla="*/ 6392405 w 12192000"/>
              <a:gd name="connsiteY42" fmla="*/ 3360437 h 6858000"/>
              <a:gd name="connsiteX43" fmla="*/ 6397993 w 12192000"/>
              <a:gd name="connsiteY43" fmla="*/ 3390203 h 6858000"/>
              <a:gd name="connsiteX44" fmla="*/ 6394652 w 12192000"/>
              <a:gd name="connsiteY44" fmla="*/ 3402205 h 6858000"/>
              <a:gd name="connsiteX45" fmla="*/ 6366662 w 12192000"/>
              <a:gd name="connsiteY45" fmla="*/ 3442044 h 6858000"/>
              <a:gd name="connsiteX46" fmla="*/ 6320915 w 12192000"/>
              <a:gd name="connsiteY46" fmla="*/ 3701547 h 6858000"/>
              <a:gd name="connsiteX47" fmla="*/ 6364618 w 12192000"/>
              <a:gd name="connsiteY47" fmla="*/ 3743844 h 6858000"/>
              <a:gd name="connsiteX48" fmla="*/ 6370409 w 12192000"/>
              <a:gd name="connsiteY48" fmla="*/ 3754454 h 6858000"/>
              <a:gd name="connsiteX49" fmla="*/ 6373773 w 12192000"/>
              <a:gd name="connsiteY49" fmla="*/ 3768237 h 6858000"/>
              <a:gd name="connsiteX50" fmla="*/ 6375298 w 12192000"/>
              <a:gd name="connsiteY50" fmla="*/ 3796540 h 6858000"/>
              <a:gd name="connsiteX51" fmla="*/ 6253487 w 12192000"/>
              <a:gd name="connsiteY51" fmla="*/ 3856948 h 6858000"/>
              <a:gd name="connsiteX52" fmla="*/ 6385416 w 12192000"/>
              <a:gd name="connsiteY52" fmla="*/ 4014409 h 6858000"/>
              <a:gd name="connsiteX53" fmla="*/ 6374795 w 12192000"/>
              <a:gd name="connsiteY53" fmla="*/ 4038554 h 6858000"/>
              <a:gd name="connsiteX54" fmla="*/ 6351015 w 12192000"/>
              <a:gd name="connsiteY54" fmla="*/ 4150489 h 6858000"/>
              <a:gd name="connsiteX55" fmla="*/ 6340821 w 12192000"/>
              <a:gd name="connsiteY55" fmla="*/ 4212706 h 6858000"/>
              <a:gd name="connsiteX56" fmla="*/ 12191999 w 12192000"/>
              <a:gd name="connsiteY56" fmla="*/ 4212706 h 6858000"/>
              <a:gd name="connsiteX57" fmla="*/ 12191999 w 12192000"/>
              <a:gd name="connsiteY57" fmla="*/ 0 h 6858000"/>
              <a:gd name="connsiteX58" fmla="*/ 12192000 w 12192000"/>
              <a:gd name="connsiteY58" fmla="*/ 0 h 6858000"/>
              <a:gd name="connsiteX59" fmla="*/ 12192000 w 12192000"/>
              <a:gd name="connsiteY59" fmla="*/ 6858000 h 6858000"/>
              <a:gd name="connsiteX60" fmla="*/ 12191999 w 12192000"/>
              <a:gd name="connsiteY60" fmla="*/ 6858000 h 6858000"/>
              <a:gd name="connsiteX61" fmla="*/ 12191999 w 12192000"/>
              <a:gd name="connsiteY61" fmla="*/ 4323902 h 6858000"/>
              <a:gd name="connsiteX62" fmla="*/ 9307672 w 12192000"/>
              <a:gd name="connsiteY62" fmla="*/ 4323902 h 6858000"/>
              <a:gd name="connsiteX63" fmla="*/ 9307672 w 12192000"/>
              <a:gd name="connsiteY63" fmla="*/ 6858000 h 6858000"/>
              <a:gd name="connsiteX64" fmla="*/ 0 w 12192000"/>
              <a:gd name="connsiteY6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12192000" h="6858000">
                <a:moveTo>
                  <a:pt x="6315529" y="4323896"/>
                </a:moveTo>
                <a:lnTo>
                  <a:pt x="6295588" y="4367579"/>
                </a:lnTo>
                <a:cubicBezTo>
                  <a:pt x="6278024" y="4397022"/>
                  <a:pt x="6253813" y="4421099"/>
                  <a:pt x="6219229" y="4436818"/>
                </a:cubicBezTo>
                <a:cubicBezTo>
                  <a:pt x="6148079" y="4469666"/>
                  <a:pt x="6116436" y="4572066"/>
                  <a:pt x="6065687" y="4637204"/>
                </a:cubicBezTo>
                <a:cubicBezTo>
                  <a:pt x="5888713" y="4862696"/>
                  <a:pt x="5773979" y="5125824"/>
                  <a:pt x="5727387" y="5460076"/>
                </a:cubicBezTo>
                <a:cubicBezTo>
                  <a:pt x="5714326" y="5552523"/>
                  <a:pt x="5656974" y="5638673"/>
                  <a:pt x="5620972" y="5725836"/>
                </a:cubicBezTo>
                <a:cubicBezTo>
                  <a:pt x="5641553" y="5779043"/>
                  <a:pt x="5738619" y="5631221"/>
                  <a:pt x="5707795" y="5790089"/>
                </a:cubicBezTo>
                <a:cubicBezTo>
                  <a:pt x="5684453" y="5909876"/>
                  <a:pt x="5617437" y="5996827"/>
                  <a:pt x="5554627" y="6078873"/>
                </a:cubicBezTo>
                <a:cubicBezTo>
                  <a:pt x="5482491" y="6172498"/>
                  <a:pt x="5402203" y="6253366"/>
                  <a:pt x="5373489" y="6402408"/>
                </a:cubicBezTo>
                <a:cubicBezTo>
                  <a:pt x="5371924" y="6410357"/>
                  <a:pt x="5276557" y="6577417"/>
                  <a:pt x="5099999" y="6827527"/>
                </a:cubicBezTo>
                <a:lnTo>
                  <a:pt x="5078133" y="6857998"/>
                </a:lnTo>
                <a:lnTo>
                  <a:pt x="9179960" y="6857998"/>
                </a:lnTo>
                <a:lnTo>
                  <a:pt x="9179960" y="4323896"/>
                </a:lnTo>
                <a:close/>
                <a:moveTo>
                  <a:pt x="0" y="0"/>
                </a:moveTo>
                <a:lnTo>
                  <a:pt x="5872711" y="0"/>
                </a:lnTo>
                <a:lnTo>
                  <a:pt x="5885421" y="20207"/>
                </a:lnTo>
                <a:cubicBezTo>
                  <a:pt x="5896481" y="32882"/>
                  <a:pt x="5909484" y="42864"/>
                  <a:pt x="5925300" y="48911"/>
                </a:cubicBezTo>
                <a:cubicBezTo>
                  <a:pt x="5940498" y="54526"/>
                  <a:pt x="5945509" y="75042"/>
                  <a:pt x="5940039" y="101212"/>
                </a:cubicBezTo>
                <a:cubicBezTo>
                  <a:pt x="5921950" y="187894"/>
                  <a:pt x="5936667" y="254951"/>
                  <a:pt x="5969942" y="311282"/>
                </a:cubicBezTo>
                <a:cubicBezTo>
                  <a:pt x="5981709" y="330926"/>
                  <a:pt x="5977292" y="344422"/>
                  <a:pt x="5961238" y="357643"/>
                </a:cubicBezTo>
                <a:cubicBezTo>
                  <a:pt x="5942802" y="372223"/>
                  <a:pt x="5928461" y="393565"/>
                  <a:pt x="5917195" y="420369"/>
                </a:cubicBezTo>
                <a:cubicBezTo>
                  <a:pt x="5898701" y="463685"/>
                  <a:pt x="5889992" y="510050"/>
                  <a:pt x="5882753" y="556832"/>
                </a:cubicBezTo>
                <a:cubicBezTo>
                  <a:pt x="5871511" y="630206"/>
                  <a:pt x="5858246" y="700969"/>
                  <a:pt x="5814490" y="757416"/>
                </a:cubicBezTo>
                <a:cubicBezTo>
                  <a:pt x="5801465" y="774559"/>
                  <a:pt x="5791019" y="796511"/>
                  <a:pt x="5780064" y="817804"/>
                </a:cubicBezTo>
                <a:cubicBezTo>
                  <a:pt x="5783558" y="836359"/>
                  <a:pt x="5792196" y="849005"/>
                  <a:pt x="5808232" y="850533"/>
                </a:cubicBezTo>
                <a:cubicBezTo>
                  <a:pt x="5910296" y="860624"/>
                  <a:pt x="5905771" y="962632"/>
                  <a:pt x="5906473" y="1076571"/>
                </a:cubicBezTo>
                <a:cubicBezTo>
                  <a:pt x="5907545" y="1217584"/>
                  <a:pt x="5849973" y="1296799"/>
                  <a:pt x="5778623" y="1369280"/>
                </a:cubicBezTo>
                <a:cubicBezTo>
                  <a:pt x="5754207" y="1393852"/>
                  <a:pt x="5718605" y="1401742"/>
                  <a:pt x="5710841" y="1462628"/>
                </a:cubicBezTo>
                <a:cubicBezTo>
                  <a:pt x="5753463" y="1508141"/>
                  <a:pt x="5802053" y="1451295"/>
                  <a:pt x="5846774" y="1455933"/>
                </a:cubicBezTo>
                <a:cubicBezTo>
                  <a:pt x="5883727" y="1460129"/>
                  <a:pt x="5943609" y="1438568"/>
                  <a:pt x="5897329" y="1553073"/>
                </a:cubicBezTo>
                <a:cubicBezTo>
                  <a:pt x="5883856" y="1586627"/>
                  <a:pt x="5901366" y="1604100"/>
                  <a:pt x="5919735" y="1602736"/>
                </a:cubicBezTo>
                <a:cubicBezTo>
                  <a:pt x="6068526" y="1589022"/>
                  <a:pt x="6006837" y="1813624"/>
                  <a:pt x="6057874" y="1910648"/>
                </a:cubicBezTo>
                <a:cubicBezTo>
                  <a:pt x="6072264" y="1936644"/>
                  <a:pt x="6059978" y="1992417"/>
                  <a:pt x="6039719" y="2010547"/>
                </a:cubicBezTo>
                <a:cubicBezTo>
                  <a:pt x="5911143" y="2127229"/>
                  <a:pt x="5899692" y="2331836"/>
                  <a:pt x="5841713" y="2520599"/>
                </a:cubicBezTo>
                <a:cubicBezTo>
                  <a:pt x="5912636" y="2572423"/>
                  <a:pt x="5995799" y="2566926"/>
                  <a:pt x="6071734" y="2593468"/>
                </a:cubicBezTo>
                <a:cubicBezTo>
                  <a:pt x="6150607" y="2620843"/>
                  <a:pt x="6151703" y="2655507"/>
                  <a:pt x="6092050" y="2806646"/>
                </a:cubicBezTo>
                <a:cubicBezTo>
                  <a:pt x="6259331" y="2795420"/>
                  <a:pt x="6259331" y="2795420"/>
                  <a:pt x="6215122" y="3021197"/>
                </a:cubicBezTo>
                <a:cubicBezTo>
                  <a:pt x="6259035" y="3016573"/>
                  <a:pt x="6302431" y="3085300"/>
                  <a:pt x="6338100" y="3178087"/>
                </a:cubicBezTo>
                <a:lnTo>
                  <a:pt x="6343927" y="3194685"/>
                </a:lnTo>
                <a:lnTo>
                  <a:pt x="6343850" y="3201174"/>
                </a:lnTo>
                <a:cubicBezTo>
                  <a:pt x="6346866" y="3232770"/>
                  <a:pt x="6355995" y="3253323"/>
                  <a:pt x="6366375" y="3271251"/>
                </a:cubicBezTo>
                <a:lnTo>
                  <a:pt x="6369430" y="3276240"/>
                </a:lnTo>
                <a:lnTo>
                  <a:pt x="6392405" y="3360437"/>
                </a:lnTo>
                <a:lnTo>
                  <a:pt x="6397993" y="3390203"/>
                </a:lnTo>
                <a:lnTo>
                  <a:pt x="6394652" y="3402205"/>
                </a:lnTo>
                <a:cubicBezTo>
                  <a:pt x="6388505" y="3414621"/>
                  <a:pt x="6379344" y="3427747"/>
                  <a:pt x="6366662" y="3442044"/>
                </a:cubicBezTo>
                <a:cubicBezTo>
                  <a:pt x="6239481" y="3584662"/>
                  <a:pt x="6224938" y="3605480"/>
                  <a:pt x="6320915" y="3701547"/>
                </a:cubicBezTo>
                <a:lnTo>
                  <a:pt x="6364618" y="3743844"/>
                </a:lnTo>
                <a:lnTo>
                  <a:pt x="6370409" y="3754454"/>
                </a:lnTo>
                <a:lnTo>
                  <a:pt x="6373773" y="3768237"/>
                </a:lnTo>
                <a:cubicBezTo>
                  <a:pt x="6374277" y="3777528"/>
                  <a:pt x="6374207" y="3788146"/>
                  <a:pt x="6375298" y="3796540"/>
                </a:cubicBezTo>
                <a:cubicBezTo>
                  <a:pt x="6339717" y="3831045"/>
                  <a:pt x="6294642" y="3774365"/>
                  <a:pt x="6253487" y="3856948"/>
                </a:cubicBezTo>
                <a:lnTo>
                  <a:pt x="6385416" y="4014409"/>
                </a:lnTo>
                <a:lnTo>
                  <a:pt x="6374795" y="4038554"/>
                </a:lnTo>
                <a:cubicBezTo>
                  <a:pt x="6363579" y="4073249"/>
                  <a:pt x="6356895" y="4111559"/>
                  <a:pt x="6351015" y="4150489"/>
                </a:cubicBezTo>
                <a:lnTo>
                  <a:pt x="6340821" y="4212706"/>
                </a:lnTo>
                <a:lnTo>
                  <a:pt x="12191999" y="4212706"/>
                </a:lnTo>
                <a:lnTo>
                  <a:pt x="12191999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12191999" y="6858000"/>
                </a:lnTo>
                <a:lnTo>
                  <a:pt x="12191999" y="4323902"/>
                </a:lnTo>
                <a:lnTo>
                  <a:pt x="9307672" y="4323902"/>
                </a:lnTo>
                <a:lnTo>
                  <a:pt x="930767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pPr defTabSz="457200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5F210E24-348F-5266-7A6F-733B816D4D35}"/>
              </a:ext>
            </a:extLst>
          </p:cNvPr>
          <p:cNvSpPr txBox="1"/>
          <p:nvPr/>
        </p:nvSpPr>
        <p:spPr>
          <a:xfrm>
            <a:off x="1257300" y="1026695"/>
            <a:ext cx="6521922" cy="88873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R="0" lvl="0" fontAlgn="auto">
              <a:lnSpc>
                <a:spcPct val="90000"/>
              </a:lnSpc>
              <a:spcBef>
                <a:spcPts val="0"/>
              </a:spcBef>
              <a:spcAft>
                <a:spcPts val="660"/>
              </a:spcAft>
              <a:buClrTx/>
              <a:buSzTx/>
              <a:tabLst/>
              <a:defRPr/>
            </a:pPr>
            <a:r>
              <a:rPr kumimoji="0" lang="en-US" sz="2400" b="1" i="0" u="none" strike="noStrike" cap="none" spc="0" normalizeH="0" baseline="0" noProof="0" dirty="0" err="1">
                <a:ln>
                  <a:noFill/>
                </a:ln>
                <a:solidFill>
                  <a:srgbClr val="0893A9"/>
                </a:solidFill>
                <a:effectLst/>
                <a:uLnTx/>
                <a:uFillTx/>
                <a:latin typeface="Open Sans    "/>
                <a:sym typeface="Open Sans Bold"/>
              </a:rPr>
              <a:t>Mittarit</a:t>
            </a:r>
            <a:r>
              <a:rPr kumimoji="0" lang="en-US" sz="2400" b="1" i="0" u="none" strike="noStrike" cap="none" spc="0" normalizeH="0" baseline="0" noProof="0" dirty="0">
                <a:ln>
                  <a:noFill/>
                </a:ln>
                <a:solidFill>
                  <a:srgbClr val="0893A9"/>
                </a:solidFill>
                <a:effectLst/>
                <a:uLnTx/>
                <a:uFillTx/>
                <a:latin typeface="Open Sans    "/>
                <a:sym typeface="Open Sans Bold"/>
              </a:rPr>
              <a:t> </a:t>
            </a:r>
          </a:p>
          <a:p>
            <a:pPr marR="0" lvl="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fi-FI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Henkilön oma arvio tyytyväisyydestä lähisuhteissa (Vaikuttavauus esiin -kysely). </a:t>
            </a:r>
          </a:p>
          <a:p>
            <a:pPr marL="285750" indent="-285750">
              <a:buFont typeface="Arial"/>
              <a:buChar char="•"/>
            </a:pPr>
            <a:r>
              <a:rPr lang="fi-FI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Henkilön oma arvio muutoksesta lähtötilanteessa koettuihin vaikeuksiin (Pokka-kysely, VE). </a:t>
            </a:r>
          </a:p>
          <a:p>
            <a:pPr marL="285750" indent="-285750">
              <a:buFont typeface="Arial"/>
              <a:buChar char="•"/>
            </a:pPr>
            <a:r>
              <a:rPr lang="fi-FI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Vertaistuen kokemus ryhmiin osallistuneilla. </a:t>
            </a:r>
          </a:p>
          <a:p>
            <a:pPr marL="285750" indent="-285750">
              <a:buFont typeface="Arial"/>
              <a:buChar char="•"/>
            </a:pPr>
            <a:r>
              <a:rPr lang="fi-FI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Työntekijöiden tekemä havainnointi läheisten kanssa työskentelyssä, ennalta sovittuihin kriteereihin peilaten (parisuhde-/erotyö). </a:t>
            </a:r>
          </a:p>
          <a:p>
            <a:pPr marL="285750" indent="-285750">
              <a:buFont typeface="Arial"/>
              <a:buChar char="•"/>
            </a:pPr>
            <a:r>
              <a:rPr lang="fi-FI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Vapaaehtoisten sitoutuminen ja osallistuminen vertaistoimintaan.</a:t>
            </a:r>
            <a:endParaRPr kumimoji="0" lang="en-US" sz="2400" b="0" i="0" u="none" strike="noStrike" cap="none" spc="0" normalizeH="0" baseline="0" noProof="0" dirty="0">
              <a:ln>
                <a:noFill/>
              </a:ln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"/>
            </a:endParaRPr>
          </a:p>
          <a:p>
            <a:pPr marR="0" lvl="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endParaRPr kumimoji="0" lang="en-US" sz="2400" b="1" i="0" u="none" strike="noStrike" cap="none" spc="0" normalizeH="0" baseline="0" noProof="0" dirty="0">
              <a:ln>
                <a:noFill/>
              </a:ln>
              <a:effectLst/>
              <a:uLnTx/>
              <a:uFillTx/>
              <a:latin typeface="Open Sans    "/>
              <a:sym typeface="Open Sans Bold"/>
            </a:endParaRPr>
          </a:p>
          <a:p>
            <a:pPr marL="224549" marR="0" lvl="1" indent="-22860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cap="none" spc="0" normalizeH="0" baseline="0" noProof="0" dirty="0">
              <a:ln>
                <a:noFill/>
              </a:ln>
              <a:effectLst/>
              <a:uLnTx/>
              <a:uFillTx/>
              <a:latin typeface="Open Sans    "/>
              <a:sym typeface="Open Sans"/>
            </a:endParaRPr>
          </a:p>
          <a:p>
            <a:pPr marL="17971" lvl="1">
              <a:lnSpc>
                <a:spcPct val="90000"/>
              </a:lnSpc>
              <a:spcAft>
                <a:spcPts val="660"/>
              </a:spcAft>
            </a:pPr>
            <a:endParaRPr lang="en-US" sz="2400" dirty="0">
              <a:latin typeface="Open Sans    "/>
            </a:endParaRPr>
          </a:p>
          <a:p>
            <a:pPr indent="-228600">
              <a:lnSpc>
                <a:spcPct val="90000"/>
              </a:lnSpc>
              <a:spcAft>
                <a:spcPts val="660"/>
              </a:spcAft>
              <a:buFont typeface="Arial" panose="020B0604020202020204" pitchFamily="34" charset="0"/>
              <a:buChar char="•"/>
            </a:pPr>
            <a:endParaRPr lang="en-US" sz="2400" dirty="0">
              <a:latin typeface="Open Sans    "/>
              <a:sym typeface="Open Sans Bold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b="1" dirty="0">
              <a:latin typeface="Open Sans    "/>
              <a:sym typeface="Open Sans Bold"/>
            </a:endParaRPr>
          </a:p>
        </p:txBody>
      </p:sp>
      <p:pic>
        <p:nvPicPr>
          <p:cNvPr id="21" name="Kuva 20" descr="Kuva, joka sisältää kohteen teksti, vaate, animaatio, clipart&#10;&#10;Kuvaus luotu automaattisesti">
            <a:extLst>
              <a:ext uri="{FF2B5EF4-FFF2-40B4-BE49-F238E27FC236}">
                <a16:creationId xmlns:a16="http://schemas.microsoft.com/office/drawing/2014/main" id="{B88454E7-BAE7-373A-0EB8-468E2797DE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84618" y="7020057"/>
            <a:ext cx="3274618" cy="2415031"/>
          </a:xfrm>
          <a:prstGeom prst="rect">
            <a:avLst/>
          </a:prstGeom>
        </p:spPr>
      </p:pic>
      <p:sp>
        <p:nvSpPr>
          <p:cNvPr id="18" name="TextBox 15">
            <a:extLst>
              <a:ext uri="{FF2B5EF4-FFF2-40B4-BE49-F238E27FC236}">
                <a16:creationId xmlns:a16="http://schemas.microsoft.com/office/drawing/2014/main" id="{02D59FD5-ADF5-BDD0-E358-9BB5E6714DC1}"/>
              </a:ext>
            </a:extLst>
          </p:cNvPr>
          <p:cNvSpPr txBox="1"/>
          <p:nvPr/>
        </p:nvSpPr>
        <p:spPr>
          <a:xfrm>
            <a:off x="717463" y="6415692"/>
            <a:ext cx="8426535" cy="312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47"/>
              </a:lnSpc>
            </a:pPr>
            <a:endParaRPr lang="en-US" sz="1891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" name="TextBox 14">
            <a:extLst>
              <a:ext uri="{FF2B5EF4-FFF2-40B4-BE49-F238E27FC236}">
                <a16:creationId xmlns:a16="http://schemas.microsoft.com/office/drawing/2014/main" id="{DD2C0619-5387-DDD1-ADF5-419430E23C3D}"/>
              </a:ext>
            </a:extLst>
          </p:cNvPr>
          <p:cNvSpPr txBox="1"/>
          <p:nvPr/>
        </p:nvSpPr>
        <p:spPr>
          <a:xfrm>
            <a:off x="10209353" y="5506974"/>
            <a:ext cx="5930254" cy="8451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indent="-251460" defTabSz="502920">
              <a:lnSpc>
                <a:spcPts val="2338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990" kern="1200" dirty="0">
              <a:solidFill>
                <a:schemeClr val="tx1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indent="-457200">
              <a:lnSpc>
                <a:spcPts val="4251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b="1" dirty="0"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8CA7D175-AAC8-375D-3935-6B032EE15475}"/>
              </a:ext>
            </a:extLst>
          </p:cNvPr>
          <p:cNvSpPr txBox="1"/>
          <p:nvPr/>
        </p:nvSpPr>
        <p:spPr>
          <a:xfrm>
            <a:off x="9447772" y="7894380"/>
            <a:ext cx="3768636" cy="644381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 defTabSz="398181">
              <a:lnSpc>
                <a:spcPts val="1518"/>
              </a:lnSpc>
              <a:spcAft>
                <a:spcPts val="311"/>
              </a:spcAft>
            </a:pPr>
            <a:r>
              <a:rPr lang="en-US" sz="1084" b="1" kern="1200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TURVAISUUS</a:t>
            </a:r>
            <a:endParaRPr lang="en-US" sz="2490" b="1" dirty="0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E5B30561-792F-FF4D-609C-16ADD1538316}"/>
              </a:ext>
            </a:extLst>
          </p:cNvPr>
          <p:cNvSpPr txBox="1"/>
          <p:nvPr/>
        </p:nvSpPr>
        <p:spPr>
          <a:xfrm>
            <a:off x="10508780" y="1026695"/>
            <a:ext cx="6954495" cy="43986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748970">
              <a:spcAft>
                <a:spcPts val="660"/>
              </a:spcAft>
            </a:pPr>
            <a:r>
              <a:rPr lang="en-US" sz="3200" b="1" dirty="0">
                <a:solidFill>
                  <a:srgbClr val="0893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LÄHISUHDEVÄKIVALLAN KAIKILLE OSAPUOLILLE: KOKIJAT, TEKIJÄT JA ALTISTUNEET NIIN LAPSET, NUORET, PERHEET KUIN AIKUISET ON TARJOLLA HELPOSTI SAAVUTETTAVAA TUKEA VÄKIVALTAKOKEMUKSISSA  ETELÄ-SAVOSSA.</a:t>
            </a:r>
            <a:endParaRPr lang="en-US" sz="3200" b="1" dirty="0">
              <a:solidFill>
                <a:srgbClr val="0893A9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defTabSz="748970">
              <a:spcAft>
                <a:spcPts val="660"/>
              </a:spcAft>
            </a:pPr>
            <a:endParaRPr lang="en-US" sz="2400" b="1" dirty="0">
              <a:solidFill>
                <a:srgbClr val="0893A9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54FA5F28-FC99-7CE7-32CE-14B5AF612B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8966" y="7970927"/>
            <a:ext cx="4085907" cy="697223"/>
          </a:xfrm>
          <a:prstGeom prst="rect">
            <a:avLst/>
          </a:prstGeom>
        </p:spPr>
      </p:pic>
      <p:sp>
        <p:nvSpPr>
          <p:cNvPr id="3" name="Tekstiruutu 2">
            <a:extLst>
              <a:ext uri="{FF2B5EF4-FFF2-40B4-BE49-F238E27FC236}">
                <a16:creationId xmlns:a16="http://schemas.microsoft.com/office/drawing/2014/main" id="{0773A68D-9511-2EF5-A09F-1874D23FABFD}"/>
              </a:ext>
            </a:extLst>
          </p:cNvPr>
          <p:cNvSpPr txBox="1"/>
          <p:nvPr/>
        </p:nvSpPr>
        <p:spPr>
          <a:xfrm>
            <a:off x="10214360" y="8668150"/>
            <a:ext cx="19798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0893A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AVOPALVELUT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7922193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CA2A531-5DE2-2442-8DB2-676AD3AF6B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D7264AA5-CC38-EBC9-2C2A-B00F36E98F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342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56" name="Freeform: Shape 55">
            <a:extLst>
              <a:ext uri="{FF2B5EF4-FFF2-40B4-BE49-F238E27FC236}">
                <a16:creationId xmlns:a16="http://schemas.microsoft.com/office/drawing/2014/main" id="{89DA02C4-9D73-DC87-AB02-46F3CA1387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custGeom>
            <a:avLst/>
            <a:gdLst>
              <a:gd name="connsiteX0" fmla="*/ 6315529 w 12192000"/>
              <a:gd name="connsiteY0" fmla="*/ 4323896 h 6858000"/>
              <a:gd name="connsiteX1" fmla="*/ 6295588 w 12192000"/>
              <a:gd name="connsiteY1" fmla="*/ 4367579 h 6858000"/>
              <a:gd name="connsiteX2" fmla="*/ 6219229 w 12192000"/>
              <a:gd name="connsiteY2" fmla="*/ 4436818 h 6858000"/>
              <a:gd name="connsiteX3" fmla="*/ 6065687 w 12192000"/>
              <a:gd name="connsiteY3" fmla="*/ 4637204 h 6858000"/>
              <a:gd name="connsiteX4" fmla="*/ 5727387 w 12192000"/>
              <a:gd name="connsiteY4" fmla="*/ 5460076 h 6858000"/>
              <a:gd name="connsiteX5" fmla="*/ 5620972 w 12192000"/>
              <a:gd name="connsiteY5" fmla="*/ 5725836 h 6858000"/>
              <a:gd name="connsiteX6" fmla="*/ 5707795 w 12192000"/>
              <a:gd name="connsiteY6" fmla="*/ 5790089 h 6858000"/>
              <a:gd name="connsiteX7" fmla="*/ 5554627 w 12192000"/>
              <a:gd name="connsiteY7" fmla="*/ 6078873 h 6858000"/>
              <a:gd name="connsiteX8" fmla="*/ 5373489 w 12192000"/>
              <a:gd name="connsiteY8" fmla="*/ 6402408 h 6858000"/>
              <a:gd name="connsiteX9" fmla="*/ 5099999 w 12192000"/>
              <a:gd name="connsiteY9" fmla="*/ 6827527 h 6858000"/>
              <a:gd name="connsiteX10" fmla="*/ 5078133 w 12192000"/>
              <a:gd name="connsiteY10" fmla="*/ 6857998 h 6858000"/>
              <a:gd name="connsiteX11" fmla="*/ 9179960 w 12192000"/>
              <a:gd name="connsiteY11" fmla="*/ 6857998 h 6858000"/>
              <a:gd name="connsiteX12" fmla="*/ 9179960 w 12192000"/>
              <a:gd name="connsiteY12" fmla="*/ 4323896 h 6858000"/>
              <a:gd name="connsiteX13" fmla="*/ 0 w 12192000"/>
              <a:gd name="connsiteY13" fmla="*/ 0 h 6858000"/>
              <a:gd name="connsiteX14" fmla="*/ 5872711 w 12192000"/>
              <a:gd name="connsiteY14" fmla="*/ 0 h 6858000"/>
              <a:gd name="connsiteX15" fmla="*/ 5885421 w 12192000"/>
              <a:gd name="connsiteY15" fmla="*/ 20207 h 6858000"/>
              <a:gd name="connsiteX16" fmla="*/ 5925300 w 12192000"/>
              <a:gd name="connsiteY16" fmla="*/ 48911 h 6858000"/>
              <a:gd name="connsiteX17" fmla="*/ 5940039 w 12192000"/>
              <a:gd name="connsiteY17" fmla="*/ 101212 h 6858000"/>
              <a:gd name="connsiteX18" fmla="*/ 5969942 w 12192000"/>
              <a:gd name="connsiteY18" fmla="*/ 311282 h 6858000"/>
              <a:gd name="connsiteX19" fmla="*/ 5961238 w 12192000"/>
              <a:gd name="connsiteY19" fmla="*/ 357643 h 6858000"/>
              <a:gd name="connsiteX20" fmla="*/ 5917195 w 12192000"/>
              <a:gd name="connsiteY20" fmla="*/ 420369 h 6858000"/>
              <a:gd name="connsiteX21" fmla="*/ 5882753 w 12192000"/>
              <a:gd name="connsiteY21" fmla="*/ 556832 h 6858000"/>
              <a:gd name="connsiteX22" fmla="*/ 5814490 w 12192000"/>
              <a:gd name="connsiteY22" fmla="*/ 757416 h 6858000"/>
              <a:gd name="connsiteX23" fmla="*/ 5780064 w 12192000"/>
              <a:gd name="connsiteY23" fmla="*/ 817804 h 6858000"/>
              <a:gd name="connsiteX24" fmla="*/ 5808232 w 12192000"/>
              <a:gd name="connsiteY24" fmla="*/ 850533 h 6858000"/>
              <a:gd name="connsiteX25" fmla="*/ 5906473 w 12192000"/>
              <a:gd name="connsiteY25" fmla="*/ 1076571 h 6858000"/>
              <a:gd name="connsiteX26" fmla="*/ 5778623 w 12192000"/>
              <a:gd name="connsiteY26" fmla="*/ 1369280 h 6858000"/>
              <a:gd name="connsiteX27" fmla="*/ 5710841 w 12192000"/>
              <a:gd name="connsiteY27" fmla="*/ 1462628 h 6858000"/>
              <a:gd name="connsiteX28" fmla="*/ 5846774 w 12192000"/>
              <a:gd name="connsiteY28" fmla="*/ 1455933 h 6858000"/>
              <a:gd name="connsiteX29" fmla="*/ 5897329 w 12192000"/>
              <a:gd name="connsiteY29" fmla="*/ 1553073 h 6858000"/>
              <a:gd name="connsiteX30" fmla="*/ 5919735 w 12192000"/>
              <a:gd name="connsiteY30" fmla="*/ 1602736 h 6858000"/>
              <a:gd name="connsiteX31" fmla="*/ 6057874 w 12192000"/>
              <a:gd name="connsiteY31" fmla="*/ 1910648 h 6858000"/>
              <a:gd name="connsiteX32" fmla="*/ 6039719 w 12192000"/>
              <a:gd name="connsiteY32" fmla="*/ 2010547 h 6858000"/>
              <a:gd name="connsiteX33" fmla="*/ 5841713 w 12192000"/>
              <a:gd name="connsiteY33" fmla="*/ 2520599 h 6858000"/>
              <a:gd name="connsiteX34" fmla="*/ 6071734 w 12192000"/>
              <a:gd name="connsiteY34" fmla="*/ 2593468 h 6858000"/>
              <a:gd name="connsiteX35" fmla="*/ 6092050 w 12192000"/>
              <a:gd name="connsiteY35" fmla="*/ 2806646 h 6858000"/>
              <a:gd name="connsiteX36" fmla="*/ 6215122 w 12192000"/>
              <a:gd name="connsiteY36" fmla="*/ 3021197 h 6858000"/>
              <a:gd name="connsiteX37" fmla="*/ 6338100 w 12192000"/>
              <a:gd name="connsiteY37" fmla="*/ 3178087 h 6858000"/>
              <a:gd name="connsiteX38" fmla="*/ 6343927 w 12192000"/>
              <a:gd name="connsiteY38" fmla="*/ 3194685 h 6858000"/>
              <a:gd name="connsiteX39" fmla="*/ 6343850 w 12192000"/>
              <a:gd name="connsiteY39" fmla="*/ 3201174 h 6858000"/>
              <a:gd name="connsiteX40" fmla="*/ 6366375 w 12192000"/>
              <a:gd name="connsiteY40" fmla="*/ 3271251 h 6858000"/>
              <a:gd name="connsiteX41" fmla="*/ 6369430 w 12192000"/>
              <a:gd name="connsiteY41" fmla="*/ 3276240 h 6858000"/>
              <a:gd name="connsiteX42" fmla="*/ 6392405 w 12192000"/>
              <a:gd name="connsiteY42" fmla="*/ 3360437 h 6858000"/>
              <a:gd name="connsiteX43" fmla="*/ 6397993 w 12192000"/>
              <a:gd name="connsiteY43" fmla="*/ 3390203 h 6858000"/>
              <a:gd name="connsiteX44" fmla="*/ 6394652 w 12192000"/>
              <a:gd name="connsiteY44" fmla="*/ 3402205 h 6858000"/>
              <a:gd name="connsiteX45" fmla="*/ 6366662 w 12192000"/>
              <a:gd name="connsiteY45" fmla="*/ 3442044 h 6858000"/>
              <a:gd name="connsiteX46" fmla="*/ 6320915 w 12192000"/>
              <a:gd name="connsiteY46" fmla="*/ 3701547 h 6858000"/>
              <a:gd name="connsiteX47" fmla="*/ 6364618 w 12192000"/>
              <a:gd name="connsiteY47" fmla="*/ 3743844 h 6858000"/>
              <a:gd name="connsiteX48" fmla="*/ 6370409 w 12192000"/>
              <a:gd name="connsiteY48" fmla="*/ 3754454 h 6858000"/>
              <a:gd name="connsiteX49" fmla="*/ 6373773 w 12192000"/>
              <a:gd name="connsiteY49" fmla="*/ 3768237 h 6858000"/>
              <a:gd name="connsiteX50" fmla="*/ 6375298 w 12192000"/>
              <a:gd name="connsiteY50" fmla="*/ 3796540 h 6858000"/>
              <a:gd name="connsiteX51" fmla="*/ 6253487 w 12192000"/>
              <a:gd name="connsiteY51" fmla="*/ 3856948 h 6858000"/>
              <a:gd name="connsiteX52" fmla="*/ 6385416 w 12192000"/>
              <a:gd name="connsiteY52" fmla="*/ 4014409 h 6858000"/>
              <a:gd name="connsiteX53" fmla="*/ 6374795 w 12192000"/>
              <a:gd name="connsiteY53" fmla="*/ 4038554 h 6858000"/>
              <a:gd name="connsiteX54" fmla="*/ 6351015 w 12192000"/>
              <a:gd name="connsiteY54" fmla="*/ 4150489 h 6858000"/>
              <a:gd name="connsiteX55" fmla="*/ 6340821 w 12192000"/>
              <a:gd name="connsiteY55" fmla="*/ 4212706 h 6858000"/>
              <a:gd name="connsiteX56" fmla="*/ 12191999 w 12192000"/>
              <a:gd name="connsiteY56" fmla="*/ 4212706 h 6858000"/>
              <a:gd name="connsiteX57" fmla="*/ 12191999 w 12192000"/>
              <a:gd name="connsiteY57" fmla="*/ 0 h 6858000"/>
              <a:gd name="connsiteX58" fmla="*/ 12192000 w 12192000"/>
              <a:gd name="connsiteY58" fmla="*/ 0 h 6858000"/>
              <a:gd name="connsiteX59" fmla="*/ 12192000 w 12192000"/>
              <a:gd name="connsiteY59" fmla="*/ 6858000 h 6858000"/>
              <a:gd name="connsiteX60" fmla="*/ 12191999 w 12192000"/>
              <a:gd name="connsiteY60" fmla="*/ 6858000 h 6858000"/>
              <a:gd name="connsiteX61" fmla="*/ 12191999 w 12192000"/>
              <a:gd name="connsiteY61" fmla="*/ 4323902 h 6858000"/>
              <a:gd name="connsiteX62" fmla="*/ 9307672 w 12192000"/>
              <a:gd name="connsiteY62" fmla="*/ 4323902 h 6858000"/>
              <a:gd name="connsiteX63" fmla="*/ 9307672 w 12192000"/>
              <a:gd name="connsiteY63" fmla="*/ 6858000 h 6858000"/>
              <a:gd name="connsiteX64" fmla="*/ 0 w 12192000"/>
              <a:gd name="connsiteY6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12192000" h="6858000">
                <a:moveTo>
                  <a:pt x="6315529" y="4323896"/>
                </a:moveTo>
                <a:lnTo>
                  <a:pt x="6295588" y="4367579"/>
                </a:lnTo>
                <a:cubicBezTo>
                  <a:pt x="6278024" y="4397022"/>
                  <a:pt x="6253813" y="4421099"/>
                  <a:pt x="6219229" y="4436818"/>
                </a:cubicBezTo>
                <a:cubicBezTo>
                  <a:pt x="6148079" y="4469666"/>
                  <a:pt x="6116436" y="4572066"/>
                  <a:pt x="6065687" y="4637204"/>
                </a:cubicBezTo>
                <a:cubicBezTo>
                  <a:pt x="5888713" y="4862696"/>
                  <a:pt x="5773979" y="5125824"/>
                  <a:pt x="5727387" y="5460076"/>
                </a:cubicBezTo>
                <a:cubicBezTo>
                  <a:pt x="5714326" y="5552523"/>
                  <a:pt x="5656974" y="5638673"/>
                  <a:pt x="5620972" y="5725836"/>
                </a:cubicBezTo>
                <a:cubicBezTo>
                  <a:pt x="5641553" y="5779043"/>
                  <a:pt x="5738619" y="5631221"/>
                  <a:pt x="5707795" y="5790089"/>
                </a:cubicBezTo>
                <a:cubicBezTo>
                  <a:pt x="5684453" y="5909876"/>
                  <a:pt x="5617437" y="5996827"/>
                  <a:pt x="5554627" y="6078873"/>
                </a:cubicBezTo>
                <a:cubicBezTo>
                  <a:pt x="5482491" y="6172498"/>
                  <a:pt x="5402203" y="6253366"/>
                  <a:pt x="5373489" y="6402408"/>
                </a:cubicBezTo>
                <a:cubicBezTo>
                  <a:pt x="5371924" y="6410357"/>
                  <a:pt x="5276557" y="6577417"/>
                  <a:pt x="5099999" y="6827527"/>
                </a:cubicBezTo>
                <a:lnTo>
                  <a:pt x="5078133" y="6857998"/>
                </a:lnTo>
                <a:lnTo>
                  <a:pt x="9179960" y="6857998"/>
                </a:lnTo>
                <a:lnTo>
                  <a:pt x="9179960" y="4323896"/>
                </a:lnTo>
                <a:close/>
                <a:moveTo>
                  <a:pt x="0" y="0"/>
                </a:moveTo>
                <a:lnTo>
                  <a:pt x="5872711" y="0"/>
                </a:lnTo>
                <a:lnTo>
                  <a:pt x="5885421" y="20207"/>
                </a:lnTo>
                <a:cubicBezTo>
                  <a:pt x="5896481" y="32882"/>
                  <a:pt x="5909484" y="42864"/>
                  <a:pt x="5925300" y="48911"/>
                </a:cubicBezTo>
                <a:cubicBezTo>
                  <a:pt x="5940498" y="54526"/>
                  <a:pt x="5945509" y="75042"/>
                  <a:pt x="5940039" y="101212"/>
                </a:cubicBezTo>
                <a:cubicBezTo>
                  <a:pt x="5921950" y="187894"/>
                  <a:pt x="5936667" y="254951"/>
                  <a:pt x="5969942" y="311282"/>
                </a:cubicBezTo>
                <a:cubicBezTo>
                  <a:pt x="5981709" y="330926"/>
                  <a:pt x="5977292" y="344422"/>
                  <a:pt x="5961238" y="357643"/>
                </a:cubicBezTo>
                <a:cubicBezTo>
                  <a:pt x="5942802" y="372223"/>
                  <a:pt x="5928461" y="393565"/>
                  <a:pt x="5917195" y="420369"/>
                </a:cubicBezTo>
                <a:cubicBezTo>
                  <a:pt x="5898701" y="463685"/>
                  <a:pt x="5889992" y="510050"/>
                  <a:pt x="5882753" y="556832"/>
                </a:cubicBezTo>
                <a:cubicBezTo>
                  <a:pt x="5871511" y="630206"/>
                  <a:pt x="5858246" y="700969"/>
                  <a:pt x="5814490" y="757416"/>
                </a:cubicBezTo>
                <a:cubicBezTo>
                  <a:pt x="5801465" y="774559"/>
                  <a:pt x="5791019" y="796511"/>
                  <a:pt x="5780064" y="817804"/>
                </a:cubicBezTo>
                <a:cubicBezTo>
                  <a:pt x="5783558" y="836359"/>
                  <a:pt x="5792196" y="849005"/>
                  <a:pt x="5808232" y="850533"/>
                </a:cubicBezTo>
                <a:cubicBezTo>
                  <a:pt x="5910296" y="860624"/>
                  <a:pt x="5905771" y="962632"/>
                  <a:pt x="5906473" y="1076571"/>
                </a:cubicBezTo>
                <a:cubicBezTo>
                  <a:pt x="5907545" y="1217584"/>
                  <a:pt x="5849973" y="1296799"/>
                  <a:pt x="5778623" y="1369280"/>
                </a:cubicBezTo>
                <a:cubicBezTo>
                  <a:pt x="5754207" y="1393852"/>
                  <a:pt x="5718605" y="1401742"/>
                  <a:pt x="5710841" y="1462628"/>
                </a:cubicBezTo>
                <a:cubicBezTo>
                  <a:pt x="5753463" y="1508141"/>
                  <a:pt x="5802053" y="1451295"/>
                  <a:pt x="5846774" y="1455933"/>
                </a:cubicBezTo>
                <a:cubicBezTo>
                  <a:pt x="5883727" y="1460129"/>
                  <a:pt x="5943609" y="1438568"/>
                  <a:pt x="5897329" y="1553073"/>
                </a:cubicBezTo>
                <a:cubicBezTo>
                  <a:pt x="5883856" y="1586627"/>
                  <a:pt x="5901366" y="1604100"/>
                  <a:pt x="5919735" y="1602736"/>
                </a:cubicBezTo>
                <a:cubicBezTo>
                  <a:pt x="6068526" y="1589022"/>
                  <a:pt x="6006837" y="1813624"/>
                  <a:pt x="6057874" y="1910648"/>
                </a:cubicBezTo>
                <a:cubicBezTo>
                  <a:pt x="6072264" y="1936644"/>
                  <a:pt x="6059978" y="1992417"/>
                  <a:pt x="6039719" y="2010547"/>
                </a:cubicBezTo>
                <a:cubicBezTo>
                  <a:pt x="5911143" y="2127229"/>
                  <a:pt x="5899692" y="2331836"/>
                  <a:pt x="5841713" y="2520599"/>
                </a:cubicBezTo>
                <a:cubicBezTo>
                  <a:pt x="5912636" y="2572423"/>
                  <a:pt x="5995799" y="2566926"/>
                  <a:pt x="6071734" y="2593468"/>
                </a:cubicBezTo>
                <a:cubicBezTo>
                  <a:pt x="6150607" y="2620843"/>
                  <a:pt x="6151703" y="2655507"/>
                  <a:pt x="6092050" y="2806646"/>
                </a:cubicBezTo>
                <a:cubicBezTo>
                  <a:pt x="6259331" y="2795420"/>
                  <a:pt x="6259331" y="2795420"/>
                  <a:pt x="6215122" y="3021197"/>
                </a:cubicBezTo>
                <a:cubicBezTo>
                  <a:pt x="6259035" y="3016573"/>
                  <a:pt x="6302431" y="3085300"/>
                  <a:pt x="6338100" y="3178087"/>
                </a:cubicBezTo>
                <a:lnTo>
                  <a:pt x="6343927" y="3194685"/>
                </a:lnTo>
                <a:lnTo>
                  <a:pt x="6343850" y="3201174"/>
                </a:lnTo>
                <a:cubicBezTo>
                  <a:pt x="6346866" y="3232770"/>
                  <a:pt x="6355995" y="3253323"/>
                  <a:pt x="6366375" y="3271251"/>
                </a:cubicBezTo>
                <a:lnTo>
                  <a:pt x="6369430" y="3276240"/>
                </a:lnTo>
                <a:lnTo>
                  <a:pt x="6392405" y="3360437"/>
                </a:lnTo>
                <a:lnTo>
                  <a:pt x="6397993" y="3390203"/>
                </a:lnTo>
                <a:lnTo>
                  <a:pt x="6394652" y="3402205"/>
                </a:lnTo>
                <a:cubicBezTo>
                  <a:pt x="6388505" y="3414621"/>
                  <a:pt x="6379344" y="3427747"/>
                  <a:pt x="6366662" y="3442044"/>
                </a:cubicBezTo>
                <a:cubicBezTo>
                  <a:pt x="6239481" y="3584662"/>
                  <a:pt x="6224938" y="3605480"/>
                  <a:pt x="6320915" y="3701547"/>
                </a:cubicBezTo>
                <a:lnTo>
                  <a:pt x="6364618" y="3743844"/>
                </a:lnTo>
                <a:lnTo>
                  <a:pt x="6370409" y="3754454"/>
                </a:lnTo>
                <a:lnTo>
                  <a:pt x="6373773" y="3768237"/>
                </a:lnTo>
                <a:cubicBezTo>
                  <a:pt x="6374277" y="3777528"/>
                  <a:pt x="6374207" y="3788146"/>
                  <a:pt x="6375298" y="3796540"/>
                </a:cubicBezTo>
                <a:cubicBezTo>
                  <a:pt x="6339717" y="3831045"/>
                  <a:pt x="6294642" y="3774365"/>
                  <a:pt x="6253487" y="3856948"/>
                </a:cubicBezTo>
                <a:lnTo>
                  <a:pt x="6385416" y="4014409"/>
                </a:lnTo>
                <a:lnTo>
                  <a:pt x="6374795" y="4038554"/>
                </a:lnTo>
                <a:cubicBezTo>
                  <a:pt x="6363579" y="4073249"/>
                  <a:pt x="6356895" y="4111559"/>
                  <a:pt x="6351015" y="4150489"/>
                </a:cubicBezTo>
                <a:lnTo>
                  <a:pt x="6340821" y="4212706"/>
                </a:lnTo>
                <a:lnTo>
                  <a:pt x="12191999" y="4212706"/>
                </a:lnTo>
                <a:lnTo>
                  <a:pt x="12191999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12191999" y="6858000"/>
                </a:lnTo>
                <a:lnTo>
                  <a:pt x="12191999" y="4323902"/>
                </a:lnTo>
                <a:lnTo>
                  <a:pt x="9307672" y="4323902"/>
                </a:lnTo>
                <a:lnTo>
                  <a:pt x="930767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pPr defTabSz="457200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1F71EA62-9B80-CB49-5369-2BAA35AB869F}"/>
              </a:ext>
            </a:extLst>
          </p:cNvPr>
          <p:cNvSpPr txBox="1"/>
          <p:nvPr/>
        </p:nvSpPr>
        <p:spPr>
          <a:xfrm>
            <a:off x="1257300" y="1026695"/>
            <a:ext cx="6521922" cy="888732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90000"/>
              </a:lnSpc>
              <a:spcAft>
                <a:spcPts val="660"/>
              </a:spcAft>
            </a:pPr>
            <a:r>
              <a:rPr lang="en-US" sz="2400" b="1" dirty="0">
                <a:solidFill>
                  <a:srgbClr val="0893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Miten?</a:t>
            </a:r>
            <a:endParaRPr lang="en-US" sz="2400" b="1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Toimitaan asiakkaan rinnalla ja ilmiöiden erityisasiantuntijana hv- ja </a:t>
            </a:r>
            <a:r>
              <a:rPr lang="fi-FI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yta</a:t>
            </a:r>
            <a:r>
              <a:rPr lang="fi-FI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- alueilla sekä kansallisesti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Vahvistetaan verkostoyhteistyössä ammattilaisten kykyä tunnistaa Varjon kohdeilmiöitä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Tarjotaan konsultaatiota, puuttumisen malleja ja ennaltaehkäisyn keinoja ammattilaisille sekä koulutusta ja puheenvuoroja eri verkostoissa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4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Osallistutaan kansallisiin tutkimushankkeisiin ja välitetään käytännön kokemustietoa</a:t>
            </a:r>
            <a:endParaRPr lang="fi-FI" sz="24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Jäsennetään tukiryhmätyöskentelyssä asiakastyöstä ja yhteiskunnasta nousevaa tietoa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Lisätään osaamistamme kohdeilmiöistä monikulttuurisissa perheissä työskentelemällä kokemustoimijoiden ja yhteistyökumppaneiden kanssa</a:t>
            </a:r>
          </a:p>
          <a:p>
            <a:pPr algn="l">
              <a:lnSpc>
                <a:spcPts val="2647"/>
              </a:lnSpc>
            </a:pPr>
            <a:endParaRPr kumimoji="0" lang="en-US" sz="2400" b="1" i="0" u="none" strike="noStrike" cap="none" spc="0" normalizeH="0" baseline="0" noProof="0" dirty="0">
              <a:ln>
                <a:noFill/>
              </a:ln>
              <a:effectLst/>
              <a:uLnTx/>
              <a:uFillTx/>
              <a:latin typeface="Open Sans    "/>
              <a:sym typeface="Open Sans Bold"/>
            </a:endParaRPr>
          </a:p>
          <a:p>
            <a:pPr marR="0" lvl="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endParaRPr kumimoji="0" lang="en-US" sz="2400" b="1" i="0" u="none" strike="noStrike" cap="none" spc="0" normalizeH="0" baseline="0" noProof="0" dirty="0">
              <a:ln>
                <a:noFill/>
              </a:ln>
              <a:effectLst/>
              <a:uLnTx/>
              <a:uFillTx/>
              <a:latin typeface="Open Sans    "/>
              <a:sym typeface="Open Sans Bold"/>
            </a:endParaRPr>
          </a:p>
          <a:p>
            <a:pPr marL="224155" marR="0" lvl="1" indent="-22860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400" b="0" i="0" u="none" strike="noStrike" cap="none" spc="0" normalizeH="0" baseline="0" noProof="0" dirty="0">
              <a:ln>
                <a:noFill/>
              </a:ln>
              <a:effectLst/>
              <a:uLnTx/>
              <a:uFillTx/>
              <a:latin typeface="Open Sans    "/>
            </a:endParaRPr>
          </a:p>
          <a:p>
            <a:pPr marL="17780" lvl="1">
              <a:lnSpc>
                <a:spcPct val="90000"/>
              </a:lnSpc>
              <a:spcAft>
                <a:spcPts val="660"/>
              </a:spcAft>
            </a:pPr>
            <a:endParaRPr lang="en-US" sz="2400" dirty="0">
              <a:latin typeface="Open Sans    "/>
            </a:endParaRPr>
          </a:p>
          <a:p>
            <a:pPr indent="-228600">
              <a:lnSpc>
                <a:spcPct val="90000"/>
              </a:lnSpc>
              <a:spcAft>
                <a:spcPts val="660"/>
              </a:spcAft>
              <a:buFont typeface="Arial" panose="020B0604020202020204" pitchFamily="34" charset="0"/>
              <a:buChar char="•"/>
            </a:pPr>
            <a:endParaRPr lang="en-US" sz="2400" dirty="0">
              <a:latin typeface="Open Sans    "/>
              <a:sym typeface="Open Sans Bold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b="1" dirty="0">
              <a:latin typeface="Open Sans    "/>
              <a:sym typeface="Open Sans Bold"/>
            </a:endParaRPr>
          </a:p>
        </p:txBody>
      </p:sp>
      <p:pic>
        <p:nvPicPr>
          <p:cNvPr id="21" name="Kuva 20" descr="Kuva, joka sisältää kohteen teksti, vaate, animaatio, clipart&#10;&#10;Kuvaus luotu automaattisesti">
            <a:extLst>
              <a:ext uri="{FF2B5EF4-FFF2-40B4-BE49-F238E27FC236}">
                <a16:creationId xmlns:a16="http://schemas.microsoft.com/office/drawing/2014/main" id="{45F81321-1154-6A7A-010C-424F32A690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84618" y="7020057"/>
            <a:ext cx="3274618" cy="2415031"/>
          </a:xfrm>
          <a:prstGeom prst="rect">
            <a:avLst/>
          </a:prstGeom>
        </p:spPr>
      </p:pic>
      <p:sp>
        <p:nvSpPr>
          <p:cNvPr id="20" name="TextBox 14">
            <a:extLst>
              <a:ext uri="{FF2B5EF4-FFF2-40B4-BE49-F238E27FC236}">
                <a16:creationId xmlns:a16="http://schemas.microsoft.com/office/drawing/2014/main" id="{A2F3E175-C1A5-4130-678C-08B4907C3976}"/>
              </a:ext>
            </a:extLst>
          </p:cNvPr>
          <p:cNvSpPr txBox="1"/>
          <p:nvPr/>
        </p:nvSpPr>
        <p:spPr>
          <a:xfrm>
            <a:off x="10209353" y="5506974"/>
            <a:ext cx="5930254" cy="8451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indent="-251460" defTabSz="502920">
              <a:lnSpc>
                <a:spcPts val="2338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990" kern="1200" dirty="0">
              <a:solidFill>
                <a:schemeClr val="tx1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indent="-457200">
              <a:lnSpc>
                <a:spcPts val="4251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b="1" dirty="0"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C546E923-B3AD-CC9C-D2CD-150DC2B5FF70}"/>
              </a:ext>
            </a:extLst>
          </p:cNvPr>
          <p:cNvSpPr txBox="1"/>
          <p:nvPr/>
        </p:nvSpPr>
        <p:spPr>
          <a:xfrm>
            <a:off x="9447772" y="7894380"/>
            <a:ext cx="3768636" cy="644381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 defTabSz="398181">
              <a:lnSpc>
                <a:spcPts val="1518"/>
              </a:lnSpc>
              <a:spcAft>
                <a:spcPts val="311"/>
              </a:spcAft>
            </a:pPr>
            <a:r>
              <a:rPr lang="en-US" sz="1084" b="1" kern="1200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TURVAISUUS</a:t>
            </a:r>
            <a:endParaRPr lang="en-US" sz="2490" b="1" dirty="0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75BC535E-BEB5-4969-4522-92CAA6031A31}"/>
              </a:ext>
            </a:extLst>
          </p:cNvPr>
          <p:cNvSpPr txBox="1"/>
          <p:nvPr/>
        </p:nvSpPr>
        <p:spPr>
          <a:xfrm>
            <a:off x="10508780" y="1026695"/>
            <a:ext cx="6954495" cy="48013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fi-FI" sz="2400" b="1" dirty="0">
                <a:solidFill>
                  <a:srgbClr val="0893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TAVOITETAAN NIITÄ AMMATTILAISIA, JOTKA OVAT KESKEISESSÄ ASEMASSA ASIAKKAIDEN AUTTAMISESSA JA TARJOTAAN HEILLE YHTEISTYÖTÄ SEKÄ ASIANTUNTEMUSTA. </a:t>
            </a:r>
          </a:p>
          <a:p>
            <a:endParaRPr lang="fi-FI" sz="2400" b="1" dirty="0">
              <a:solidFill>
                <a:srgbClr val="0893A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fi-FI" sz="2400" b="1" dirty="0">
                <a:solidFill>
                  <a:srgbClr val="0893A9"/>
                </a:solidFill>
                <a:latin typeface="Open Sans"/>
                <a:ea typeface="Open Sans"/>
                <a:cs typeface="Open Sans"/>
              </a:rPr>
              <a:t>VAHVISTETAAN ERON JÄLKEISEN VÄKIVALLAN SISÄLTÄEN TALOUDELLISEN VÄKIVALLAN, HAASTAVIEN EROJEN, VAINON JA PAKOTTAVAN KONTROLLIN ERITYISPIIRTEIDEN TUNNISTAMISTA, ILMIÖIDEN YMMÄRRYSTÄ JA NIIHIN PUUTTUMISTA SEKÄ PUHEEKSI OTTAMISEN KYKYÄ AMMATTILAISVERKOSTOISSA.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A6BB7518-6E19-2CDF-901F-3C56FC7FAD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8966" y="7970927"/>
            <a:ext cx="4085907" cy="697223"/>
          </a:xfrm>
          <a:prstGeom prst="rect">
            <a:avLst/>
          </a:prstGeom>
        </p:spPr>
      </p:pic>
      <p:sp>
        <p:nvSpPr>
          <p:cNvPr id="3" name="Tekstiruutu 2">
            <a:extLst>
              <a:ext uri="{FF2B5EF4-FFF2-40B4-BE49-F238E27FC236}">
                <a16:creationId xmlns:a16="http://schemas.microsoft.com/office/drawing/2014/main" id="{24E26EEC-27B2-5856-C91B-3D14D253518D}"/>
              </a:ext>
            </a:extLst>
          </p:cNvPr>
          <p:cNvSpPr txBox="1"/>
          <p:nvPr/>
        </p:nvSpPr>
        <p:spPr>
          <a:xfrm>
            <a:off x="10684042" y="8668150"/>
            <a:ext cx="8983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748970">
              <a:spcAft>
                <a:spcPts val="660"/>
              </a:spcAft>
            </a:pPr>
            <a:r>
              <a:rPr lang="en-US" sz="1800" b="1" dirty="0">
                <a:solidFill>
                  <a:srgbClr val="0893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VARJO</a:t>
            </a:r>
            <a:endParaRPr lang="en-US" sz="1600" b="1" dirty="0">
              <a:solidFill>
                <a:srgbClr val="0893A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 Bold"/>
            </a:endParaRPr>
          </a:p>
        </p:txBody>
      </p:sp>
    </p:spTree>
    <p:extLst>
      <p:ext uri="{BB962C8B-B14F-4D97-AF65-F5344CB8AC3E}">
        <p14:creationId xmlns:p14="http://schemas.microsoft.com/office/powerpoint/2010/main" val="33232544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4993D2-6398-5603-8AD9-6686BEA4DB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A1CB47A4-FE7F-300E-7B23-E7E2740423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342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56" name="Freeform: Shape 55">
            <a:extLst>
              <a:ext uri="{FF2B5EF4-FFF2-40B4-BE49-F238E27FC236}">
                <a16:creationId xmlns:a16="http://schemas.microsoft.com/office/drawing/2014/main" id="{012D1D10-0BA8-9B65-0D7C-DF6DC38B85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custGeom>
            <a:avLst/>
            <a:gdLst>
              <a:gd name="connsiteX0" fmla="*/ 6315529 w 12192000"/>
              <a:gd name="connsiteY0" fmla="*/ 4323896 h 6858000"/>
              <a:gd name="connsiteX1" fmla="*/ 6295588 w 12192000"/>
              <a:gd name="connsiteY1" fmla="*/ 4367579 h 6858000"/>
              <a:gd name="connsiteX2" fmla="*/ 6219229 w 12192000"/>
              <a:gd name="connsiteY2" fmla="*/ 4436818 h 6858000"/>
              <a:gd name="connsiteX3" fmla="*/ 6065687 w 12192000"/>
              <a:gd name="connsiteY3" fmla="*/ 4637204 h 6858000"/>
              <a:gd name="connsiteX4" fmla="*/ 5727387 w 12192000"/>
              <a:gd name="connsiteY4" fmla="*/ 5460076 h 6858000"/>
              <a:gd name="connsiteX5" fmla="*/ 5620972 w 12192000"/>
              <a:gd name="connsiteY5" fmla="*/ 5725836 h 6858000"/>
              <a:gd name="connsiteX6" fmla="*/ 5707795 w 12192000"/>
              <a:gd name="connsiteY6" fmla="*/ 5790089 h 6858000"/>
              <a:gd name="connsiteX7" fmla="*/ 5554627 w 12192000"/>
              <a:gd name="connsiteY7" fmla="*/ 6078873 h 6858000"/>
              <a:gd name="connsiteX8" fmla="*/ 5373489 w 12192000"/>
              <a:gd name="connsiteY8" fmla="*/ 6402408 h 6858000"/>
              <a:gd name="connsiteX9" fmla="*/ 5099999 w 12192000"/>
              <a:gd name="connsiteY9" fmla="*/ 6827527 h 6858000"/>
              <a:gd name="connsiteX10" fmla="*/ 5078133 w 12192000"/>
              <a:gd name="connsiteY10" fmla="*/ 6857998 h 6858000"/>
              <a:gd name="connsiteX11" fmla="*/ 9179960 w 12192000"/>
              <a:gd name="connsiteY11" fmla="*/ 6857998 h 6858000"/>
              <a:gd name="connsiteX12" fmla="*/ 9179960 w 12192000"/>
              <a:gd name="connsiteY12" fmla="*/ 4323896 h 6858000"/>
              <a:gd name="connsiteX13" fmla="*/ 0 w 12192000"/>
              <a:gd name="connsiteY13" fmla="*/ 0 h 6858000"/>
              <a:gd name="connsiteX14" fmla="*/ 5872711 w 12192000"/>
              <a:gd name="connsiteY14" fmla="*/ 0 h 6858000"/>
              <a:gd name="connsiteX15" fmla="*/ 5885421 w 12192000"/>
              <a:gd name="connsiteY15" fmla="*/ 20207 h 6858000"/>
              <a:gd name="connsiteX16" fmla="*/ 5925300 w 12192000"/>
              <a:gd name="connsiteY16" fmla="*/ 48911 h 6858000"/>
              <a:gd name="connsiteX17" fmla="*/ 5940039 w 12192000"/>
              <a:gd name="connsiteY17" fmla="*/ 101212 h 6858000"/>
              <a:gd name="connsiteX18" fmla="*/ 5969942 w 12192000"/>
              <a:gd name="connsiteY18" fmla="*/ 311282 h 6858000"/>
              <a:gd name="connsiteX19" fmla="*/ 5961238 w 12192000"/>
              <a:gd name="connsiteY19" fmla="*/ 357643 h 6858000"/>
              <a:gd name="connsiteX20" fmla="*/ 5917195 w 12192000"/>
              <a:gd name="connsiteY20" fmla="*/ 420369 h 6858000"/>
              <a:gd name="connsiteX21" fmla="*/ 5882753 w 12192000"/>
              <a:gd name="connsiteY21" fmla="*/ 556832 h 6858000"/>
              <a:gd name="connsiteX22" fmla="*/ 5814490 w 12192000"/>
              <a:gd name="connsiteY22" fmla="*/ 757416 h 6858000"/>
              <a:gd name="connsiteX23" fmla="*/ 5780064 w 12192000"/>
              <a:gd name="connsiteY23" fmla="*/ 817804 h 6858000"/>
              <a:gd name="connsiteX24" fmla="*/ 5808232 w 12192000"/>
              <a:gd name="connsiteY24" fmla="*/ 850533 h 6858000"/>
              <a:gd name="connsiteX25" fmla="*/ 5906473 w 12192000"/>
              <a:gd name="connsiteY25" fmla="*/ 1076571 h 6858000"/>
              <a:gd name="connsiteX26" fmla="*/ 5778623 w 12192000"/>
              <a:gd name="connsiteY26" fmla="*/ 1369280 h 6858000"/>
              <a:gd name="connsiteX27" fmla="*/ 5710841 w 12192000"/>
              <a:gd name="connsiteY27" fmla="*/ 1462628 h 6858000"/>
              <a:gd name="connsiteX28" fmla="*/ 5846774 w 12192000"/>
              <a:gd name="connsiteY28" fmla="*/ 1455933 h 6858000"/>
              <a:gd name="connsiteX29" fmla="*/ 5897329 w 12192000"/>
              <a:gd name="connsiteY29" fmla="*/ 1553073 h 6858000"/>
              <a:gd name="connsiteX30" fmla="*/ 5919735 w 12192000"/>
              <a:gd name="connsiteY30" fmla="*/ 1602736 h 6858000"/>
              <a:gd name="connsiteX31" fmla="*/ 6057874 w 12192000"/>
              <a:gd name="connsiteY31" fmla="*/ 1910648 h 6858000"/>
              <a:gd name="connsiteX32" fmla="*/ 6039719 w 12192000"/>
              <a:gd name="connsiteY32" fmla="*/ 2010547 h 6858000"/>
              <a:gd name="connsiteX33" fmla="*/ 5841713 w 12192000"/>
              <a:gd name="connsiteY33" fmla="*/ 2520599 h 6858000"/>
              <a:gd name="connsiteX34" fmla="*/ 6071734 w 12192000"/>
              <a:gd name="connsiteY34" fmla="*/ 2593468 h 6858000"/>
              <a:gd name="connsiteX35" fmla="*/ 6092050 w 12192000"/>
              <a:gd name="connsiteY35" fmla="*/ 2806646 h 6858000"/>
              <a:gd name="connsiteX36" fmla="*/ 6215122 w 12192000"/>
              <a:gd name="connsiteY36" fmla="*/ 3021197 h 6858000"/>
              <a:gd name="connsiteX37" fmla="*/ 6338100 w 12192000"/>
              <a:gd name="connsiteY37" fmla="*/ 3178087 h 6858000"/>
              <a:gd name="connsiteX38" fmla="*/ 6343927 w 12192000"/>
              <a:gd name="connsiteY38" fmla="*/ 3194685 h 6858000"/>
              <a:gd name="connsiteX39" fmla="*/ 6343850 w 12192000"/>
              <a:gd name="connsiteY39" fmla="*/ 3201174 h 6858000"/>
              <a:gd name="connsiteX40" fmla="*/ 6366375 w 12192000"/>
              <a:gd name="connsiteY40" fmla="*/ 3271251 h 6858000"/>
              <a:gd name="connsiteX41" fmla="*/ 6369430 w 12192000"/>
              <a:gd name="connsiteY41" fmla="*/ 3276240 h 6858000"/>
              <a:gd name="connsiteX42" fmla="*/ 6392405 w 12192000"/>
              <a:gd name="connsiteY42" fmla="*/ 3360437 h 6858000"/>
              <a:gd name="connsiteX43" fmla="*/ 6397993 w 12192000"/>
              <a:gd name="connsiteY43" fmla="*/ 3390203 h 6858000"/>
              <a:gd name="connsiteX44" fmla="*/ 6394652 w 12192000"/>
              <a:gd name="connsiteY44" fmla="*/ 3402205 h 6858000"/>
              <a:gd name="connsiteX45" fmla="*/ 6366662 w 12192000"/>
              <a:gd name="connsiteY45" fmla="*/ 3442044 h 6858000"/>
              <a:gd name="connsiteX46" fmla="*/ 6320915 w 12192000"/>
              <a:gd name="connsiteY46" fmla="*/ 3701547 h 6858000"/>
              <a:gd name="connsiteX47" fmla="*/ 6364618 w 12192000"/>
              <a:gd name="connsiteY47" fmla="*/ 3743844 h 6858000"/>
              <a:gd name="connsiteX48" fmla="*/ 6370409 w 12192000"/>
              <a:gd name="connsiteY48" fmla="*/ 3754454 h 6858000"/>
              <a:gd name="connsiteX49" fmla="*/ 6373773 w 12192000"/>
              <a:gd name="connsiteY49" fmla="*/ 3768237 h 6858000"/>
              <a:gd name="connsiteX50" fmla="*/ 6375298 w 12192000"/>
              <a:gd name="connsiteY50" fmla="*/ 3796540 h 6858000"/>
              <a:gd name="connsiteX51" fmla="*/ 6253487 w 12192000"/>
              <a:gd name="connsiteY51" fmla="*/ 3856948 h 6858000"/>
              <a:gd name="connsiteX52" fmla="*/ 6385416 w 12192000"/>
              <a:gd name="connsiteY52" fmla="*/ 4014409 h 6858000"/>
              <a:gd name="connsiteX53" fmla="*/ 6374795 w 12192000"/>
              <a:gd name="connsiteY53" fmla="*/ 4038554 h 6858000"/>
              <a:gd name="connsiteX54" fmla="*/ 6351015 w 12192000"/>
              <a:gd name="connsiteY54" fmla="*/ 4150489 h 6858000"/>
              <a:gd name="connsiteX55" fmla="*/ 6340821 w 12192000"/>
              <a:gd name="connsiteY55" fmla="*/ 4212706 h 6858000"/>
              <a:gd name="connsiteX56" fmla="*/ 12191999 w 12192000"/>
              <a:gd name="connsiteY56" fmla="*/ 4212706 h 6858000"/>
              <a:gd name="connsiteX57" fmla="*/ 12191999 w 12192000"/>
              <a:gd name="connsiteY57" fmla="*/ 0 h 6858000"/>
              <a:gd name="connsiteX58" fmla="*/ 12192000 w 12192000"/>
              <a:gd name="connsiteY58" fmla="*/ 0 h 6858000"/>
              <a:gd name="connsiteX59" fmla="*/ 12192000 w 12192000"/>
              <a:gd name="connsiteY59" fmla="*/ 6858000 h 6858000"/>
              <a:gd name="connsiteX60" fmla="*/ 12191999 w 12192000"/>
              <a:gd name="connsiteY60" fmla="*/ 6858000 h 6858000"/>
              <a:gd name="connsiteX61" fmla="*/ 12191999 w 12192000"/>
              <a:gd name="connsiteY61" fmla="*/ 4323902 h 6858000"/>
              <a:gd name="connsiteX62" fmla="*/ 9307672 w 12192000"/>
              <a:gd name="connsiteY62" fmla="*/ 4323902 h 6858000"/>
              <a:gd name="connsiteX63" fmla="*/ 9307672 w 12192000"/>
              <a:gd name="connsiteY63" fmla="*/ 6858000 h 6858000"/>
              <a:gd name="connsiteX64" fmla="*/ 0 w 12192000"/>
              <a:gd name="connsiteY6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12192000" h="6858000">
                <a:moveTo>
                  <a:pt x="6315529" y="4323896"/>
                </a:moveTo>
                <a:lnTo>
                  <a:pt x="6295588" y="4367579"/>
                </a:lnTo>
                <a:cubicBezTo>
                  <a:pt x="6278024" y="4397022"/>
                  <a:pt x="6253813" y="4421099"/>
                  <a:pt x="6219229" y="4436818"/>
                </a:cubicBezTo>
                <a:cubicBezTo>
                  <a:pt x="6148079" y="4469666"/>
                  <a:pt x="6116436" y="4572066"/>
                  <a:pt x="6065687" y="4637204"/>
                </a:cubicBezTo>
                <a:cubicBezTo>
                  <a:pt x="5888713" y="4862696"/>
                  <a:pt x="5773979" y="5125824"/>
                  <a:pt x="5727387" y="5460076"/>
                </a:cubicBezTo>
                <a:cubicBezTo>
                  <a:pt x="5714326" y="5552523"/>
                  <a:pt x="5656974" y="5638673"/>
                  <a:pt x="5620972" y="5725836"/>
                </a:cubicBezTo>
                <a:cubicBezTo>
                  <a:pt x="5641553" y="5779043"/>
                  <a:pt x="5738619" y="5631221"/>
                  <a:pt x="5707795" y="5790089"/>
                </a:cubicBezTo>
                <a:cubicBezTo>
                  <a:pt x="5684453" y="5909876"/>
                  <a:pt x="5617437" y="5996827"/>
                  <a:pt x="5554627" y="6078873"/>
                </a:cubicBezTo>
                <a:cubicBezTo>
                  <a:pt x="5482491" y="6172498"/>
                  <a:pt x="5402203" y="6253366"/>
                  <a:pt x="5373489" y="6402408"/>
                </a:cubicBezTo>
                <a:cubicBezTo>
                  <a:pt x="5371924" y="6410357"/>
                  <a:pt x="5276557" y="6577417"/>
                  <a:pt x="5099999" y="6827527"/>
                </a:cubicBezTo>
                <a:lnTo>
                  <a:pt x="5078133" y="6857998"/>
                </a:lnTo>
                <a:lnTo>
                  <a:pt x="9179960" y="6857998"/>
                </a:lnTo>
                <a:lnTo>
                  <a:pt x="9179960" y="4323896"/>
                </a:lnTo>
                <a:close/>
                <a:moveTo>
                  <a:pt x="0" y="0"/>
                </a:moveTo>
                <a:lnTo>
                  <a:pt x="5872711" y="0"/>
                </a:lnTo>
                <a:lnTo>
                  <a:pt x="5885421" y="20207"/>
                </a:lnTo>
                <a:cubicBezTo>
                  <a:pt x="5896481" y="32882"/>
                  <a:pt x="5909484" y="42864"/>
                  <a:pt x="5925300" y="48911"/>
                </a:cubicBezTo>
                <a:cubicBezTo>
                  <a:pt x="5940498" y="54526"/>
                  <a:pt x="5945509" y="75042"/>
                  <a:pt x="5940039" y="101212"/>
                </a:cubicBezTo>
                <a:cubicBezTo>
                  <a:pt x="5921950" y="187894"/>
                  <a:pt x="5936667" y="254951"/>
                  <a:pt x="5969942" y="311282"/>
                </a:cubicBezTo>
                <a:cubicBezTo>
                  <a:pt x="5981709" y="330926"/>
                  <a:pt x="5977292" y="344422"/>
                  <a:pt x="5961238" y="357643"/>
                </a:cubicBezTo>
                <a:cubicBezTo>
                  <a:pt x="5942802" y="372223"/>
                  <a:pt x="5928461" y="393565"/>
                  <a:pt x="5917195" y="420369"/>
                </a:cubicBezTo>
                <a:cubicBezTo>
                  <a:pt x="5898701" y="463685"/>
                  <a:pt x="5889992" y="510050"/>
                  <a:pt x="5882753" y="556832"/>
                </a:cubicBezTo>
                <a:cubicBezTo>
                  <a:pt x="5871511" y="630206"/>
                  <a:pt x="5858246" y="700969"/>
                  <a:pt x="5814490" y="757416"/>
                </a:cubicBezTo>
                <a:cubicBezTo>
                  <a:pt x="5801465" y="774559"/>
                  <a:pt x="5791019" y="796511"/>
                  <a:pt x="5780064" y="817804"/>
                </a:cubicBezTo>
                <a:cubicBezTo>
                  <a:pt x="5783558" y="836359"/>
                  <a:pt x="5792196" y="849005"/>
                  <a:pt x="5808232" y="850533"/>
                </a:cubicBezTo>
                <a:cubicBezTo>
                  <a:pt x="5910296" y="860624"/>
                  <a:pt x="5905771" y="962632"/>
                  <a:pt x="5906473" y="1076571"/>
                </a:cubicBezTo>
                <a:cubicBezTo>
                  <a:pt x="5907545" y="1217584"/>
                  <a:pt x="5849973" y="1296799"/>
                  <a:pt x="5778623" y="1369280"/>
                </a:cubicBezTo>
                <a:cubicBezTo>
                  <a:pt x="5754207" y="1393852"/>
                  <a:pt x="5718605" y="1401742"/>
                  <a:pt x="5710841" y="1462628"/>
                </a:cubicBezTo>
                <a:cubicBezTo>
                  <a:pt x="5753463" y="1508141"/>
                  <a:pt x="5802053" y="1451295"/>
                  <a:pt x="5846774" y="1455933"/>
                </a:cubicBezTo>
                <a:cubicBezTo>
                  <a:pt x="5883727" y="1460129"/>
                  <a:pt x="5943609" y="1438568"/>
                  <a:pt x="5897329" y="1553073"/>
                </a:cubicBezTo>
                <a:cubicBezTo>
                  <a:pt x="5883856" y="1586627"/>
                  <a:pt x="5901366" y="1604100"/>
                  <a:pt x="5919735" y="1602736"/>
                </a:cubicBezTo>
                <a:cubicBezTo>
                  <a:pt x="6068526" y="1589022"/>
                  <a:pt x="6006837" y="1813624"/>
                  <a:pt x="6057874" y="1910648"/>
                </a:cubicBezTo>
                <a:cubicBezTo>
                  <a:pt x="6072264" y="1936644"/>
                  <a:pt x="6059978" y="1992417"/>
                  <a:pt x="6039719" y="2010547"/>
                </a:cubicBezTo>
                <a:cubicBezTo>
                  <a:pt x="5911143" y="2127229"/>
                  <a:pt x="5899692" y="2331836"/>
                  <a:pt x="5841713" y="2520599"/>
                </a:cubicBezTo>
                <a:cubicBezTo>
                  <a:pt x="5912636" y="2572423"/>
                  <a:pt x="5995799" y="2566926"/>
                  <a:pt x="6071734" y="2593468"/>
                </a:cubicBezTo>
                <a:cubicBezTo>
                  <a:pt x="6150607" y="2620843"/>
                  <a:pt x="6151703" y="2655507"/>
                  <a:pt x="6092050" y="2806646"/>
                </a:cubicBezTo>
                <a:cubicBezTo>
                  <a:pt x="6259331" y="2795420"/>
                  <a:pt x="6259331" y="2795420"/>
                  <a:pt x="6215122" y="3021197"/>
                </a:cubicBezTo>
                <a:cubicBezTo>
                  <a:pt x="6259035" y="3016573"/>
                  <a:pt x="6302431" y="3085300"/>
                  <a:pt x="6338100" y="3178087"/>
                </a:cubicBezTo>
                <a:lnTo>
                  <a:pt x="6343927" y="3194685"/>
                </a:lnTo>
                <a:lnTo>
                  <a:pt x="6343850" y="3201174"/>
                </a:lnTo>
                <a:cubicBezTo>
                  <a:pt x="6346866" y="3232770"/>
                  <a:pt x="6355995" y="3253323"/>
                  <a:pt x="6366375" y="3271251"/>
                </a:cubicBezTo>
                <a:lnTo>
                  <a:pt x="6369430" y="3276240"/>
                </a:lnTo>
                <a:lnTo>
                  <a:pt x="6392405" y="3360437"/>
                </a:lnTo>
                <a:lnTo>
                  <a:pt x="6397993" y="3390203"/>
                </a:lnTo>
                <a:lnTo>
                  <a:pt x="6394652" y="3402205"/>
                </a:lnTo>
                <a:cubicBezTo>
                  <a:pt x="6388505" y="3414621"/>
                  <a:pt x="6379344" y="3427747"/>
                  <a:pt x="6366662" y="3442044"/>
                </a:cubicBezTo>
                <a:cubicBezTo>
                  <a:pt x="6239481" y="3584662"/>
                  <a:pt x="6224938" y="3605480"/>
                  <a:pt x="6320915" y="3701547"/>
                </a:cubicBezTo>
                <a:lnTo>
                  <a:pt x="6364618" y="3743844"/>
                </a:lnTo>
                <a:lnTo>
                  <a:pt x="6370409" y="3754454"/>
                </a:lnTo>
                <a:lnTo>
                  <a:pt x="6373773" y="3768237"/>
                </a:lnTo>
                <a:cubicBezTo>
                  <a:pt x="6374277" y="3777528"/>
                  <a:pt x="6374207" y="3788146"/>
                  <a:pt x="6375298" y="3796540"/>
                </a:cubicBezTo>
                <a:cubicBezTo>
                  <a:pt x="6339717" y="3831045"/>
                  <a:pt x="6294642" y="3774365"/>
                  <a:pt x="6253487" y="3856948"/>
                </a:cubicBezTo>
                <a:lnTo>
                  <a:pt x="6385416" y="4014409"/>
                </a:lnTo>
                <a:lnTo>
                  <a:pt x="6374795" y="4038554"/>
                </a:lnTo>
                <a:cubicBezTo>
                  <a:pt x="6363579" y="4073249"/>
                  <a:pt x="6356895" y="4111559"/>
                  <a:pt x="6351015" y="4150489"/>
                </a:cubicBezTo>
                <a:lnTo>
                  <a:pt x="6340821" y="4212706"/>
                </a:lnTo>
                <a:lnTo>
                  <a:pt x="12191999" y="4212706"/>
                </a:lnTo>
                <a:lnTo>
                  <a:pt x="12191999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12191999" y="6858000"/>
                </a:lnTo>
                <a:lnTo>
                  <a:pt x="12191999" y="4323902"/>
                </a:lnTo>
                <a:lnTo>
                  <a:pt x="9307672" y="4323902"/>
                </a:lnTo>
                <a:lnTo>
                  <a:pt x="930767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pPr defTabSz="457200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DA50B58E-7C53-6616-7EAD-3ECCA457503C}"/>
              </a:ext>
            </a:extLst>
          </p:cNvPr>
          <p:cNvSpPr txBox="1"/>
          <p:nvPr/>
        </p:nvSpPr>
        <p:spPr>
          <a:xfrm>
            <a:off x="1257300" y="1026695"/>
            <a:ext cx="6521922" cy="88873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90000"/>
              </a:lnSpc>
              <a:spcAft>
                <a:spcPts val="660"/>
              </a:spcAft>
            </a:pPr>
            <a:r>
              <a:rPr lang="en-US" sz="2400" b="1" dirty="0" err="1">
                <a:solidFill>
                  <a:srgbClr val="0893A9"/>
                </a:solidFill>
                <a:latin typeface="Open Sans    "/>
                <a:sym typeface="Open Sans Bold"/>
              </a:rPr>
              <a:t>Mittarit</a:t>
            </a:r>
            <a:endParaRPr lang="en-US" sz="2400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Verkostokumppaneiden kokemus yhteistyöstä (kyselylomake)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Eron jälkeisen väkivallan ja vainon ilmiön ymmärrys ammattilaisten keskuudessa (kansallisen tukiryhmän arviointityöpaja, ammattilaisten oma arvio)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Määrälliset tavoitteet: Asiakastyön ammattilaisverkostot 55 hlöä, Ammattilaisten konsultaatiot 30 kpl, Vaikuttamisverkostot 800 hlöä.</a:t>
            </a:r>
          </a:p>
          <a:p>
            <a:pPr algn="l">
              <a:lnSpc>
                <a:spcPts val="2647"/>
              </a:lnSpc>
            </a:pPr>
            <a:endParaRPr kumimoji="0" lang="en-US" sz="2400" b="1" i="0" u="none" strike="noStrike" cap="none" spc="0" normalizeH="0" baseline="0" noProof="0" dirty="0">
              <a:ln>
                <a:noFill/>
              </a:ln>
              <a:effectLst/>
              <a:uLnTx/>
              <a:uFillTx/>
              <a:latin typeface="Open Sans    "/>
              <a:sym typeface="Open Sans Bold"/>
            </a:endParaRPr>
          </a:p>
          <a:p>
            <a:pPr marR="0" lvl="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endParaRPr kumimoji="0" lang="en-US" sz="2400" b="1" i="0" u="none" strike="noStrike" cap="none" spc="0" normalizeH="0" baseline="0" noProof="0" dirty="0">
              <a:ln>
                <a:noFill/>
              </a:ln>
              <a:effectLst/>
              <a:uLnTx/>
              <a:uFillTx/>
              <a:latin typeface="Open Sans    "/>
              <a:sym typeface="Open Sans Bold"/>
            </a:endParaRPr>
          </a:p>
          <a:p>
            <a:pPr marL="224549" marR="0" lvl="1" indent="-22860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cap="none" spc="0" normalizeH="0" baseline="0" noProof="0" dirty="0">
              <a:ln>
                <a:noFill/>
              </a:ln>
              <a:effectLst/>
              <a:uLnTx/>
              <a:uFillTx/>
              <a:latin typeface="Open Sans    "/>
              <a:sym typeface="Open Sans"/>
            </a:endParaRPr>
          </a:p>
          <a:p>
            <a:pPr marL="17971" lvl="1">
              <a:lnSpc>
                <a:spcPct val="90000"/>
              </a:lnSpc>
              <a:spcAft>
                <a:spcPts val="660"/>
              </a:spcAft>
            </a:pPr>
            <a:endParaRPr lang="en-US" sz="2400" dirty="0">
              <a:latin typeface="Open Sans    "/>
            </a:endParaRPr>
          </a:p>
          <a:p>
            <a:pPr indent="-228600">
              <a:lnSpc>
                <a:spcPct val="90000"/>
              </a:lnSpc>
              <a:spcAft>
                <a:spcPts val="660"/>
              </a:spcAft>
              <a:buFont typeface="Arial" panose="020B0604020202020204" pitchFamily="34" charset="0"/>
              <a:buChar char="•"/>
            </a:pPr>
            <a:endParaRPr lang="en-US" sz="2400" dirty="0">
              <a:latin typeface="Open Sans    "/>
              <a:sym typeface="Open Sans Bold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b="1" dirty="0">
              <a:latin typeface="Open Sans    "/>
              <a:sym typeface="Open Sans Bold"/>
            </a:endParaRPr>
          </a:p>
        </p:txBody>
      </p:sp>
      <p:pic>
        <p:nvPicPr>
          <p:cNvPr id="21" name="Kuva 20" descr="Kuva, joka sisältää kohteen teksti, vaate, animaatio, clipart&#10;&#10;Kuvaus luotu automaattisesti">
            <a:extLst>
              <a:ext uri="{FF2B5EF4-FFF2-40B4-BE49-F238E27FC236}">
                <a16:creationId xmlns:a16="http://schemas.microsoft.com/office/drawing/2014/main" id="{B1FAAD46-4F9C-D03C-A301-C96A63BCAC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84618" y="7020057"/>
            <a:ext cx="3274618" cy="2415031"/>
          </a:xfrm>
          <a:prstGeom prst="rect">
            <a:avLst/>
          </a:prstGeom>
        </p:spPr>
      </p:pic>
      <p:sp>
        <p:nvSpPr>
          <p:cNvPr id="18" name="TextBox 15">
            <a:extLst>
              <a:ext uri="{FF2B5EF4-FFF2-40B4-BE49-F238E27FC236}">
                <a16:creationId xmlns:a16="http://schemas.microsoft.com/office/drawing/2014/main" id="{4647D3B4-EACD-6FD1-8985-0CCE872DDCF3}"/>
              </a:ext>
            </a:extLst>
          </p:cNvPr>
          <p:cNvSpPr txBox="1"/>
          <p:nvPr/>
        </p:nvSpPr>
        <p:spPr>
          <a:xfrm>
            <a:off x="717463" y="6415692"/>
            <a:ext cx="8426535" cy="312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47"/>
              </a:lnSpc>
            </a:pPr>
            <a:endParaRPr lang="en-US" sz="1891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" name="TextBox 14">
            <a:extLst>
              <a:ext uri="{FF2B5EF4-FFF2-40B4-BE49-F238E27FC236}">
                <a16:creationId xmlns:a16="http://schemas.microsoft.com/office/drawing/2014/main" id="{ED8D51A3-21CD-B5D1-30DD-70ACCC8C5117}"/>
              </a:ext>
            </a:extLst>
          </p:cNvPr>
          <p:cNvSpPr txBox="1"/>
          <p:nvPr/>
        </p:nvSpPr>
        <p:spPr>
          <a:xfrm>
            <a:off x="10209353" y="5506974"/>
            <a:ext cx="5930254" cy="8451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indent="-251460" defTabSz="502920">
              <a:lnSpc>
                <a:spcPts val="2338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990" kern="1200" dirty="0">
              <a:solidFill>
                <a:schemeClr val="tx1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indent="-457200">
              <a:lnSpc>
                <a:spcPts val="4251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b="1" dirty="0"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C83FE772-375D-0437-2500-25DB6F5FAA12}"/>
              </a:ext>
            </a:extLst>
          </p:cNvPr>
          <p:cNvSpPr txBox="1"/>
          <p:nvPr/>
        </p:nvSpPr>
        <p:spPr>
          <a:xfrm>
            <a:off x="9447772" y="7894380"/>
            <a:ext cx="3768636" cy="644381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 defTabSz="398181">
              <a:lnSpc>
                <a:spcPts val="1518"/>
              </a:lnSpc>
              <a:spcAft>
                <a:spcPts val="311"/>
              </a:spcAft>
            </a:pPr>
            <a:r>
              <a:rPr lang="en-US" sz="1084" b="1" kern="1200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TURVAISUUS</a:t>
            </a:r>
            <a:endParaRPr lang="en-US" sz="2490" b="1" dirty="0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46CE0644-0A6E-9167-A466-915DDC062D6C}"/>
              </a:ext>
            </a:extLst>
          </p:cNvPr>
          <p:cNvSpPr txBox="1"/>
          <p:nvPr/>
        </p:nvSpPr>
        <p:spPr>
          <a:xfrm>
            <a:off x="10508780" y="1026695"/>
            <a:ext cx="6954495" cy="51706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fi-FI" sz="2400" b="1" dirty="0">
                <a:solidFill>
                  <a:srgbClr val="0893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TAVOITETAAN NIITÄ AMMATTILAISIA, JOTKA OVAT KESKEISESSÄ ASEMASSA ASIAKKAIDEN AUTTAMISESSA JA TARJOTAAN HEILLE YHTEISTYÖTÄ SEKÄ ASIANTUNTEMUSTA. </a:t>
            </a:r>
          </a:p>
          <a:p>
            <a:endParaRPr lang="fi-FI" sz="2400" b="1" dirty="0">
              <a:solidFill>
                <a:srgbClr val="0893A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fi-FI" sz="2400" b="1" dirty="0">
                <a:solidFill>
                  <a:srgbClr val="0893A9"/>
                </a:solidFill>
                <a:latin typeface="Open Sans"/>
                <a:ea typeface="Open Sans"/>
                <a:cs typeface="Open Sans"/>
              </a:rPr>
              <a:t>VAHVISTETAAN ERON JÄLKEISEN VÄKIVALLAN SISÄLTÄEN TALOUDELLISEN VÄKIVALLAN, HAASTAVIEN EROJEN, VAINON JA PAKOTTAVAN KONTROLLIN ERITYISPIIRTEIDEN TUNNISTAMISTA, ILMIÖIDEN YMMÄRRYSTÄ JA NIIHIN PUUTTUMISTA SEKÄ PUHEEKSI OTTAMISEN KYKYÄ AMMATTILAISVERKOSTOISSA.</a:t>
            </a:r>
          </a:p>
          <a:p>
            <a:pPr defTabSz="748970">
              <a:spcAft>
                <a:spcPts val="660"/>
              </a:spcAft>
            </a:pPr>
            <a:endParaRPr lang="en-US" sz="2400" b="1" dirty="0">
              <a:solidFill>
                <a:srgbClr val="0893A9"/>
              </a:solidFill>
              <a:latin typeface="Open Sans Bold" panose="020B0806030504020204" charset="0"/>
              <a:ea typeface="Open Sans Bold" panose="020B0806030504020204" charset="0"/>
              <a:cs typeface="Open Sans Bold" panose="020B0806030504020204" charset="0"/>
              <a:sym typeface="Open Sans Bold"/>
            </a:endParaRP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45845E24-3FAF-97AA-DEE7-7A56A207DC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8966" y="7970927"/>
            <a:ext cx="4085907" cy="697223"/>
          </a:xfrm>
          <a:prstGeom prst="rect">
            <a:avLst/>
          </a:prstGeom>
        </p:spPr>
      </p:pic>
      <p:sp>
        <p:nvSpPr>
          <p:cNvPr id="3" name="Tekstiruutu 2">
            <a:extLst>
              <a:ext uri="{FF2B5EF4-FFF2-40B4-BE49-F238E27FC236}">
                <a16:creationId xmlns:a16="http://schemas.microsoft.com/office/drawing/2014/main" id="{E7AD966B-ABD3-7D14-CC58-10B4106A47E3}"/>
              </a:ext>
            </a:extLst>
          </p:cNvPr>
          <p:cNvSpPr txBox="1"/>
          <p:nvPr/>
        </p:nvSpPr>
        <p:spPr>
          <a:xfrm>
            <a:off x="10682740" y="8668150"/>
            <a:ext cx="10719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748970">
              <a:spcAft>
                <a:spcPts val="660"/>
              </a:spcAft>
            </a:pPr>
            <a:r>
              <a:rPr lang="en-US" sz="1800" b="1" dirty="0">
                <a:solidFill>
                  <a:srgbClr val="0893A9"/>
                </a:solidFill>
                <a:latin typeface="Open Sans Bold" panose="020B0806030504020204" charset="0"/>
                <a:ea typeface="Open Sans Bold" panose="020B0806030504020204" charset="0"/>
                <a:cs typeface="Open Sans Bold" panose="020B0806030504020204" charset="0"/>
                <a:sym typeface="Open Sans Bold"/>
              </a:rPr>
              <a:t>VARJO</a:t>
            </a:r>
          </a:p>
        </p:txBody>
      </p:sp>
    </p:spTree>
    <p:extLst>
      <p:ext uri="{BB962C8B-B14F-4D97-AF65-F5344CB8AC3E}">
        <p14:creationId xmlns:p14="http://schemas.microsoft.com/office/powerpoint/2010/main" val="35431232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A9CBA66-1C42-BBC0-EE04-FF17F90C6D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ACBE4434-4723-C13D-D404-5BFF087B8E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342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56" name="Freeform: Shape 55">
            <a:extLst>
              <a:ext uri="{FF2B5EF4-FFF2-40B4-BE49-F238E27FC236}">
                <a16:creationId xmlns:a16="http://schemas.microsoft.com/office/drawing/2014/main" id="{F99F7917-235F-03B7-8BDC-FC9AFD1C29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custGeom>
            <a:avLst/>
            <a:gdLst>
              <a:gd name="connsiteX0" fmla="*/ 6315529 w 12192000"/>
              <a:gd name="connsiteY0" fmla="*/ 4323896 h 6858000"/>
              <a:gd name="connsiteX1" fmla="*/ 6295588 w 12192000"/>
              <a:gd name="connsiteY1" fmla="*/ 4367579 h 6858000"/>
              <a:gd name="connsiteX2" fmla="*/ 6219229 w 12192000"/>
              <a:gd name="connsiteY2" fmla="*/ 4436818 h 6858000"/>
              <a:gd name="connsiteX3" fmla="*/ 6065687 w 12192000"/>
              <a:gd name="connsiteY3" fmla="*/ 4637204 h 6858000"/>
              <a:gd name="connsiteX4" fmla="*/ 5727387 w 12192000"/>
              <a:gd name="connsiteY4" fmla="*/ 5460076 h 6858000"/>
              <a:gd name="connsiteX5" fmla="*/ 5620972 w 12192000"/>
              <a:gd name="connsiteY5" fmla="*/ 5725836 h 6858000"/>
              <a:gd name="connsiteX6" fmla="*/ 5707795 w 12192000"/>
              <a:gd name="connsiteY6" fmla="*/ 5790089 h 6858000"/>
              <a:gd name="connsiteX7" fmla="*/ 5554627 w 12192000"/>
              <a:gd name="connsiteY7" fmla="*/ 6078873 h 6858000"/>
              <a:gd name="connsiteX8" fmla="*/ 5373489 w 12192000"/>
              <a:gd name="connsiteY8" fmla="*/ 6402408 h 6858000"/>
              <a:gd name="connsiteX9" fmla="*/ 5099999 w 12192000"/>
              <a:gd name="connsiteY9" fmla="*/ 6827527 h 6858000"/>
              <a:gd name="connsiteX10" fmla="*/ 5078133 w 12192000"/>
              <a:gd name="connsiteY10" fmla="*/ 6857998 h 6858000"/>
              <a:gd name="connsiteX11" fmla="*/ 9179960 w 12192000"/>
              <a:gd name="connsiteY11" fmla="*/ 6857998 h 6858000"/>
              <a:gd name="connsiteX12" fmla="*/ 9179960 w 12192000"/>
              <a:gd name="connsiteY12" fmla="*/ 4323896 h 6858000"/>
              <a:gd name="connsiteX13" fmla="*/ 0 w 12192000"/>
              <a:gd name="connsiteY13" fmla="*/ 0 h 6858000"/>
              <a:gd name="connsiteX14" fmla="*/ 5872711 w 12192000"/>
              <a:gd name="connsiteY14" fmla="*/ 0 h 6858000"/>
              <a:gd name="connsiteX15" fmla="*/ 5885421 w 12192000"/>
              <a:gd name="connsiteY15" fmla="*/ 20207 h 6858000"/>
              <a:gd name="connsiteX16" fmla="*/ 5925300 w 12192000"/>
              <a:gd name="connsiteY16" fmla="*/ 48911 h 6858000"/>
              <a:gd name="connsiteX17" fmla="*/ 5940039 w 12192000"/>
              <a:gd name="connsiteY17" fmla="*/ 101212 h 6858000"/>
              <a:gd name="connsiteX18" fmla="*/ 5969942 w 12192000"/>
              <a:gd name="connsiteY18" fmla="*/ 311282 h 6858000"/>
              <a:gd name="connsiteX19" fmla="*/ 5961238 w 12192000"/>
              <a:gd name="connsiteY19" fmla="*/ 357643 h 6858000"/>
              <a:gd name="connsiteX20" fmla="*/ 5917195 w 12192000"/>
              <a:gd name="connsiteY20" fmla="*/ 420369 h 6858000"/>
              <a:gd name="connsiteX21" fmla="*/ 5882753 w 12192000"/>
              <a:gd name="connsiteY21" fmla="*/ 556832 h 6858000"/>
              <a:gd name="connsiteX22" fmla="*/ 5814490 w 12192000"/>
              <a:gd name="connsiteY22" fmla="*/ 757416 h 6858000"/>
              <a:gd name="connsiteX23" fmla="*/ 5780064 w 12192000"/>
              <a:gd name="connsiteY23" fmla="*/ 817804 h 6858000"/>
              <a:gd name="connsiteX24" fmla="*/ 5808232 w 12192000"/>
              <a:gd name="connsiteY24" fmla="*/ 850533 h 6858000"/>
              <a:gd name="connsiteX25" fmla="*/ 5906473 w 12192000"/>
              <a:gd name="connsiteY25" fmla="*/ 1076571 h 6858000"/>
              <a:gd name="connsiteX26" fmla="*/ 5778623 w 12192000"/>
              <a:gd name="connsiteY26" fmla="*/ 1369280 h 6858000"/>
              <a:gd name="connsiteX27" fmla="*/ 5710841 w 12192000"/>
              <a:gd name="connsiteY27" fmla="*/ 1462628 h 6858000"/>
              <a:gd name="connsiteX28" fmla="*/ 5846774 w 12192000"/>
              <a:gd name="connsiteY28" fmla="*/ 1455933 h 6858000"/>
              <a:gd name="connsiteX29" fmla="*/ 5897329 w 12192000"/>
              <a:gd name="connsiteY29" fmla="*/ 1553073 h 6858000"/>
              <a:gd name="connsiteX30" fmla="*/ 5919735 w 12192000"/>
              <a:gd name="connsiteY30" fmla="*/ 1602736 h 6858000"/>
              <a:gd name="connsiteX31" fmla="*/ 6057874 w 12192000"/>
              <a:gd name="connsiteY31" fmla="*/ 1910648 h 6858000"/>
              <a:gd name="connsiteX32" fmla="*/ 6039719 w 12192000"/>
              <a:gd name="connsiteY32" fmla="*/ 2010547 h 6858000"/>
              <a:gd name="connsiteX33" fmla="*/ 5841713 w 12192000"/>
              <a:gd name="connsiteY33" fmla="*/ 2520599 h 6858000"/>
              <a:gd name="connsiteX34" fmla="*/ 6071734 w 12192000"/>
              <a:gd name="connsiteY34" fmla="*/ 2593468 h 6858000"/>
              <a:gd name="connsiteX35" fmla="*/ 6092050 w 12192000"/>
              <a:gd name="connsiteY35" fmla="*/ 2806646 h 6858000"/>
              <a:gd name="connsiteX36" fmla="*/ 6215122 w 12192000"/>
              <a:gd name="connsiteY36" fmla="*/ 3021197 h 6858000"/>
              <a:gd name="connsiteX37" fmla="*/ 6338100 w 12192000"/>
              <a:gd name="connsiteY37" fmla="*/ 3178087 h 6858000"/>
              <a:gd name="connsiteX38" fmla="*/ 6343927 w 12192000"/>
              <a:gd name="connsiteY38" fmla="*/ 3194685 h 6858000"/>
              <a:gd name="connsiteX39" fmla="*/ 6343850 w 12192000"/>
              <a:gd name="connsiteY39" fmla="*/ 3201174 h 6858000"/>
              <a:gd name="connsiteX40" fmla="*/ 6366375 w 12192000"/>
              <a:gd name="connsiteY40" fmla="*/ 3271251 h 6858000"/>
              <a:gd name="connsiteX41" fmla="*/ 6369430 w 12192000"/>
              <a:gd name="connsiteY41" fmla="*/ 3276240 h 6858000"/>
              <a:gd name="connsiteX42" fmla="*/ 6392405 w 12192000"/>
              <a:gd name="connsiteY42" fmla="*/ 3360437 h 6858000"/>
              <a:gd name="connsiteX43" fmla="*/ 6397993 w 12192000"/>
              <a:gd name="connsiteY43" fmla="*/ 3390203 h 6858000"/>
              <a:gd name="connsiteX44" fmla="*/ 6394652 w 12192000"/>
              <a:gd name="connsiteY44" fmla="*/ 3402205 h 6858000"/>
              <a:gd name="connsiteX45" fmla="*/ 6366662 w 12192000"/>
              <a:gd name="connsiteY45" fmla="*/ 3442044 h 6858000"/>
              <a:gd name="connsiteX46" fmla="*/ 6320915 w 12192000"/>
              <a:gd name="connsiteY46" fmla="*/ 3701547 h 6858000"/>
              <a:gd name="connsiteX47" fmla="*/ 6364618 w 12192000"/>
              <a:gd name="connsiteY47" fmla="*/ 3743844 h 6858000"/>
              <a:gd name="connsiteX48" fmla="*/ 6370409 w 12192000"/>
              <a:gd name="connsiteY48" fmla="*/ 3754454 h 6858000"/>
              <a:gd name="connsiteX49" fmla="*/ 6373773 w 12192000"/>
              <a:gd name="connsiteY49" fmla="*/ 3768237 h 6858000"/>
              <a:gd name="connsiteX50" fmla="*/ 6375298 w 12192000"/>
              <a:gd name="connsiteY50" fmla="*/ 3796540 h 6858000"/>
              <a:gd name="connsiteX51" fmla="*/ 6253487 w 12192000"/>
              <a:gd name="connsiteY51" fmla="*/ 3856948 h 6858000"/>
              <a:gd name="connsiteX52" fmla="*/ 6385416 w 12192000"/>
              <a:gd name="connsiteY52" fmla="*/ 4014409 h 6858000"/>
              <a:gd name="connsiteX53" fmla="*/ 6374795 w 12192000"/>
              <a:gd name="connsiteY53" fmla="*/ 4038554 h 6858000"/>
              <a:gd name="connsiteX54" fmla="*/ 6351015 w 12192000"/>
              <a:gd name="connsiteY54" fmla="*/ 4150489 h 6858000"/>
              <a:gd name="connsiteX55" fmla="*/ 6340821 w 12192000"/>
              <a:gd name="connsiteY55" fmla="*/ 4212706 h 6858000"/>
              <a:gd name="connsiteX56" fmla="*/ 12191999 w 12192000"/>
              <a:gd name="connsiteY56" fmla="*/ 4212706 h 6858000"/>
              <a:gd name="connsiteX57" fmla="*/ 12191999 w 12192000"/>
              <a:gd name="connsiteY57" fmla="*/ 0 h 6858000"/>
              <a:gd name="connsiteX58" fmla="*/ 12192000 w 12192000"/>
              <a:gd name="connsiteY58" fmla="*/ 0 h 6858000"/>
              <a:gd name="connsiteX59" fmla="*/ 12192000 w 12192000"/>
              <a:gd name="connsiteY59" fmla="*/ 6858000 h 6858000"/>
              <a:gd name="connsiteX60" fmla="*/ 12191999 w 12192000"/>
              <a:gd name="connsiteY60" fmla="*/ 6858000 h 6858000"/>
              <a:gd name="connsiteX61" fmla="*/ 12191999 w 12192000"/>
              <a:gd name="connsiteY61" fmla="*/ 4323902 h 6858000"/>
              <a:gd name="connsiteX62" fmla="*/ 9307672 w 12192000"/>
              <a:gd name="connsiteY62" fmla="*/ 4323902 h 6858000"/>
              <a:gd name="connsiteX63" fmla="*/ 9307672 w 12192000"/>
              <a:gd name="connsiteY63" fmla="*/ 6858000 h 6858000"/>
              <a:gd name="connsiteX64" fmla="*/ 0 w 12192000"/>
              <a:gd name="connsiteY6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12192000" h="6858000">
                <a:moveTo>
                  <a:pt x="6315529" y="4323896"/>
                </a:moveTo>
                <a:lnTo>
                  <a:pt x="6295588" y="4367579"/>
                </a:lnTo>
                <a:cubicBezTo>
                  <a:pt x="6278024" y="4397022"/>
                  <a:pt x="6253813" y="4421099"/>
                  <a:pt x="6219229" y="4436818"/>
                </a:cubicBezTo>
                <a:cubicBezTo>
                  <a:pt x="6148079" y="4469666"/>
                  <a:pt x="6116436" y="4572066"/>
                  <a:pt x="6065687" y="4637204"/>
                </a:cubicBezTo>
                <a:cubicBezTo>
                  <a:pt x="5888713" y="4862696"/>
                  <a:pt x="5773979" y="5125824"/>
                  <a:pt x="5727387" y="5460076"/>
                </a:cubicBezTo>
                <a:cubicBezTo>
                  <a:pt x="5714326" y="5552523"/>
                  <a:pt x="5656974" y="5638673"/>
                  <a:pt x="5620972" y="5725836"/>
                </a:cubicBezTo>
                <a:cubicBezTo>
                  <a:pt x="5641553" y="5779043"/>
                  <a:pt x="5738619" y="5631221"/>
                  <a:pt x="5707795" y="5790089"/>
                </a:cubicBezTo>
                <a:cubicBezTo>
                  <a:pt x="5684453" y="5909876"/>
                  <a:pt x="5617437" y="5996827"/>
                  <a:pt x="5554627" y="6078873"/>
                </a:cubicBezTo>
                <a:cubicBezTo>
                  <a:pt x="5482491" y="6172498"/>
                  <a:pt x="5402203" y="6253366"/>
                  <a:pt x="5373489" y="6402408"/>
                </a:cubicBezTo>
                <a:cubicBezTo>
                  <a:pt x="5371924" y="6410357"/>
                  <a:pt x="5276557" y="6577417"/>
                  <a:pt x="5099999" y="6827527"/>
                </a:cubicBezTo>
                <a:lnTo>
                  <a:pt x="5078133" y="6857998"/>
                </a:lnTo>
                <a:lnTo>
                  <a:pt x="9179960" y="6857998"/>
                </a:lnTo>
                <a:lnTo>
                  <a:pt x="9179960" y="4323896"/>
                </a:lnTo>
                <a:close/>
                <a:moveTo>
                  <a:pt x="0" y="0"/>
                </a:moveTo>
                <a:lnTo>
                  <a:pt x="5872711" y="0"/>
                </a:lnTo>
                <a:lnTo>
                  <a:pt x="5885421" y="20207"/>
                </a:lnTo>
                <a:cubicBezTo>
                  <a:pt x="5896481" y="32882"/>
                  <a:pt x="5909484" y="42864"/>
                  <a:pt x="5925300" y="48911"/>
                </a:cubicBezTo>
                <a:cubicBezTo>
                  <a:pt x="5940498" y="54526"/>
                  <a:pt x="5945509" y="75042"/>
                  <a:pt x="5940039" y="101212"/>
                </a:cubicBezTo>
                <a:cubicBezTo>
                  <a:pt x="5921950" y="187894"/>
                  <a:pt x="5936667" y="254951"/>
                  <a:pt x="5969942" y="311282"/>
                </a:cubicBezTo>
                <a:cubicBezTo>
                  <a:pt x="5981709" y="330926"/>
                  <a:pt x="5977292" y="344422"/>
                  <a:pt x="5961238" y="357643"/>
                </a:cubicBezTo>
                <a:cubicBezTo>
                  <a:pt x="5942802" y="372223"/>
                  <a:pt x="5928461" y="393565"/>
                  <a:pt x="5917195" y="420369"/>
                </a:cubicBezTo>
                <a:cubicBezTo>
                  <a:pt x="5898701" y="463685"/>
                  <a:pt x="5889992" y="510050"/>
                  <a:pt x="5882753" y="556832"/>
                </a:cubicBezTo>
                <a:cubicBezTo>
                  <a:pt x="5871511" y="630206"/>
                  <a:pt x="5858246" y="700969"/>
                  <a:pt x="5814490" y="757416"/>
                </a:cubicBezTo>
                <a:cubicBezTo>
                  <a:pt x="5801465" y="774559"/>
                  <a:pt x="5791019" y="796511"/>
                  <a:pt x="5780064" y="817804"/>
                </a:cubicBezTo>
                <a:cubicBezTo>
                  <a:pt x="5783558" y="836359"/>
                  <a:pt x="5792196" y="849005"/>
                  <a:pt x="5808232" y="850533"/>
                </a:cubicBezTo>
                <a:cubicBezTo>
                  <a:pt x="5910296" y="860624"/>
                  <a:pt x="5905771" y="962632"/>
                  <a:pt x="5906473" y="1076571"/>
                </a:cubicBezTo>
                <a:cubicBezTo>
                  <a:pt x="5907545" y="1217584"/>
                  <a:pt x="5849973" y="1296799"/>
                  <a:pt x="5778623" y="1369280"/>
                </a:cubicBezTo>
                <a:cubicBezTo>
                  <a:pt x="5754207" y="1393852"/>
                  <a:pt x="5718605" y="1401742"/>
                  <a:pt x="5710841" y="1462628"/>
                </a:cubicBezTo>
                <a:cubicBezTo>
                  <a:pt x="5753463" y="1508141"/>
                  <a:pt x="5802053" y="1451295"/>
                  <a:pt x="5846774" y="1455933"/>
                </a:cubicBezTo>
                <a:cubicBezTo>
                  <a:pt x="5883727" y="1460129"/>
                  <a:pt x="5943609" y="1438568"/>
                  <a:pt x="5897329" y="1553073"/>
                </a:cubicBezTo>
                <a:cubicBezTo>
                  <a:pt x="5883856" y="1586627"/>
                  <a:pt x="5901366" y="1604100"/>
                  <a:pt x="5919735" y="1602736"/>
                </a:cubicBezTo>
                <a:cubicBezTo>
                  <a:pt x="6068526" y="1589022"/>
                  <a:pt x="6006837" y="1813624"/>
                  <a:pt x="6057874" y="1910648"/>
                </a:cubicBezTo>
                <a:cubicBezTo>
                  <a:pt x="6072264" y="1936644"/>
                  <a:pt x="6059978" y="1992417"/>
                  <a:pt x="6039719" y="2010547"/>
                </a:cubicBezTo>
                <a:cubicBezTo>
                  <a:pt x="5911143" y="2127229"/>
                  <a:pt x="5899692" y="2331836"/>
                  <a:pt x="5841713" y="2520599"/>
                </a:cubicBezTo>
                <a:cubicBezTo>
                  <a:pt x="5912636" y="2572423"/>
                  <a:pt x="5995799" y="2566926"/>
                  <a:pt x="6071734" y="2593468"/>
                </a:cubicBezTo>
                <a:cubicBezTo>
                  <a:pt x="6150607" y="2620843"/>
                  <a:pt x="6151703" y="2655507"/>
                  <a:pt x="6092050" y="2806646"/>
                </a:cubicBezTo>
                <a:cubicBezTo>
                  <a:pt x="6259331" y="2795420"/>
                  <a:pt x="6259331" y="2795420"/>
                  <a:pt x="6215122" y="3021197"/>
                </a:cubicBezTo>
                <a:cubicBezTo>
                  <a:pt x="6259035" y="3016573"/>
                  <a:pt x="6302431" y="3085300"/>
                  <a:pt x="6338100" y="3178087"/>
                </a:cubicBezTo>
                <a:lnTo>
                  <a:pt x="6343927" y="3194685"/>
                </a:lnTo>
                <a:lnTo>
                  <a:pt x="6343850" y="3201174"/>
                </a:lnTo>
                <a:cubicBezTo>
                  <a:pt x="6346866" y="3232770"/>
                  <a:pt x="6355995" y="3253323"/>
                  <a:pt x="6366375" y="3271251"/>
                </a:cubicBezTo>
                <a:lnTo>
                  <a:pt x="6369430" y="3276240"/>
                </a:lnTo>
                <a:lnTo>
                  <a:pt x="6392405" y="3360437"/>
                </a:lnTo>
                <a:lnTo>
                  <a:pt x="6397993" y="3390203"/>
                </a:lnTo>
                <a:lnTo>
                  <a:pt x="6394652" y="3402205"/>
                </a:lnTo>
                <a:cubicBezTo>
                  <a:pt x="6388505" y="3414621"/>
                  <a:pt x="6379344" y="3427747"/>
                  <a:pt x="6366662" y="3442044"/>
                </a:cubicBezTo>
                <a:cubicBezTo>
                  <a:pt x="6239481" y="3584662"/>
                  <a:pt x="6224938" y="3605480"/>
                  <a:pt x="6320915" y="3701547"/>
                </a:cubicBezTo>
                <a:lnTo>
                  <a:pt x="6364618" y="3743844"/>
                </a:lnTo>
                <a:lnTo>
                  <a:pt x="6370409" y="3754454"/>
                </a:lnTo>
                <a:lnTo>
                  <a:pt x="6373773" y="3768237"/>
                </a:lnTo>
                <a:cubicBezTo>
                  <a:pt x="6374277" y="3777528"/>
                  <a:pt x="6374207" y="3788146"/>
                  <a:pt x="6375298" y="3796540"/>
                </a:cubicBezTo>
                <a:cubicBezTo>
                  <a:pt x="6339717" y="3831045"/>
                  <a:pt x="6294642" y="3774365"/>
                  <a:pt x="6253487" y="3856948"/>
                </a:cubicBezTo>
                <a:lnTo>
                  <a:pt x="6385416" y="4014409"/>
                </a:lnTo>
                <a:lnTo>
                  <a:pt x="6374795" y="4038554"/>
                </a:lnTo>
                <a:cubicBezTo>
                  <a:pt x="6363579" y="4073249"/>
                  <a:pt x="6356895" y="4111559"/>
                  <a:pt x="6351015" y="4150489"/>
                </a:cubicBezTo>
                <a:lnTo>
                  <a:pt x="6340821" y="4212706"/>
                </a:lnTo>
                <a:lnTo>
                  <a:pt x="12191999" y="4212706"/>
                </a:lnTo>
                <a:lnTo>
                  <a:pt x="12191999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12191999" y="6858000"/>
                </a:lnTo>
                <a:lnTo>
                  <a:pt x="12191999" y="4323902"/>
                </a:lnTo>
                <a:lnTo>
                  <a:pt x="9307672" y="4323902"/>
                </a:lnTo>
                <a:lnTo>
                  <a:pt x="930767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pPr defTabSz="457200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4AEDC41E-BDE4-2C2E-6F2F-06D3AA0CE3C3}"/>
              </a:ext>
            </a:extLst>
          </p:cNvPr>
          <p:cNvSpPr txBox="1"/>
          <p:nvPr/>
        </p:nvSpPr>
        <p:spPr>
          <a:xfrm>
            <a:off x="1257300" y="1026695"/>
            <a:ext cx="6521922" cy="88873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R="0" lvl="0" fontAlgn="auto">
              <a:lnSpc>
                <a:spcPct val="90000"/>
              </a:lnSpc>
              <a:spcBef>
                <a:spcPts val="0"/>
              </a:spcBef>
              <a:spcAft>
                <a:spcPts val="660"/>
              </a:spcAft>
              <a:buClrTx/>
              <a:buSzTx/>
              <a:tabLst/>
              <a:defRPr/>
            </a:pPr>
            <a:r>
              <a:rPr kumimoji="0" lang="en-US" sz="2400" b="1" i="0" u="none" strike="noStrike" cap="none" spc="0" normalizeH="0" baseline="0" noProof="0" dirty="0">
                <a:ln>
                  <a:noFill/>
                </a:ln>
                <a:solidFill>
                  <a:srgbClr val="0893A9"/>
                </a:solidFill>
                <a:effectLst/>
                <a:uLnTx/>
                <a:uFillTx/>
                <a:latin typeface="Open Sans    "/>
                <a:sym typeface="Open Sans Bold"/>
              </a:rPr>
              <a:t>Mit</a:t>
            </a:r>
            <a:r>
              <a:rPr lang="en-US" sz="2400" b="1" dirty="0" err="1">
                <a:solidFill>
                  <a:srgbClr val="0893A9"/>
                </a:solidFill>
                <a:latin typeface="Open Sans    "/>
                <a:sym typeface="Open Sans Bold"/>
              </a:rPr>
              <a:t>en</a:t>
            </a:r>
            <a:r>
              <a:rPr lang="en-US" sz="2400" b="1" dirty="0">
                <a:solidFill>
                  <a:srgbClr val="0893A9"/>
                </a:solidFill>
                <a:latin typeface="Open Sans    "/>
                <a:sym typeface="Open Sans Bold"/>
              </a:rPr>
              <a:t>?</a:t>
            </a:r>
            <a:endParaRPr kumimoji="0" lang="en-US" sz="2400" b="1" i="0" u="none" strike="noStrike" cap="none" spc="0" normalizeH="0" baseline="0" noProof="0" dirty="0">
              <a:ln>
                <a:noFill/>
              </a:ln>
              <a:solidFill>
                <a:srgbClr val="0893A9"/>
              </a:solidFill>
              <a:effectLst/>
              <a:highlight>
                <a:srgbClr val="FFFF00"/>
              </a:highlight>
              <a:uLnTx/>
              <a:uFillTx/>
              <a:latin typeface="Open Sans    "/>
              <a:sym typeface="Open Sans Bold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Kieppi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–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intensiivinen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kiertävä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vauvaperheryhmä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toteutetaan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2 x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vuoden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aikana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eri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paikkakunnilla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Kieppi-ryhmän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rinnalla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vanhemmille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voidaan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tarjota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1–5 x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yksilö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- ja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perhetapaamisia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. </a:t>
            </a:r>
            <a:endParaRPr lang="en-US" sz="2400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Jälkitukitapaamiset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"/>
            </a:endParaRPr>
          </a:p>
          <a:p>
            <a:pPr algn="l">
              <a:lnSpc>
                <a:spcPct val="90000"/>
              </a:lnSpc>
              <a:spcAft>
                <a:spcPts val="660"/>
              </a:spcAft>
            </a:pPr>
            <a:r>
              <a:rPr lang="en-US" sz="2400" b="1" dirty="0" err="1">
                <a:solidFill>
                  <a:srgbClr val="0893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Mittarit</a:t>
            </a:r>
            <a:endParaRPr kumimoji="0" lang="en-US" sz="2400" i="0" u="none" strike="noStrike" cap="none" spc="0" normalizeH="0" baseline="0" noProof="0" dirty="0">
              <a:ln>
                <a:noFill/>
              </a:ln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 Bold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Vanhempien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näkemys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omista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voimavaroista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arjessa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sekä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mielen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hyvinvoinnista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Vanhemman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kokemus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lapsen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ja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vanhemman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välisestä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vuorovaikutuksesta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Vanhemman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arjessa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suoriutumista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kuvaava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muutos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sekä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tyytyväisyys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ihmissuhteisiin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</a:p>
          <a:p>
            <a:pPr marL="0" marR="0" lvl="1" fontAlgn="auto"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endParaRPr kumimoji="0" lang="en-US" sz="2400" b="0" i="0" u="none" strike="noStrike" cap="none" spc="0" normalizeH="0" baseline="0" noProof="0" dirty="0">
              <a:ln>
                <a:noFill/>
              </a:ln>
              <a:effectLst/>
              <a:uLnTx/>
              <a:uFillTx/>
              <a:latin typeface="Open Sans    "/>
              <a:sym typeface="Open Sans"/>
            </a:endParaRPr>
          </a:p>
          <a:p>
            <a:pPr marL="17971" lvl="1">
              <a:lnSpc>
                <a:spcPct val="90000"/>
              </a:lnSpc>
              <a:spcAft>
                <a:spcPts val="660"/>
              </a:spcAft>
            </a:pPr>
            <a:endParaRPr lang="en-US" sz="2400" dirty="0">
              <a:latin typeface="Open Sans    "/>
            </a:endParaRPr>
          </a:p>
          <a:p>
            <a:pPr indent="-228600">
              <a:lnSpc>
                <a:spcPct val="90000"/>
              </a:lnSpc>
              <a:spcAft>
                <a:spcPts val="660"/>
              </a:spcAft>
              <a:buFont typeface="Arial" panose="020B0604020202020204" pitchFamily="34" charset="0"/>
              <a:buChar char="•"/>
            </a:pPr>
            <a:endParaRPr lang="en-US" sz="2400" dirty="0">
              <a:latin typeface="Open Sans    "/>
              <a:sym typeface="Open Sans Bold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400" b="1" dirty="0">
              <a:latin typeface="Open Sans    "/>
              <a:sym typeface="Open Sans Bold"/>
            </a:endParaRPr>
          </a:p>
        </p:txBody>
      </p:sp>
      <p:pic>
        <p:nvPicPr>
          <p:cNvPr id="21" name="Kuva 20" descr="Kuva, joka sisältää kohteen teksti, vaate, animaatio, clipart&#10;&#10;Kuvaus luotu automaattisesti">
            <a:extLst>
              <a:ext uri="{FF2B5EF4-FFF2-40B4-BE49-F238E27FC236}">
                <a16:creationId xmlns:a16="http://schemas.microsoft.com/office/drawing/2014/main" id="{1F6E7EF4-1889-AAA3-C7CD-60D5D972F9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84618" y="7020057"/>
            <a:ext cx="3274618" cy="2415031"/>
          </a:xfrm>
          <a:prstGeom prst="rect">
            <a:avLst/>
          </a:prstGeom>
        </p:spPr>
      </p:pic>
      <p:sp>
        <p:nvSpPr>
          <p:cNvPr id="18" name="TextBox 15">
            <a:extLst>
              <a:ext uri="{FF2B5EF4-FFF2-40B4-BE49-F238E27FC236}">
                <a16:creationId xmlns:a16="http://schemas.microsoft.com/office/drawing/2014/main" id="{6C0AE275-C4B6-AD38-9397-6D3E363E31B2}"/>
              </a:ext>
            </a:extLst>
          </p:cNvPr>
          <p:cNvSpPr txBox="1"/>
          <p:nvPr/>
        </p:nvSpPr>
        <p:spPr>
          <a:xfrm>
            <a:off x="717463" y="6415692"/>
            <a:ext cx="8426535" cy="312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47"/>
              </a:lnSpc>
            </a:pPr>
            <a:endParaRPr lang="en-US" sz="1891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" name="TextBox 14">
            <a:extLst>
              <a:ext uri="{FF2B5EF4-FFF2-40B4-BE49-F238E27FC236}">
                <a16:creationId xmlns:a16="http://schemas.microsoft.com/office/drawing/2014/main" id="{AB18FDED-70BB-162A-C1E8-4CA48C2B5091}"/>
              </a:ext>
            </a:extLst>
          </p:cNvPr>
          <p:cNvSpPr txBox="1"/>
          <p:nvPr/>
        </p:nvSpPr>
        <p:spPr>
          <a:xfrm>
            <a:off x="10209353" y="5506974"/>
            <a:ext cx="5930254" cy="8451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indent="-251460" defTabSz="502920">
              <a:lnSpc>
                <a:spcPts val="2338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990" kern="1200" dirty="0">
              <a:solidFill>
                <a:schemeClr val="tx1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indent="-457200">
              <a:lnSpc>
                <a:spcPts val="4251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b="1" dirty="0"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D6124F14-D7CB-AFE1-5233-1CBFB3B3F486}"/>
              </a:ext>
            </a:extLst>
          </p:cNvPr>
          <p:cNvSpPr txBox="1"/>
          <p:nvPr/>
        </p:nvSpPr>
        <p:spPr>
          <a:xfrm>
            <a:off x="9447772" y="7894380"/>
            <a:ext cx="3768636" cy="644381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 defTabSz="398181">
              <a:lnSpc>
                <a:spcPts val="1518"/>
              </a:lnSpc>
              <a:spcAft>
                <a:spcPts val="311"/>
              </a:spcAft>
            </a:pPr>
            <a:r>
              <a:rPr lang="en-US" sz="1084" b="1" kern="1200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TURVAISUUS</a:t>
            </a:r>
            <a:endParaRPr lang="en-US" sz="2490" b="1" dirty="0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613412A1-E824-B00E-10A0-39B9F430D718}"/>
              </a:ext>
            </a:extLst>
          </p:cNvPr>
          <p:cNvSpPr txBox="1"/>
          <p:nvPr/>
        </p:nvSpPr>
        <p:spPr>
          <a:xfrm>
            <a:off x="10508780" y="1026695"/>
            <a:ext cx="6954495" cy="5078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en-US" sz="3000" b="1" dirty="0">
                <a:solidFill>
                  <a:srgbClr val="0893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PIKKULAPSIPERHEISSÄ VANHEMMUUS JA VUOROVAIKUTUS VAHVISTUVAT.</a:t>
            </a:r>
          </a:p>
          <a:p>
            <a:pPr algn="l"/>
            <a:r>
              <a:rPr lang="en-US" sz="3000" b="1" dirty="0">
                <a:solidFill>
                  <a:srgbClr val="0893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ARJEN SUJUVUUS JA ARJESSA SELVIÄMINEN LISÄÄNTYVÄT. </a:t>
            </a:r>
          </a:p>
          <a:p>
            <a:pPr algn="l"/>
            <a:endParaRPr lang="en-US" sz="3000" b="1" dirty="0">
              <a:solidFill>
                <a:srgbClr val="0893A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"/>
            </a:endParaRPr>
          </a:p>
          <a:p>
            <a:pPr algn="l"/>
            <a:r>
              <a:rPr lang="en-US" sz="3000" b="1" dirty="0">
                <a:solidFill>
                  <a:srgbClr val="0893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VANHEMPIEN KOKEMA YKSINÄISYYS LIEVITTYY.</a:t>
            </a:r>
          </a:p>
          <a:p>
            <a:pPr algn="l"/>
            <a:endParaRPr lang="en-US" sz="3000" b="1" dirty="0">
              <a:solidFill>
                <a:srgbClr val="0893A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"/>
            </a:endParaRPr>
          </a:p>
          <a:p>
            <a:pPr algn="l"/>
            <a:r>
              <a:rPr lang="en-US" sz="3000" b="1" dirty="0">
                <a:solidFill>
                  <a:srgbClr val="0893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KUORMITUS TALOUDELLISESTA TILANTEESTA HELPOTTUU.</a:t>
            </a:r>
            <a:endParaRPr lang="en-US" sz="3000" b="1" dirty="0">
              <a:solidFill>
                <a:srgbClr val="0893A9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AABD8611-57ED-9830-F2EB-87447D0E27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8966" y="7970927"/>
            <a:ext cx="4085907" cy="697223"/>
          </a:xfrm>
          <a:prstGeom prst="rect">
            <a:avLst/>
          </a:prstGeom>
        </p:spPr>
      </p:pic>
      <p:sp>
        <p:nvSpPr>
          <p:cNvPr id="2" name="Tekstiruutu 1">
            <a:extLst>
              <a:ext uri="{FF2B5EF4-FFF2-40B4-BE49-F238E27FC236}">
                <a16:creationId xmlns:a16="http://schemas.microsoft.com/office/drawing/2014/main" id="{D741C2F5-368B-5AD3-C30C-DD73F0FA1EC3}"/>
              </a:ext>
            </a:extLst>
          </p:cNvPr>
          <p:cNvSpPr txBox="1"/>
          <p:nvPr/>
        </p:nvSpPr>
        <p:spPr>
          <a:xfrm>
            <a:off x="10679813" y="8615308"/>
            <a:ext cx="9042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748970">
              <a:spcAft>
                <a:spcPts val="660"/>
              </a:spcAft>
            </a:pPr>
            <a:r>
              <a:rPr lang="en-US" sz="1800" b="1" dirty="0">
                <a:solidFill>
                  <a:srgbClr val="0893A9"/>
                </a:solidFill>
                <a:latin typeface="Open Sans Bold" panose="020B0806030504020204" charset="0"/>
                <a:ea typeface="Open Sans Bold" panose="020B0806030504020204" charset="0"/>
                <a:cs typeface="Open Sans Bold" panose="020B0806030504020204" charset="0"/>
                <a:sym typeface="Open Sans Bold"/>
              </a:rPr>
              <a:t>KIEPPI</a:t>
            </a:r>
          </a:p>
        </p:txBody>
      </p:sp>
    </p:spTree>
    <p:extLst>
      <p:ext uri="{BB962C8B-B14F-4D97-AF65-F5344CB8AC3E}">
        <p14:creationId xmlns:p14="http://schemas.microsoft.com/office/powerpoint/2010/main" val="13290021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326F4F-AC7E-CEDB-8B91-C5EC100478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A9DBC9A6-176E-96E5-4478-4545226EF8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342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56" name="Freeform: Shape 55">
            <a:extLst>
              <a:ext uri="{FF2B5EF4-FFF2-40B4-BE49-F238E27FC236}">
                <a16:creationId xmlns:a16="http://schemas.microsoft.com/office/drawing/2014/main" id="{677F4ED8-424C-8006-BDA9-38AFF16EF0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custGeom>
            <a:avLst/>
            <a:gdLst>
              <a:gd name="connsiteX0" fmla="*/ 6315529 w 12192000"/>
              <a:gd name="connsiteY0" fmla="*/ 4323896 h 6858000"/>
              <a:gd name="connsiteX1" fmla="*/ 6295588 w 12192000"/>
              <a:gd name="connsiteY1" fmla="*/ 4367579 h 6858000"/>
              <a:gd name="connsiteX2" fmla="*/ 6219229 w 12192000"/>
              <a:gd name="connsiteY2" fmla="*/ 4436818 h 6858000"/>
              <a:gd name="connsiteX3" fmla="*/ 6065687 w 12192000"/>
              <a:gd name="connsiteY3" fmla="*/ 4637204 h 6858000"/>
              <a:gd name="connsiteX4" fmla="*/ 5727387 w 12192000"/>
              <a:gd name="connsiteY4" fmla="*/ 5460076 h 6858000"/>
              <a:gd name="connsiteX5" fmla="*/ 5620972 w 12192000"/>
              <a:gd name="connsiteY5" fmla="*/ 5725836 h 6858000"/>
              <a:gd name="connsiteX6" fmla="*/ 5707795 w 12192000"/>
              <a:gd name="connsiteY6" fmla="*/ 5790089 h 6858000"/>
              <a:gd name="connsiteX7" fmla="*/ 5554627 w 12192000"/>
              <a:gd name="connsiteY7" fmla="*/ 6078873 h 6858000"/>
              <a:gd name="connsiteX8" fmla="*/ 5373489 w 12192000"/>
              <a:gd name="connsiteY8" fmla="*/ 6402408 h 6858000"/>
              <a:gd name="connsiteX9" fmla="*/ 5099999 w 12192000"/>
              <a:gd name="connsiteY9" fmla="*/ 6827527 h 6858000"/>
              <a:gd name="connsiteX10" fmla="*/ 5078133 w 12192000"/>
              <a:gd name="connsiteY10" fmla="*/ 6857998 h 6858000"/>
              <a:gd name="connsiteX11" fmla="*/ 9179960 w 12192000"/>
              <a:gd name="connsiteY11" fmla="*/ 6857998 h 6858000"/>
              <a:gd name="connsiteX12" fmla="*/ 9179960 w 12192000"/>
              <a:gd name="connsiteY12" fmla="*/ 4323896 h 6858000"/>
              <a:gd name="connsiteX13" fmla="*/ 0 w 12192000"/>
              <a:gd name="connsiteY13" fmla="*/ 0 h 6858000"/>
              <a:gd name="connsiteX14" fmla="*/ 5872711 w 12192000"/>
              <a:gd name="connsiteY14" fmla="*/ 0 h 6858000"/>
              <a:gd name="connsiteX15" fmla="*/ 5885421 w 12192000"/>
              <a:gd name="connsiteY15" fmla="*/ 20207 h 6858000"/>
              <a:gd name="connsiteX16" fmla="*/ 5925300 w 12192000"/>
              <a:gd name="connsiteY16" fmla="*/ 48911 h 6858000"/>
              <a:gd name="connsiteX17" fmla="*/ 5940039 w 12192000"/>
              <a:gd name="connsiteY17" fmla="*/ 101212 h 6858000"/>
              <a:gd name="connsiteX18" fmla="*/ 5969942 w 12192000"/>
              <a:gd name="connsiteY18" fmla="*/ 311282 h 6858000"/>
              <a:gd name="connsiteX19" fmla="*/ 5961238 w 12192000"/>
              <a:gd name="connsiteY19" fmla="*/ 357643 h 6858000"/>
              <a:gd name="connsiteX20" fmla="*/ 5917195 w 12192000"/>
              <a:gd name="connsiteY20" fmla="*/ 420369 h 6858000"/>
              <a:gd name="connsiteX21" fmla="*/ 5882753 w 12192000"/>
              <a:gd name="connsiteY21" fmla="*/ 556832 h 6858000"/>
              <a:gd name="connsiteX22" fmla="*/ 5814490 w 12192000"/>
              <a:gd name="connsiteY22" fmla="*/ 757416 h 6858000"/>
              <a:gd name="connsiteX23" fmla="*/ 5780064 w 12192000"/>
              <a:gd name="connsiteY23" fmla="*/ 817804 h 6858000"/>
              <a:gd name="connsiteX24" fmla="*/ 5808232 w 12192000"/>
              <a:gd name="connsiteY24" fmla="*/ 850533 h 6858000"/>
              <a:gd name="connsiteX25" fmla="*/ 5906473 w 12192000"/>
              <a:gd name="connsiteY25" fmla="*/ 1076571 h 6858000"/>
              <a:gd name="connsiteX26" fmla="*/ 5778623 w 12192000"/>
              <a:gd name="connsiteY26" fmla="*/ 1369280 h 6858000"/>
              <a:gd name="connsiteX27" fmla="*/ 5710841 w 12192000"/>
              <a:gd name="connsiteY27" fmla="*/ 1462628 h 6858000"/>
              <a:gd name="connsiteX28" fmla="*/ 5846774 w 12192000"/>
              <a:gd name="connsiteY28" fmla="*/ 1455933 h 6858000"/>
              <a:gd name="connsiteX29" fmla="*/ 5897329 w 12192000"/>
              <a:gd name="connsiteY29" fmla="*/ 1553073 h 6858000"/>
              <a:gd name="connsiteX30" fmla="*/ 5919735 w 12192000"/>
              <a:gd name="connsiteY30" fmla="*/ 1602736 h 6858000"/>
              <a:gd name="connsiteX31" fmla="*/ 6057874 w 12192000"/>
              <a:gd name="connsiteY31" fmla="*/ 1910648 h 6858000"/>
              <a:gd name="connsiteX32" fmla="*/ 6039719 w 12192000"/>
              <a:gd name="connsiteY32" fmla="*/ 2010547 h 6858000"/>
              <a:gd name="connsiteX33" fmla="*/ 5841713 w 12192000"/>
              <a:gd name="connsiteY33" fmla="*/ 2520599 h 6858000"/>
              <a:gd name="connsiteX34" fmla="*/ 6071734 w 12192000"/>
              <a:gd name="connsiteY34" fmla="*/ 2593468 h 6858000"/>
              <a:gd name="connsiteX35" fmla="*/ 6092050 w 12192000"/>
              <a:gd name="connsiteY35" fmla="*/ 2806646 h 6858000"/>
              <a:gd name="connsiteX36" fmla="*/ 6215122 w 12192000"/>
              <a:gd name="connsiteY36" fmla="*/ 3021197 h 6858000"/>
              <a:gd name="connsiteX37" fmla="*/ 6338100 w 12192000"/>
              <a:gd name="connsiteY37" fmla="*/ 3178087 h 6858000"/>
              <a:gd name="connsiteX38" fmla="*/ 6343927 w 12192000"/>
              <a:gd name="connsiteY38" fmla="*/ 3194685 h 6858000"/>
              <a:gd name="connsiteX39" fmla="*/ 6343850 w 12192000"/>
              <a:gd name="connsiteY39" fmla="*/ 3201174 h 6858000"/>
              <a:gd name="connsiteX40" fmla="*/ 6366375 w 12192000"/>
              <a:gd name="connsiteY40" fmla="*/ 3271251 h 6858000"/>
              <a:gd name="connsiteX41" fmla="*/ 6369430 w 12192000"/>
              <a:gd name="connsiteY41" fmla="*/ 3276240 h 6858000"/>
              <a:gd name="connsiteX42" fmla="*/ 6392405 w 12192000"/>
              <a:gd name="connsiteY42" fmla="*/ 3360437 h 6858000"/>
              <a:gd name="connsiteX43" fmla="*/ 6397993 w 12192000"/>
              <a:gd name="connsiteY43" fmla="*/ 3390203 h 6858000"/>
              <a:gd name="connsiteX44" fmla="*/ 6394652 w 12192000"/>
              <a:gd name="connsiteY44" fmla="*/ 3402205 h 6858000"/>
              <a:gd name="connsiteX45" fmla="*/ 6366662 w 12192000"/>
              <a:gd name="connsiteY45" fmla="*/ 3442044 h 6858000"/>
              <a:gd name="connsiteX46" fmla="*/ 6320915 w 12192000"/>
              <a:gd name="connsiteY46" fmla="*/ 3701547 h 6858000"/>
              <a:gd name="connsiteX47" fmla="*/ 6364618 w 12192000"/>
              <a:gd name="connsiteY47" fmla="*/ 3743844 h 6858000"/>
              <a:gd name="connsiteX48" fmla="*/ 6370409 w 12192000"/>
              <a:gd name="connsiteY48" fmla="*/ 3754454 h 6858000"/>
              <a:gd name="connsiteX49" fmla="*/ 6373773 w 12192000"/>
              <a:gd name="connsiteY49" fmla="*/ 3768237 h 6858000"/>
              <a:gd name="connsiteX50" fmla="*/ 6375298 w 12192000"/>
              <a:gd name="connsiteY50" fmla="*/ 3796540 h 6858000"/>
              <a:gd name="connsiteX51" fmla="*/ 6253487 w 12192000"/>
              <a:gd name="connsiteY51" fmla="*/ 3856948 h 6858000"/>
              <a:gd name="connsiteX52" fmla="*/ 6385416 w 12192000"/>
              <a:gd name="connsiteY52" fmla="*/ 4014409 h 6858000"/>
              <a:gd name="connsiteX53" fmla="*/ 6374795 w 12192000"/>
              <a:gd name="connsiteY53" fmla="*/ 4038554 h 6858000"/>
              <a:gd name="connsiteX54" fmla="*/ 6351015 w 12192000"/>
              <a:gd name="connsiteY54" fmla="*/ 4150489 h 6858000"/>
              <a:gd name="connsiteX55" fmla="*/ 6340821 w 12192000"/>
              <a:gd name="connsiteY55" fmla="*/ 4212706 h 6858000"/>
              <a:gd name="connsiteX56" fmla="*/ 12191999 w 12192000"/>
              <a:gd name="connsiteY56" fmla="*/ 4212706 h 6858000"/>
              <a:gd name="connsiteX57" fmla="*/ 12191999 w 12192000"/>
              <a:gd name="connsiteY57" fmla="*/ 0 h 6858000"/>
              <a:gd name="connsiteX58" fmla="*/ 12192000 w 12192000"/>
              <a:gd name="connsiteY58" fmla="*/ 0 h 6858000"/>
              <a:gd name="connsiteX59" fmla="*/ 12192000 w 12192000"/>
              <a:gd name="connsiteY59" fmla="*/ 6858000 h 6858000"/>
              <a:gd name="connsiteX60" fmla="*/ 12191999 w 12192000"/>
              <a:gd name="connsiteY60" fmla="*/ 6858000 h 6858000"/>
              <a:gd name="connsiteX61" fmla="*/ 12191999 w 12192000"/>
              <a:gd name="connsiteY61" fmla="*/ 4323902 h 6858000"/>
              <a:gd name="connsiteX62" fmla="*/ 9307672 w 12192000"/>
              <a:gd name="connsiteY62" fmla="*/ 4323902 h 6858000"/>
              <a:gd name="connsiteX63" fmla="*/ 9307672 w 12192000"/>
              <a:gd name="connsiteY63" fmla="*/ 6858000 h 6858000"/>
              <a:gd name="connsiteX64" fmla="*/ 0 w 12192000"/>
              <a:gd name="connsiteY6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12192000" h="6858000">
                <a:moveTo>
                  <a:pt x="6315529" y="4323896"/>
                </a:moveTo>
                <a:lnTo>
                  <a:pt x="6295588" y="4367579"/>
                </a:lnTo>
                <a:cubicBezTo>
                  <a:pt x="6278024" y="4397022"/>
                  <a:pt x="6253813" y="4421099"/>
                  <a:pt x="6219229" y="4436818"/>
                </a:cubicBezTo>
                <a:cubicBezTo>
                  <a:pt x="6148079" y="4469666"/>
                  <a:pt x="6116436" y="4572066"/>
                  <a:pt x="6065687" y="4637204"/>
                </a:cubicBezTo>
                <a:cubicBezTo>
                  <a:pt x="5888713" y="4862696"/>
                  <a:pt x="5773979" y="5125824"/>
                  <a:pt x="5727387" y="5460076"/>
                </a:cubicBezTo>
                <a:cubicBezTo>
                  <a:pt x="5714326" y="5552523"/>
                  <a:pt x="5656974" y="5638673"/>
                  <a:pt x="5620972" y="5725836"/>
                </a:cubicBezTo>
                <a:cubicBezTo>
                  <a:pt x="5641553" y="5779043"/>
                  <a:pt x="5738619" y="5631221"/>
                  <a:pt x="5707795" y="5790089"/>
                </a:cubicBezTo>
                <a:cubicBezTo>
                  <a:pt x="5684453" y="5909876"/>
                  <a:pt x="5617437" y="5996827"/>
                  <a:pt x="5554627" y="6078873"/>
                </a:cubicBezTo>
                <a:cubicBezTo>
                  <a:pt x="5482491" y="6172498"/>
                  <a:pt x="5402203" y="6253366"/>
                  <a:pt x="5373489" y="6402408"/>
                </a:cubicBezTo>
                <a:cubicBezTo>
                  <a:pt x="5371924" y="6410357"/>
                  <a:pt x="5276557" y="6577417"/>
                  <a:pt x="5099999" y="6827527"/>
                </a:cubicBezTo>
                <a:lnTo>
                  <a:pt x="5078133" y="6857998"/>
                </a:lnTo>
                <a:lnTo>
                  <a:pt x="9179960" y="6857998"/>
                </a:lnTo>
                <a:lnTo>
                  <a:pt x="9179960" y="4323896"/>
                </a:lnTo>
                <a:close/>
                <a:moveTo>
                  <a:pt x="0" y="0"/>
                </a:moveTo>
                <a:lnTo>
                  <a:pt x="5872711" y="0"/>
                </a:lnTo>
                <a:lnTo>
                  <a:pt x="5885421" y="20207"/>
                </a:lnTo>
                <a:cubicBezTo>
                  <a:pt x="5896481" y="32882"/>
                  <a:pt x="5909484" y="42864"/>
                  <a:pt x="5925300" y="48911"/>
                </a:cubicBezTo>
                <a:cubicBezTo>
                  <a:pt x="5940498" y="54526"/>
                  <a:pt x="5945509" y="75042"/>
                  <a:pt x="5940039" y="101212"/>
                </a:cubicBezTo>
                <a:cubicBezTo>
                  <a:pt x="5921950" y="187894"/>
                  <a:pt x="5936667" y="254951"/>
                  <a:pt x="5969942" y="311282"/>
                </a:cubicBezTo>
                <a:cubicBezTo>
                  <a:pt x="5981709" y="330926"/>
                  <a:pt x="5977292" y="344422"/>
                  <a:pt x="5961238" y="357643"/>
                </a:cubicBezTo>
                <a:cubicBezTo>
                  <a:pt x="5942802" y="372223"/>
                  <a:pt x="5928461" y="393565"/>
                  <a:pt x="5917195" y="420369"/>
                </a:cubicBezTo>
                <a:cubicBezTo>
                  <a:pt x="5898701" y="463685"/>
                  <a:pt x="5889992" y="510050"/>
                  <a:pt x="5882753" y="556832"/>
                </a:cubicBezTo>
                <a:cubicBezTo>
                  <a:pt x="5871511" y="630206"/>
                  <a:pt x="5858246" y="700969"/>
                  <a:pt x="5814490" y="757416"/>
                </a:cubicBezTo>
                <a:cubicBezTo>
                  <a:pt x="5801465" y="774559"/>
                  <a:pt x="5791019" y="796511"/>
                  <a:pt x="5780064" y="817804"/>
                </a:cubicBezTo>
                <a:cubicBezTo>
                  <a:pt x="5783558" y="836359"/>
                  <a:pt x="5792196" y="849005"/>
                  <a:pt x="5808232" y="850533"/>
                </a:cubicBezTo>
                <a:cubicBezTo>
                  <a:pt x="5910296" y="860624"/>
                  <a:pt x="5905771" y="962632"/>
                  <a:pt x="5906473" y="1076571"/>
                </a:cubicBezTo>
                <a:cubicBezTo>
                  <a:pt x="5907545" y="1217584"/>
                  <a:pt x="5849973" y="1296799"/>
                  <a:pt x="5778623" y="1369280"/>
                </a:cubicBezTo>
                <a:cubicBezTo>
                  <a:pt x="5754207" y="1393852"/>
                  <a:pt x="5718605" y="1401742"/>
                  <a:pt x="5710841" y="1462628"/>
                </a:cubicBezTo>
                <a:cubicBezTo>
                  <a:pt x="5753463" y="1508141"/>
                  <a:pt x="5802053" y="1451295"/>
                  <a:pt x="5846774" y="1455933"/>
                </a:cubicBezTo>
                <a:cubicBezTo>
                  <a:pt x="5883727" y="1460129"/>
                  <a:pt x="5943609" y="1438568"/>
                  <a:pt x="5897329" y="1553073"/>
                </a:cubicBezTo>
                <a:cubicBezTo>
                  <a:pt x="5883856" y="1586627"/>
                  <a:pt x="5901366" y="1604100"/>
                  <a:pt x="5919735" y="1602736"/>
                </a:cubicBezTo>
                <a:cubicBezTo>
                  <a:pt x="6068526" y="1589022"/>
                  <a:pt x="6006837" y="1813624"/>
                  <a:pt x="6057874" y="1910648"/>
                </a:cubicBezTo>
                <a:cubicBezTo>
                  <a:pt x="6072264" y="1936644"/>
                  <a:pt x="6059978" y="1992417"/>
                  <a:pt x="6039719" y="2010547"/>
                </a:cubicBezTo>
                <a:cubicBezTo>
                  <a:pt x="5911143" y="2127229"/>
                  <a:pt x="5899692" y="2331836"/>
                  <a:pt x="5841713" y="2520599"/>
                </a:cubicBezTo>
                <a:cubicBezTo>
                  <a:pt x="5912636" y="2572423"/>
                  <a:pt x="5995799" y="2566926"/>
                  <a:pt x="6071734" y="2593468"/>
                </a:cubicBezTo>
                <a:cubicBezTo>
                  <a:pt x="6150607" y="2620843"/>
                  <a:pt x="6151703" y="2655507"/>
                  <a:pt x="6092050" y="2806646"/>
                </a:cubicBezTo>
                <a:cubicBezTo>
                  <a:pt x="6259331" y="2795420"/>
                  <a:pt x="6259331" y="2795420"/>
                  <a:pt x="6215122" y="3021197"/>
                </a:cubicBezTo>
                <a:cubicBezTo>
                  <a:pt x="6259035" y="3016573"/>
                  <a:pt x="6302431" y="3085300"/>
                  <a:pt x="6338100" y="3178087"/>
                </a:cubicBezTo>
                <a:lnTo>
                  <a:pt x="6343927" y="3194685"/>
                </a:lnTo>
                <a:lnTo>
                  <a:pt x="6343850" y="3201174"/>
                </a:lnTo>
                <a:cubicBezTo>
                  <a:pt x="6346866" y="3232770"/>
                  <a:pt x="6355995" y="3253323"/>
                  <a:pt x="6366375" y="3271251"/>
                </a:cubicBezTo>
                <a:lnTo>
                  <a:pt x="6369430" y="3276240"/>
                </a:lnTo>
                <a:lnTo>
                  <a:pt x="6392405" y="3360437"/>
                </a:lnTo>
                <a:lnTo>
                  <a:pt x="6397993" y="3390203"/>
                </a:lnTo>
                <a:lnTo>
                  <a:pt x="6394652" y="3402205"/>
                </a:lnTo>
                <a:cubicBezTo>
                  <a:pt x="6388505" y="3414621"/>
                  <a:pt x="6379344" y="3427747"/>
                  <a:pt x="6366662" y="3442044"/>
                </a:cubicBezTo>
                <a:cubicBezTo>
                  <a:pt x="6239481" y="3584662"/>
                  <a:pt x="6224938" y="3605480"/>
                  <a:pt x="6320915" y="3701547"/>
                </a:cubicBezTo>
                <a:lnTo>
                  <a:pt x="6364618" y="3743844"/>
                </a:lnTo>
                <a:lnTo>
                  <a:pt x="6370409" y="3754454"/>
                </a:lnTo>
                <a:lnTo>
                  <a:pt x="6373773" y="3768237"/>
                </a:lnTo>
                <a:cubicBezTo>
                  <a:pt x="6374277" y="3777528"/>
                  <a:pt x="6374207" y="3788146"/>
                  <a:pt x="6375298" y="3796540"/>
                </a:cubicBezTo>
                <a:cubicBezTo>
                  <a:pt x="6339717" y="3831045"/>
                  <a:pt x="6294642" y="3774365"/>
                  <a:pt x="6253487" y="3856948"/>
                </a:cubicBezTo>
                <a:lnTo>
                  <a:pt x="6385416" y="4014409"/>
                </a:lnTo>
                <a:lnTo>
                  <a:pt x="6374795" y="4038554"/>
                </a:lnTo>
                <a:cubicBezTo>
                  <a:pt x="6363579" y="4073249"/>
                  <a:pt x="6356895" y="4111559"/>
                  <a:pt x="6351015" y="4150489"/>
                </a:cubicBezTo>
                <a:lnTo>
                  <a:pt x="6340821" y="4212706"/>
                </a:lnTo>
                <a:lnTo>
                  <a:pt x="12191999" y="4212706"/>
                </a:lnTo>
                <a:lnTo>
                  <a:pt x="12191999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12191999" y="6858000"/>
                </a:lnTo>
                <a:lnTo>
                  <a:pt x="12191999" y="4323902"/>
                </a:lnTo>
                <a:lnTo>
                  <a:pt x="9307672" y="4323902"/>
                </a:lnTo>
                <a:lnTo>
                  <a:pt x="930767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pPr defTabSz="457200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8C9185D4-881A-B6D5-0074-656D78A9626F}"/>
              </a:ext>
            </a:extLst>
          </p:cNvPr>
          <p:cNvSpPr txBox="1"/>
          <p:nvPr/>
        </p:nvSpPr>
        <p:spPr>
          <a:xfrm>
            <a:off x="1257300" y="1026695"/>
            <a:ext cx="6521922" cy="888732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R="0" lvl="0" fontAlgn="auto">
              <a:lnSpc>
                <a:spcPct val="90000"/>
              </a:lnSpc>
              <a:spcBef>
                <a:spcPts val="0"/>
              </a:spcBef>
              <a:spcAft>
                <a:spcPts val="660"/>
              </a:spcAft>
              <a:buClrTx/>
              <a:buSzTx/>
              <a:tabLst/>
              <a:defRPr/>
            </a:pPr>
            <a:r>
              <a:rPr kumimoji="0" lang="en-US" sz="2400" b="1" i="0" u="none" strike="noStrike" cap="none" spc="0" normalizeH="0" baseline="0" noProof="0" dirty="0">
                <a:ln>
                  <a:noFill/>
                </a:ln>
                <a:solidFill>
                  <a:srgbClr val="0893A9"/>
                </a:solidFill>
                <a:effectLst/>
                <a:uLnTx/>
                <a:uFillTx/>
                <a:latin typeface="Open Sans    "/>
                <a:sym typeface="Open Sans Bold"/>
              </a:rPr>
              <a:t>Mit</a:t>
            </a:r>
            <a:r>
              <a:rPr lang="en-US" sz="2400" b="1" dirty="0">
                <a:solidFill>
                  <a:srgbClr val="0893A9"/>
                </a:solidFill>
                <a:latin typeface="Open Sans    "/>
                <a:sym typeface="Open Sans Bold"/>
              </a:rPr>
              <a:t>en?</a:t>
            </a:r>
            <a:endParaRPr kumimoji="0" lang="en-US" sz="2400" b="1" i="0" u="none" strike="noStrike" cap="none" spc="0" normalizeH="0" baseline="0" noProof="0" dirty="0">
              <a:ln>
                <a:noFill/>
              </a:ln>
              <a:solidFill>
                <a:srgbClr val="0893A9"/>
              </a:solidFill>
              <a:effectLst/>
              <a:highlight>
                <a:srgbClr val="FFFF00"/>
              </a:highlight>
              <a:uLnTx/>
              <a:uFillTx/>
              <a:latin typeface="Open Sans    "/>
              <a:sym typeface="Open Sans Bold"/>
            </a:endParaRPr>
          </a:p>
          <a:p>
            <a:pPr marL="285750" indent="-285750">
              <a:buFont typeface="Arial"/>
              <a:buChar char="•"/>
            </a:pPr>
            <a:r>
              <a:rPr lang="fi-FI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Jalkautuminen kohtaamispaikkoihin</a:t>
            </a:r>
          </a:p>
          <a:p>
            <a:pPr marL="285750" indent="-285750">
              <a:buFont typeface="Arial"/>
              <a:buChar char="•"/>
            </a:pPr>
            <a:r>
              <a:rPr lang="fi-FI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Yksilötyö</a:t>
            </a:r>
          </a:p>
          <a:p>
            <a:pPr marL="285750" indent="-285750">
              <a:buFont typeface="Arial"/>
              <a:buChar char="•"/>
            </a:pPr>
            <a:r>
              <a:rPr lang="fi-FI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Tukihenkilötoiminta</a:t>
            </a:r>
          </a:p>
          <a:p>
            <a:pPr marL="285750" indent="-285750">
              <a:buFont typeface="Arial"/>
              <a:buChar char="•"/>
            </a:pPr>
            <a:r>
              <a:rPr lang="fi-FI" sz="2400" dirty="0">
                <a:latin typeface="Open Sans"/>
                <a:ea typeface="Open Sans"/>
                <a:cs typeface="Open Sans"/>
              </a:rPr>
              <a:t>Vertaistuki</a:t>
            </a:r>
            <a:endParaRPr lang="fi-FI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fi-FI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Työparityöskentely verkoston asiantuntijoiden kanssa</a:t>
            </a:r>
          </a:p>
          <a:p>
            <a:endParaRPr lang="en-US" sz="2400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"/>
            </a:endParaRPr>
          </a:p>
          <a:p>
            <a:pPr algn="l">
              <a:lnSpc>
                <a:spcPct val="90000"/>
              </a:lnSpc>
              <a:spcAft>
                <a:spcPts val="660"/>
              </a:spcAft>
            </a:pPr>
            <a:r>
              <a:rPr lang="en-US" sz="2400" b="1" dirty="0" err="1">
                <a:solidFill>
                  <a:srgbClr val="0893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Mittarit</a:t>
            </a:r>
            <a:endParaRPr kumimoji="0" lang="en-US" sz="2400" i="0" u="none" strike="noStrike" cap="none" spc="0" normalizeH="0" baseline="0" noProof="0" dirty="0">
              <a:ln>
                <a:noFill/>
              </a:ln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 Bold"/>
            </a:endParaRPr>
          </a:p>
          <a:p>
            <a:pPr marL="285750" indent="-285750">
              <a:buFont typeface="Arial"/>
              <a:buChar char="•"/>
            </a:pPr>
            <a:r>
              <a:rPr lang="fi-FI" sz="2400" dirty="0">
                <a:latin typeface="Open Sans"/>
                <a:ea typeface="Open Sans"/>
                <a:cs typeface="Open Sans"/>
              </a:rPr>
              <a:t>Hyvinvoinnin koheneminen itsestä huolehtimisen ja omien toimintakeinojen teemoissa. (VE ja Pokka)</a:t>
            </a:r>
          </a:p>
          <a:p>
            <a:pPr marL="285750" indent="-285750">
              <a:buFont typeface="Arial"/>
              <a:buChar char="•"/>
            </a:pPr>
            <a:r>
              <a:rPr lang="fi-FI" sz="2400" dirty="0">
                <a:latin typeface="Open Sans"/>
                <a:ea typeface="Open Sans"/>
                <a:cs typeface="Open Sans"/>
              </a:rPr>
              <a:t>Minäpystyvyyden tunnistaminen ja vahvistuminen omassa elämässä suoriutumisen näkökulmasta. (VE ja Pokka) </a:t>
            </a:r>
          </a:p>
          <a:p>
            <a:pPr marL="285750" indent="-285750">
              <a:buFont typeface="Arial"/>
              <a:buChar char="•"/>
            </a:pPr>
            <a:r>
              <a:rPr lang="fi-FI" sz="2400" dirty="0">
                <a:latin typeface="Open Sans"/>
                <a:ea typeface="Open Sans"/>
                <a:cs typeface="Open Sans"/>
              </a:rPr>
              <a:t>Henkilön oma arvio muutoksesta lähtötilanteessa koettuihin vaikeuksiin. (Pokka)</a:t>
            </a:r>
          </a:p>
          <a:p>
            <a:pPr marL="285750" indent="-285750">
              <a:buFont typeface="Arial"/>
              <a:buChar char="•"/>
            </a:pPr>
            <a:r>
              <a:rPr lang="fi-FI" sz="2400" dirty="0">
                <a:latin typeface="Open Sans"/>
                <a:ea typeface="Open Sans"/>
                <a:cs typeface="Open Sans"/>
              </a:rPr>
              <a:t>Työntekijöiden tekemä havainnointi läheisten kanssa työskennellessä. </a:t>
            </a:r>
          </a:p>
          <a:p>
            <a:pPr marL="285750" indent="-285750">
              <a:buFont typeface="Arial"/>
              <a:buChar char="•"/>
            </a:pPr>
            <a:r>
              <a:rPr lang="fi-FI" sz="2400" dirty="0">
                <a:latin typeface="Open Sans"/>
                <a:ea typeface="Open Sans"/>
                <a:cs typeface="Open Sans"/>
              </a:rPr>
              <a:t>Kokemus vertaistuen merkityksestä. </a:t>
            </a:r>
            <a:endParaRPr lang="fi-FI" sz="2400" b="0" i="0" u="none" strike="noStrike" cap="none" spc="0" normalizeH="0" baseline="0" noProof="0" dirty="0">
              <a:ln>
                <a:noFill/>
              </a:ln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17780" lvl="1">
              <a:lnSpc>
                <a:spcPct val="90000"/>
              </a:lnSpc>
              <a:spcAft>
                <a:spcPts val="660"/>
              </a:spcAft>
            </a:pPr>
            <a:endParaRPr lang="en-US" sz="2400" dirty="0">
              <a:latin typeface="Open Sans    "/>
            </a:endParaRPr>
          </a:p>
          <a:p>
            <a:pPr indent="-228600">
              <a:lnSpc>
                <a:spcPct val="90000"/>
              </a:lnSpc>
              <a:spcAft>
                <a:spcPts val="660"/>
              </a:spcAft>
              <a:buFont typeface="Arial" panose="020B0604020202020204" pitchFamily="34" charset="0"/>
              <a:buChar char="•"/>
            </a:pPr>
            <a:endParaRPr lang="en-US" sz="2400" dirty="0">
              <a:latin typeface="Open Sans    "/>
              <a:sym typeface="Open Sans Bold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400" b="1" dirty="0">
              <a:latin typeface="Open Sans    "/>
              <a:sym typeface="Open Sans Bold"/>
            </a:endParaRPr>
          </a:p>
        </p:txBody>
      </p:sp>
      <p:pic>
        <p:nvPicPr>
          <p:cNvPr id="21" name="Kuva 20" descr="Kuva, joka sisältää kohteen teksti, vaate, animaatio, clipart&#10;&#10;Kuvaus luotu automaattisesti">
            <a:extLst>
              <a:ext uri="{FF2B5EF4-FFF2-40B4-BE49-F238E27FC236}">
                <a16:creationId xmlns:a16="http://schemas.microsoft.com/office/drawing/2014/main" id="{CBEA128C-F3BB-2E6E-CA7D-4BD7CBB404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84618" y="7020057"/>
            <a:ext cx="3274618" cy="2415031"/>
          </a:xfrm>
          <a:prstGeom prst="rect">
            <a:avLst/>
          </a:prstGeom>
        </p:spPr>
      </p:pic>
      <p:sp>
        <p:nvSpPr>
          <p:cNvPr id="18" name="TextBox 15">
            <a:extLst>
              <a:ext uri="{FF2B5EF4-FFF2-40B4-BE49-F238E27FC236}">
                <a16:creationId xmlns:a16="http://schemas.microsoft.com/office/drawing/2014/main" id="{7A5D59D9-9A9A-253B-3D54-BABC1CFA4DCB}"/>
              </a:ext>
            </a:extLst>
          </p:cNvPr>
          <p:cNvSpPr txBox="1"/>
          <p:nvPr/>
        </p:nvSpPr>
        <p:spPr>
          <a:xfrm>
            <a:off x="717463" y="6415692"/>
            <a:ext cx="8426535" cy="312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47"/>
              </a:lnSpc>
            </a:pPr>
            <a:endParaRPr lang="en-US" sz="1891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" name="TextBox 14">
            <a:extLst>
              <a:ext uri="{FF2B5EF4-FFF2-40B4-BE49-F238E27FC236}">
                <a16:creationId xmlns:a16="http://schemas.microsoft.com/office/drawing/2014/main" id="{D75B4E2D-4AF1-B423-A4A5-30405A28A050}"/>
              </a:ext>
            </a:extLst>
          </p:cNvPr>
          <p:cNvSpPr txBox="1"/>
          <p:nvPr/>
        </p:nvSpPr>
        <p:spPr>
          <a:xfrm>
            <a:off x="10209353" y="5506974"/>
            <a:ext cx="5930254" cy="8451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indent="-251460" defTabSz="502920">
              <a:lnSpc>
                <a:spcPts val="2338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990" kern="1200" dirty="0">
              <a:solidFill>
                <a:schemeClr val="tx1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indent="-457200">
              <a:lnSpc>
                <a:spcPts val="4251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b="1" dirty="0"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707D483D-D547-6550-A1CC-252837EACDAC}"/>
              </a:ext>
            </a:extLst>
          </p:cNvPr>
          <p:cNvSpPr txBox="1"/>
          <p:nvPr/>
        </p:nvSpPr>
        <p:spPr>
          <a:xfrm>
            <a:off x="9447772" y="7894380"/>
            <a:ext cx="3768636" cy="644381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 defTabSz="398181">
              <a:lnSpc>
                <a:spcPts val="1518"/>
              </a:lnSpc>
              <a:spcAft>
                <a:spcPts val="311"/>
              </a:spcAft>
            </a:pPr>
            <a:r>
              <a:rPr lang="en-US" sz="1084" b="1" kern="1200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TURVAISUUS</a:t>
            </a:r>
            <a:endParaRPr lang="en-US" sz="2490" b="1" dirty="0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25C60C69-72DF-E505-6B23-75D734667AB3}"/>
              </a:ext>
            </a:extLst>
          </p:cNvPr>
          <p:cNvSpPr txBox="1"/>
          <p:nvPr/>
        </p:nvSpPr>
        <p:spPr>
          <a:xfrm>
            <a:off x="10508780" y="1026695"/>
            <a:ext cx="6954495" cy="4401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fi-FI" sz="2600" b="1" dirty="0">
                <a:solidFill>
                  <a:srgbClr val="0893A9"/>
                </a:solidFill>
                <a:latin typeface="Open Sans Bold" panose="020B0806030504020204" charset="0"/>
                <a:ea typeface="Open Sans Bold" panose="020B0806030504020204" charset="0"/>
                <a:cs typeface="Open Sans Bold" panose="020B0806030504020204" charset="0"/>
              </a:rPr>
              <a:t>MIESTEN KEINOT KÄSITELLÄ TUNTEITA VAHVISTUVAT JA TOIMIA OIKEIN HAASTAVISSA TILANTEISSA VAHVISTUVAT.</a:t>
            </a:r>
          </a:p>
          <a:p>
            <a:r>
              <a:rPr lang="fi-FI" sz="2600" b="1" dirty="0">
                <a:solidFill>
                  <a:srgbClr val="0893A9"/>
                </a:solidFill>
                <a:latin typeface="Open Sans Bold" panose="020B0806030504020204" charset="0"/>
                <a:ea typeface="Open Sans Bold" panose="020B0806030504020204" charset="0"/>
                <a:cs typeface="Open Sans Bold" panose="020B0806030504020204" charset="0"/>
              </a:rPr>
              <a:t> </a:t>
            </a:r>
          </a:p>
          <a:p>
            <a:r>
              <a:rPr lang="fi-FI" sz="2600" b="1" dirty="0">
                <a:solidFill>
                  <a:srgbClr val="0893A9"/>
                </a:solidFill>
                <a:latin typeface="Open Sans Bold" panose="020B0806030504020204" charset="0"/>
                <a:ea typeface="Open Sans Bold" panose="020B0806030504020204" charset="0"/>
                <a:cs typeface="Open Sans Bold" panose="020B0806030504020204" charset="0"/>
              </a:rPr>
              <a:t>MIESTEN TOIMIJUUS, MINÄPYSTYVYYS JA TOIVEIKKUUS TULEVAISUUDESSA SELVIÄMISESTÄ KASVAA. </a:t>
            </a:r>
          </a:p>
          <a:p>
            <a:endParaRPr lang="fi-FI" sz="2600" b="1" dirty="0">
              <a:solidFill>
                <a:srgbClr val="0893A9"/>
              </a:solidFill>
              <a:latin typeface="Open Sans Bold" panose="020B0806030504020204" charset="0"/>
              <a:ea typeface="Open Sans Bold" panose="020B0806030504020204" charset="0"/>
              <a:cs typeface="Open Sans Bold" panose="020B0806030504020204" charset="0"/>
            </a:endParaRPr>
          </a:p>
          <a:p>
            <a:r>
              <a:rPr lang="fi-FI" sz="2600" b="1" dirty="0">
                <a:solidFill>
                  <a:srgbClr val="0893A9"/>
                </a:solidFill>
                <a:latin typeface="Open Sans Bold" panose="020B0806030504020204" charset="0"/>
                <a:ea typeface="Open Sans Bold" panose="020B0806030504020204" charset="0"/>
                <a:cs typeface="Open Sans Bold" panose="020B0806030504020204" charset="0"/>
              </a:rPr>
              <a:t>MIESTEN KOKEMA YKSINÄISYYS VÄHENEE JA HE KOKEVAT OLEVANSA OSA HEILLE TÄRKEÄÄ YHTEISÖÄ.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127BC12D-F9BD-DE9B-9D08-EE4BD574B2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8966" y="7970927"/>
            <a:ext cx="4085907" cy="697223"/>
          </a:xfrm>
          <a:prstGeom prst="rect">
            <a:avLst/>
          </a:prstGeom>
        </p:spPr>
      </p:pic>
      <p:sp>
        <p:nvSpPr>
          <p:cNvPr id="2" name="Tekstiruutu 1">
            <a:extLst>
              <a:ext uri="{FF2B5EF4-FFF2-40B4-BE49-F238E27FC236}">
                <a16:creationId xmlns:a16="http://schemas.microsoft.com/office/drawing/2014/main" id="{40A8B32E-A28B-A752-F516-554F01466555}"/>
              </a:ext>
            </a:extLst>
          </p:cNvPr>
          <p:cNvSpPr txBox="1"/>
          <p:nvPr/>
        </p:nvSpPr>
        <p:spPr>
          <a:xfrm>
            <a:off x="10110565" y="8689605"/>
            <a:ext cx="20427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0893A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MIESTEN ASEMA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4246717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F42706-1F7D-1D89-7EFF-E268668B53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C3C39BDD-8E1C-4AE1-876C-C26850F242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342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56" name="Freeform: Shape 55">
            <a:extLst>
              <a:ext uri="{FF2B5EF4-FFF2-40B4-BE49-F238E27FC236}">
                <a16:creationId xmlns:a16="http://schemas.microsoft.com/office/drawing/2014/main" id="{A06BC0B2-6C05-F40F-BC51-D0C69F5A0D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custGeom>
            <a:avLst/>
            <a:gdLst>
              <a:gd name="connsiteX0" fmla="*/ 6315529 w 12192000"/>
              <a:gd name="connsiteY0" fmla="*/ 4323896 h 6858000"/>
              <a:gd name="connsiteX1" fmla="*/ 6295588 w 12192000"/>
              <a:gd name="connsiteY1" fmla="*/ 4367579 h 6858000"/>
              <a:gd name="connsiteX2" fmla="*/ 6219229 w 12192000"/>
              <a:gd name="connsiteY2" fmla="*/ 4436818 h 6858000"/>
              <a:gd name="connsiteX3" fmla="*/ 6065687 w 12192000"/>
              <a:gd name="connsiteY3" fmla="*/ 4637204 h 6858000"/>
              <a:gd name="connsiteX4" fmla="*/ 5727387 w 12192000"/>
              <a:gd name="connsiteY4" fmla="*/ 5460076 h 6858000"/>
              <a:gd name="connsiteX5" fmla="*/ 5620972 w 12192000"/>
              <a:gd name="connsiteY5" fmla="*/ 5725836 h 6858000"/>
              <a:gd name="connsiteX6" fmla="*/ 5707795 w 12192000"/>
              <a:gd name="connsiteY6" fmla="*/ 5790089 h 6858000"/>
              <a:gd name="connsiteX7" fmla="*/ 5554627 w 12192000"/>
              <a:gd name="connsiteY7" fmla="*/ 6078873 h 6858000"/>
              <a:gd name="connsiteX8" fmla="*/ 5373489 w 12192000"/>
              <a:gd name="connsiteY8" fmla="*/ 6402408 h 6858000"/>
              <a:gd name="connsiteX9" fmla="*/ 5099999 w 12192000"/>
              <a:gd name="connsiteY9" fmla="*/ 6827527 h 6858000"/>
              <a:gd name="connsiteX10" fmla="*/ 5078133 w 12192000"/>
              <a:gd name="connsiteY10" fmla="*/ 6857998 h 6858000"/>
              <a:gd name="connsiteX11" fmla="*/ 9179960 w 12192000"/>
              <a:gd name="connsiteY11" fmla="*/ 6857998 h 6858000"/>
              <a:gd name="connsiteX12" fmla="*/ 9179960 w 12192000"/>
              <a:gd name="connsiteY12" fmla="*/ 4323896 h 6858000"/>
              <a:gd name="connsiteX13" fmla="*/ 0 w 12192000"/>
              <a:gd name="connsiteY13" fmla="*/ 0 h 6858000"/>
              <a:gd name="connsiteX14" fmla="*/ 5872711 w 12192000"/>
              <a:gd name="connsiteY14" fmla="*/ 0 h 6858000"/>
              <a:gd name="connsiteX15" fmla="*/ 5885421 w 12192000"/>
              <a:gd name="connsiteY15" fmla="*/ 20207 h 6858000"/>
              <a:gd name="connsiteX16" fmla="*/ 5925300 w 12192000"/>
              <a:gd name="connsiteY16" fmla="*/ 48911 h 6858000"/>
              <a:gd name="connsiteX17" fmla="*/ 5940039 w 12192000"/>
              <a:gd name="connsiteY17" fmla="*/ 101212 h 6858000"/>
              <a:gd name="connsiteX18" fmla="*/ 5969942 w 12192000"/>
              <a:gd name="connsiteY18" fmla="*/ 311282 h 6858000"/>
              <a:gd name="connsiteX19" fmla="*/ 5961238 w 12192000"/>
              <a:gd name="connsiteY19" fmla="*/ 357643 h 6858000"/>
              <a:gd name="connsiteX20" fmla="*/ 5917195 w 12192000"/>
              <a:gd name="connsiteY20" fmla="*/ 420369 h 6858000"/>
              <a:gd name="connsiteX21" fmla="*/ 5882753 w 12192000"/>
              <a:gd name="connsiteY21" fmla="*/ 556832 h 6858000"/>
              <a:gd name="connsiteX22" fmla="*/ 5814490 w 12192000"/>
              <a:gd name="connsiteY22" fmla="*/ 757416 h 6858000"/>
              <a:gd name="connsiteX23" fmla="*/ 5780064 w 12192000"/>
              <a:gd name="connsiteY23" fmla="*/ 817804 h 6858000"/>
              <a:gd name="connsiteX24" fmla="*/ 5808232 w 12192000"/>
              <a:gd name="connsiteY24" fmla="*/ 850533 h 6858000"/>
              <a:gd name="connsiteX25" fmla="*/ 5906473 w 12192000"/>
              <a:gd name="connsiteY25" fmla="*/ 1076571 h 6858000"/>
              <a:gd name="connsiteX26" fmla="*/ 5778623 w 12192000"/>
              <a:gd name="connsiteY26" fmla="*/ 1369280 h 6858000"/>
              <a:gd name="connsiteX27" fmla="*/ 5710841 w 12192000"/>
              <a:gd name="connsiteY27" fmla="*/ 1462628 h 6858000"/>
              <a:gd name="connsiteX28" fmla="*/ 5846774 w 12192000"/>
              <a:gd name="connsiteY28" fmla="*/ 1455933 h 6858000"/>
              <a:gd name="connsiteX29" fmla="*/ 5897329 w 12192000"/>
              <a:gd name="connsiteY29" fmla="*/ 1553073 h 6858000"/>
              <a:gd name="connsiteX30" fmla="*/ 5919735 w 12192000"/>
              <a:gd name="connsiteY30" fmla="*/ 1602736 h 6858000"/>
              <a:gd name="connsiteX31" fmla="*/ 6057874 w 12192000"/>
              <a:gd name="connsiteY31" fmla="*/ 1910648 h 6858000"/>
              <a:gd name="connsiteX32" fmla="*/ 6039719 w 12192000"/>
              <a:gd name="connsiteY32" fmla="*/ 2010547 h 6858000"/>
              <a:gd name="connsiteX33" fmla="*/ 5841713 w 12192000"/>
              <a:gd name="connsiteY33" fmla="*/ 2520599 h 6858000"/>
              <a:gd name="connsiteX34" fmla="*/ 6071734 w 12192000"/>
              <a:gd name="connsiteY34" fmla="*/ 2593468 h 6858000"/>
              <a:gd name="connsiteX35" fmla="*/ 6092050 w 12192000"/>
              <a:gd name="connsiteY35" fmla="*/ 2806646 h 6858000"/>
              <a:gd name="connsiteX36" fmla="*/ 6215122 w 12192000"/>
              <a:gd name="connsiteY36" fmla="*/ 3021197 h 6858000"/>
              <a:gd name="connsiteX37" fmla="*/ 6338100 w 12192000"/>
              <a:gd name="connsiteY37" fmla="*/ 3178087 h 6858000"/>
              <a:gd name="connsiteX38" fmla="*/ 6343927 w 12192000"/>
              <a:gd name="connsiteY38" fmla="*/ 3194685 h 6858000"/>
              <a:gd name="connsiteX39" fmla="*/ 6343850 w 12192000"/>
              <a:gd name="connsiteY39" fmla="*/ 3201174 h 6858000"/>
              <a:gd name="connsiteX40" fmla="*/ 6366375 w 12192000"/>
              <a:gd name="connsiteY40" fmla="*/ 3271251 h 6858000"/>
              <a:gd name="connsiteX41" fmla="*/ 6369430 w 12192000"/>
              <a:gd name="connsiteY41" fmla="*/ 3276240 h 6858000"/>
              <a:gd name="connsiteX42" fmla="*/ 6392405 w 12192000"/>
              <a:gd name="connsiteY42" fmla="*/ 3360437 h 6858000"/>
              <a:gd name="connsiteX43" fmla="*/ 6397993 w 12192000"/>
              <a:gd name="connsiteY43" fmla="*/ 3390203 h 6858000"/>
              <a:gd name="connsiteX44" fmla="*/ 6394652 w 12192000"/>
              <a:gd name="connsiteY44" fmla="*/ 3402205 h 6858000"/>
              <a:gd name="connsiteX45" fmla="*/ 6366662 w 12192000"/>
              <a:gd name="connsiteY45" fmla="*/ 3442044 h 6858000"/>
              <a:gd name="connsiteX46" fmla="*/ 6320915 w 12192000"/>
              <a:gd name="connsiteY46" fmla="*/ 3701547 h 6858000"/>
              <a:gd name="connsiteX47" fmla="*/ 6364618 w 12192000"/>
              <a:gd name="connsiteY47" fmla="*/ 3743844 h 6858000"/>
              <a:gd name="connsiteX48" fmla="*/ 6370409 w 12192000"/>
              <a:gd name="connsiteY48" fmla="*/ 3754454 h 6858000"/>
              <a:gd name="connsiteX49" fmla="*/ 6373773 w 12192000"/>
              <a:gd name="connsiteY49" fmla="*/ 3768237 h 6858000"/>
              <a:gd name="connsiteX50" fmla="*/ 6375298 w 12192000"/>
              <a:gd name="connsiteY50" fmla="*/ 3796540 h 6858000"/>
              <a:gd name="connsiteX51" fmla="*/ 6253487 w 12192000"/>
              <a:gd name="connsiteY51" fmla="*/ 3856948 h 6858000"/>
              <a:gd name="connsiteX52" fmla="*/ 6385416 w 12192000"/>
              <a:gd name="connsiteY52" fmla="*/ 4014409 h 6858000"/>
              <a:gd name="connsiteX53" fmla="*/ 6374795 w 12192000"/>
              <a:gd name="connsiteY53" fmla="*/ 4038554 h 6858000"/>
              <a:gd name="connsiteX54" fmla="*/ 6351015 w 12192000"/>
              <a:gd name="connsiteY54" fmla="*/ 4150489 h 6858000"/>
              <a:gd name="connsiteX55" fmla="*/ 6340821 w 12192000"/>
              <a:gd name="connsiteY55" fmla="*/ 4212706 h 6858000"/>
              <a:gd name="connsiteX56" fmla="*/ 12191999 w 12192000"/>
              <a:gd name="connsiteY56" fmla="*/ 4212706 h 6858000"/>
              <a:gd name="connsiteX57" fmla="*/ 12191999 w 12192000"/>
              <a:gd name="connsiteY57" fmla="*/ 0 h 6858000"/>
              <a:gd name="connsiteX58" fmla="*/ 12192000 w 12192000"/>
              <a:gd name="connsiteY58" fmla="*/ 0 h 6858000"/>
              <a:gd name="connsiteX59" fmla="*/ 12192000 w 12192000"/>
              <a:gd name="connsiteY59" fmla="*/ 6858000 h 6858000"/>
              <a:gd name="connsiteX60" fmla="*/ 12191999 w 12192000"/>
              <a:gd name="connsiteY60" fmla="*/ 6858000 h 6858000"/>
              <a:gd name="connsiteX61" fmla="*/ 12191999 w 12192000"/>
              <a:gd name="connsiteY61" fmla="*/ 4323902 h 6858000"/>
              <a:gd name="connsiteX62" fmla="*/ 9307672 w 12192000"/>
              <a:gd name="connsiteY62" fmla="*/ 4323902 h 6858000"/>
              <a:gd name="connsiteX63" fmla="*/ 9307672 w 12192000"/>
              <a:gd name="connsiteY63" fmla="*/ 6858000 h 6858000"/>
              <a:gd name="connsiteX64" fmla="*/ 0 w 12192000"/>
              <a:gd name="connsiteY6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12192000" h="6858000">
                <a:moveTo>
                  <a:pt x="6315529" y="4323896"/>
                </a:moveTo>
                <a:lnTo>
                  <a:pt x="6295588" y="4367579"/>
                </a:lnTo>
                <a:cubicBezTo>
                  <a:pt x="6278024" y="4397022"/>
                  <a:pt x="6253813" y="4421099"/>
                  <a:pt x="6219229" y="4436818"/>
                </a:cubicBezTo>
                <a:cubicBezTo>
                  <a:pt x="6148079" y="4469666"/>
                  <a:pt x="6116436" y="4572066"/>
                  <a:pt x="6065687" y="4637204"/>
                </a:cubicBezTo>
                <a:cubicBezTo>
                  <a:pt x="5888713" y="4862696"/>
                  <a:pt x="5773979" y="5125824"/>
                  <a:pt x="5727387" y="5460076"/>
                </a:cubicBezTo>
                <a:cubicBezTo>
                  <a:pt x="5714326" y="5552523"/>
                  <a:pt x="5656974" y="5638673"/>
                  <a:pt x="5620972" y="5725836"/>
                </a:cubicBezTo>
                <a:cubicBezTo>
                  <a:pt x="5641553" y="5779043"/>
                  <a:pt x="5738619" y="5631221"/>
                  <a:pt x="5707795" y="5790089"/>
                </a:cubicBezTo>
                <a:cubicBezTo>
                  <a:pt x="5684453" y="5909876"/>
                  <a:pt x="5617437" y="5996827"/>
                  <a:pt x="5554627" y="6078873"/>
                </a:cubicBezTo>
                <a:cubicBezTo>
                  <a:pt x="5482491" y="6172498"/>
                  <a:pt x="5402203" y="6253366"/>
                  <a:pt x="5373489" y="6402408"/>
                </a:cubicBezTo>
                <a:cubicBezTo>
                  <a:pt x="5371924" y="6410357"/>
                  <a:pt x="5276557" y="6577417"/>
                  <a:pt x="5099999" y="6827527"/>
                </a:cubicBezTo>
                <a:lnTo>
                  <a:pt x="5078133" y="6857998"/>
                </a:lnTo>
                <a:lnTo>
                  <a:pt x="9179960" y="6857998"/>
                </a:lnTo>
                <a:lnTo>
                  <a:pt x="9179960" y="4323896"/>
                </a:lnTo>
                <a:close/>
                <a:moveTo>
                  <a:pt x="0" y="0"/>
                </a:moveTo>
                <a:lnTo>
                  <a:pt x="5872711" y="0"/>
                </a:lnTo>
                <a:lnTo>
                  <a:pt x="5885421" y="20207"/>
                </a:lnTo>
                <a:cubicBezTo>
                  <a:pt x="5896481" y="32882"/>
                  <a:pt x="5909484" y="42864"/>
                  <a:pt x="5925300" y="48911"/>
                </a:cubicBezTo>
                <a:cubicBezTo>
                  <a:pt x="5940498" y="54526"/>
                  <a:pt x="5945509" y="75042"/>
                  <a:pt x="5940039" y="101212"/>
                </a:cubicBezTo>
                <a:cubicBezTo>
                  <a:pt x="5921950" y="187894"/>
                  <a:pt x="5936667" y="254951"/>
                  <a:pt x="5969942" y="311282"/>
                </a:cubicBezTo>
                <a:cubicBezTo>
                  <a:pt x="5981709" y="330926"/>
                  <a:pt x="5977292" y="344422"/>
                  <a:pt x="5961238" y="357643"/>
                </a:cubicBezTo>
                <a:cubicBezTo>
                  <a:pt x="5942802" y="372223"/>
                  <a:pt x="5928461" y="393565"/>
                  <a:pt x="5917195" y="420369"/>
                </a:cubicBezTo>
                <a:cubicBezTo>
                  <a:pt x="5898701" y="463685"/>
                  <a:pt x="5889992" y="510050"/>
                  <a:pt x="5882753" y="556832"/>
                </a:cubicBezTo>
                <a:cubicBezTo>
                  <a:pt x="5871511" y="630206"/>
                  <a:pt x="5858246" y="700969"/>
                  <a:pt x="5814490" y="757416"/>
                </a:cubicBezTo>
                <a:cubicBezTo>
                  <a:pt x="5801465" y="774559"/>
                  <a:pt x="5791019" y="796511"/>
                  <a:pt x="5780064" y="817804"/>
                </a:cubicBezTo>
                <a:cubicBezTo>
                  <a:pt x="5783558" y="836359"/>
                  <a:pt x="5792196" y="849005"/>
                  <a:pt x="5808232" y="850533"/>
                </a:cubicBezTo>
                <a:cubicBezTo>
                  <a:pt x="5910296" y="860624"/>
                  <a:pt x="5905771" y="962632"/>
                  <a:pt x="5906473" y="1076571"/>
                </a:cubicBezTo>
                <a:cubicBezTo>
                  <a:pt x="5907545" y="1217584"/>
                  <a:pt x="5849973" y="1296799"/>
                  <a:pt x="5778623" y="1369280"/>
                </a:cubicBezTo>
                <a:cubicBezTo>
                  <a:pt x="5754207" y="1393852"/>
                  <a:pt x="5718605" y="1401742"/>
                  <a:pt x="5710841" y="1462628"/>
                </a:cubicBezTo>
                <a:cubicBezTo>
                  <a:pt x="5753463" y="1508141"/>
                  <a:pt x="5802053" y="1451295"/>
                  <a:pt x="5846774" y="1455933"/>
                </a:cubicBezTo>
                <a:cubicBezTo>
                  <a:pt x="5883727" y="1460129"/>
                  <a:pt x="5943609" y="1438568"/>
                  <a:pt x="5897329" y="1553073"/>
                </a:cubicBezTo>
                <a:cubicBezTo>
                  <a:pt x="5883856" y="1586627"/>
                  <a:pt x="5901366" y="1604100"/>
                  <a:pt x="5919735" y="1602736"/>
                </a:cubicBezTo>
                <a:cubicBezTo>
                  <a:pt x="6068526" y="1589022"/>
                  <a:pt x="6006837" y="1813624"/>
                  <a:pt x="6057874" y="1910648"/>
                </a:cubicBezTo>
                <a:cubicBezTo>
                  <a:pt x="6072264" y="1936644"/>
                  <a:pt x="6059978" y="1992417"/>
                  <a:pt x="6039719" y="2010547"/>
                </a:cubicBezTo>
                <a:cubicBezTo>
                  <a:pt x="5911143" y="2127229"/>
                  <a:pt x="5899692" y="2331836"/>
                  <a:pt x="5841713" y="2520599"/>
                </a:cubicBezTo>
                <a:cubicBezTo>
                  <a:pt x="5912636" y="2572423"/>
                  <a:pt x="5995799" y="2566926"/>
                  <a:pt x="6071734" y="2593468"/>
                </a:cubicBezTo>
                <a:cubicBezTo>
                  <a:pt x="6150607" y="2620843"/>
                  <a:pt x="6151703" y="2655507"/>
                  <a:pt x="6092050" y="2806646"/>
                </a:cubicBezTo>
                <a:cubicBezTo>
                  <a:pt x="6259331" y="2795420"/>
                  <a:pt x="6259331" y="2795420"/>
                  <a:pt x="6215122" y="3021197"/>
                </a:cubicBezTo>
                <a:cubicBezTo>
                  <a:pt x="6259035" y="3016573"/>
                  <a:pt x="6302431" y="3085300"/>
                  <a:pt x="6338100" y="3178087"/>
                </a:cubicBezTo>
                <a:lnTo>
                  <a:pt x="6343927" y="3194685"/>
                </a:lnTo>
                <a:lnTo>
                  <a:pt x="6343850" y="3201174"/>
                </a:lnTo>
                <a:cubicBezTo>
                  <a:pt x="6346866" y="3232770"/>
                  <a:pt x="6355995" y="3253323"/>
                  <a:pt x="6366375" y="3271251"/>
                </a:cubicBezTo>
                <a:lnTo>
                  <a:pt x="6369430" y="3276240"/>
                </a:lnTo>
                <a:lnTo>
                  <a:pt x="6392405" y="3360437"/>
                </a:lnTo>
                <a:lnTo>
                  <a:pt x="6397993" y="3390203"/>
                </a:lnTo>
                <a:lnTo>
                  <a:pt x="6394652" y="3402205"/>
                </a:lnTo>
                <a:cubicBezTo>
                  <a:pt x="6388505" y="3414621"/>
                  <a:pt x="6379344" y="3427747"/>
                  <a:pt x="6366662" y="3442044"/>
                </a:cubicBezTo>
                <a:cubicBezTo>
                  <a:pt x="6239481" y="3584662"/>
                  <a:pt x="6224938" y="3605480"/>
                  <a:pt x="6320915" y="3701547"/>
                </a:cubicBezTo>
                <a:lnTo>
                  <a:pt x="6364618" y="3743844"/>
                </a:lnTo>
                <a:lnTo>
                  <a:pt x="6370409" y="3754454"/>
                </a:lnTo>
                <a:lnTo>
                  <a:pt x="6373773" y="3768237"/>
                </a:lnTo>
                <a:cubicBezTo>
                  <a:pt x="6374277" y="3777528"/>
                  <a:pt x="6374207" y="3788146"/>
                  <a:pt x="6375298" y="3796540"/>
                </a:cubicBezTo>
                <a:cubicBezTo>
                  <a:pt x="6339717" y="3831045"/>
                  <a:pt x="6294642" y="3774365"/>
                  <a:pt x="6253487" y="3856948"/>
                </a:cubicBezTo>
                <a:lnTo>
                  <a:pt x="6385416" y="4014409"/>
                </a:lnTo>
                <a:lnTo>
                  <a:pt x="6374795" y="4038554"/>
                </a:lnTo>
                <a:cubicBezTo>
                  <a:pt x="6363579" y="4073249"/>
                  <a:pt x="6356895" y="4111559"/>
                  <a:pt x="6351015" y="4150489"/>
                </a:cubicBezTo>
                <a:lnTo>
                  <a:pt x="6340821" y="4212706"/>
                </a:lnTo>
                <a:lnTo>
                  <a:pt x="12191999" y="4212706"/>
                </a:lnTo>
                <a:lnTo>
                  <a:pt x="12191999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12191999" y="6858000"/>
                </a:lnTo>
                <a:lnTo>
                  <a:pt x="12191999" y="4323902"/>
                </a:lnTo>
                <a:lnTo>
                  <a:pt x="9307672" y="4323902"/>
                </a:lnTo>
                <a:lnTo>
                  <a:pt x="930767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pPr defTabSz="457200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3CA3B62D-56B2-F318-3F39-A8A67125AA38}"/>
              </a:ext>
            </a:extLst>
          </p:cNvPr>
          <p:cNvSpPr txBox="1"/>
          <p:nvPr/>
        </p:nvSpPr>
        <p:spPr>
          <a:xfrm>
            <a:off x="1257300" y="1026695"/>
            <a:ext cx="6521922" cy="88873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R="0" lvl="0" fontAlgn="auto">
              <a:lnSpc>
                <a:spcPct val="90000"/>
              </a:lnSpc>
              <a:spcBef>
                <a:spcPts val="0"/>
              </a:spcBef>
              <a:spcAft>
                <a:spcPts val="660"/>
              </a:spcAft>
              <a:buClrTx/>
              <a:buSzTx/>
              <a:tabLst/>
              <a:defRPr/>
            </a:pPr>
            <a:r>
              <a:rPr kumimoji="0" lang="en-US" sz="2400" b="1" i="0" u="none" strike="noStrike" cap="none" spc="0" normalizeH="0" baseline="0" noProof="0" dirty="0">
                <a:ln>
                  <a:noFill/>
                </a:ln>
                <a:solidFill>
                  <a:srgbClr val="0893A9"/>
                </a:solidFill>
                <a:effectLst/>
                <a:uLnTx/>
                <a:uFillTx/>
                <a:latin typeface="Open Sans    "/>
                <a:sym typeface="Open Sans Bold"/>
              </a:rPr>
              <a:t>Mit</a:t>
            </a:r>
            <a:r>
              <a:rPr lang="en-US" sz="2400" b="1" dirty="0" err="1">
                <a:solidFill>
                  <a:srgbClr val="0893A9"/>
                </a:solidFill>
                <a:latin typeface="Open Sans    "/>
                <a:sym typeface="Open Sans Bold"/>
              </a:rPr>
              <a:t>en</a:t>
            </a:r>
            <a:r>
              <a:rPr lang="en-US" sz="2400" b="1" dirty="0">
                <a:solidFill>
                  <a:srgbClr val="0893A9"/>
                </a:solidFill>
                <a:latin typeface="Open Sans    "/>
                <a:sym typeface="Open Sans Bold"/>
              </a:rPr>
              <a:t>?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Yksilötyö</a:t>
            </a:r>
            <a:endParaRPr lang="en-US" sz="2400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Vanhemmuustyö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ja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koko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perheen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kanssa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työskentely</a:t>
            </a:r>
            <a:endParaRPr lang="en-US" sz="2400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Lasten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ja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nuorten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ryhmätoiminta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tarvittaessa</a:t>
            </a:r>
            <a:endParaRPr lang="en-US" sz="2400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LKK-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työskentely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erityisenä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menetelmänä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(2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prosessia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Verkostomainen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työskentely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;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etsitään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vielä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käytännön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keinoja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lastensuojelun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ja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hankkeen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yhteistyön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vahvistumiselle</a:t>
            </a:r>
            <a:endParaRPr lang="en-US" sz="2400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Väkivaltaa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kokeneita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lapsia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ja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nuoria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kohdataan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25,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vanhempia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ja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läheisiä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55:stä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kohdattavasta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osa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korjaavassa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työssä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.</a:t>
            </a:r>
          </a:p>
          <a:p>
            <a:pPr marR="0" lvl="0" fontAlgn="auto"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endParaRPr kumimoji="0" lang="en-US" sz="2400" b="1" i="0" u="none" strike="noStrike" cap="none" spc="0" normalizeH="0" baseline="0" noProof="0" dirty="0">
              <a:ln>
                <a:noFill/>
              </a:ln>
              <a:solidFill>
                <a:srgbClr val="0893A9"/>
              </a:solidFill>
              <a:effectLst/>
              <a:highlight>
                <a:srgbClr val="FFFF00"/>
              </a:highlight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 Bold"/>
            </a:endParaRPr>
          </a:p>
          <a:p>
            <a:pPr algn="l">
              <a:lnSpc>
                <a:spcPct val="90000"/>
              </a:lnSpc>
              <a:spcAft>
                <a:spcPts val="660"/>
              </a:spcAft>
            </a:pPr>
            <a:r>
              <a:rPr lang="en-US" sz="2400" b="1" dirty="0" err="1">
                <a:solidFill>
                  <a:srgbClr val="0893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Mittarit</a:t>
            </a:r>
            <a:endParaRPr kumimoji="0" lang="en-US" sz="2400" i="0" u="none" strike="noStrike" cap="none" spc="0" normalizeH="0" baseline="0" noProof="0" dirty="0">
              <a:ln>
                <a:noFill/>
              </a:ln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 Bold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VE-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kyselyt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lapset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nuoret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vanhemmat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LKK-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lomakkeet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myös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muun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kuin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LKK-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työskentelyn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kohdalla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turvallisuuden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kokemusten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ja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käyttäytymisen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muutoksen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mittarina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  <a:p>
            <a:pPr marL="0" marR="0" lvl="1" fontAlgn="auto"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endParaRPr kumimoji="0" lang="en-US" sz="2400" b="0" i="0" u="none" strike="noStrike" cap="none" spc="0" normalizeH="0" baseline="0" noProof="0" dirty="0">
              <a:ln>
                <a:noFill/>
              </a:ln>
              <a:effectLst/>
              <a:uLnTx/>
              <a:uFillTx/>
              <a:latin typeface="Open Sans    "/>
              <a:sym typeface="Open Sans"/>
            </a:endParaRPr>
          </a:p>
          <a:p>
            <a:pPr marL="17971" lvl="1">
              <a:lnSpc>
                <a:spcPct val="90000"/>
              </a:lnSpc>
              <a:spcAft>
                <a:spcPts val="660"/>
              </a:spcAft>
            </a:pPr>
            <a:endParaRPr lang="en-US" sz="2400" dirty="0">
              <a:latin typeface="Open Sans    "/>
            </a:endParaRPr>
          </a:p>
          <a:p>
            <a:pPr indent="-228600">
              <a:lnSpc>
                <a:spcPct val="90000"/>
              </a:lnSpc>
              <a:spcAft>
                <a:spcPts val="660"/>
              </a:spcAft>
              <a:buFont typeface="Arial" panose="020B0604020202020204" pitchFamily="34" charset="0"/>
              <a:buChar char="•"/>
            </a:pPr>
            <a:endParaRPr lang="en-US" sz="2400" dirty="0">
              <a:latin typeface="Open Sans    "/>
              <a:sym typeface="Open Sans Bold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400" b="1" dirty="0">
              <a:latin typeface="Open Sans    "/>
              <a:sym typeface="Open Sans Bold"/>
            </a:endParaRPr>
          </a:p>
        </p:txBody>
      </p:sp>
      <p:pic>
        <p:nvPicPr>
          <p:cNvPr id="21" name="Kuva 20" descr="Kuva, joka sisältää kohteen teksti, vaate, animaatio, clipart&#10;&#10;Kuvaus luotu automaattisesti">
            <a:extLst>
              <a:ext uri="{FF2B5EF4-FFF2-40B4-BE49-F238E27FC236}">
                <a16:creationId xmlns:a16="http://schemas.microsoft.com/office/drawing/2014/main" id="{7B5BEFBF-FE0D-45A7-7734-E9AC1C98F4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84618" y="7020057"/>
            <a:ext cx="3274618" cy="2415031"/>
          </a:xfrm>
          <a:prstGeom prst="rect">
            <a:avLst/>
          </a:prstGeom>
        </p:spPr>
      </p:pic>
      <p:sp>
        <p:nvSpPr>
          <p:cNvPr id="18" name="TextBox 15">
            <a:extLst>
              <a:ext uri="{FF2B5EF4-FFF2-40B4-BE49-F238E27FC236}">
                <a16:creationId xmlns:a16="http://schemas.microsoft.com/office/drawing/2014/main" id="{8F5ABC9A-4CBE-29F3-9654-41EAA73B2811}"/>
              </a:ext>
            </a:extLst>
          </p:cNvPr>
          <p:cNvSpPr txBox="1"/>
          <p:nvPr/>
        </p:nvSpPr>
        <p:spPr>
          <a:xfrm>
            <a:off x="717463" y="6415692"/>
            <a:ext cx="8426535" cy="312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47"/>
              </a:lnSpc>
            </a:pPr>
            <a:endParaRPr lang="en-US" sz="1891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" name="TextBox 14">
            <a:extLst>
              <a:ext uri="{FF2B5EF4-FFF2-40B4-BE49-F238E27FC236}">
                <a16:creationId xmlns:a16="http://schemas.microsoft.com/office/drawing/2014/main" id="{D817376B-454D-6FF7-60DA-35668C18A3EA}"/>
              </a:ext>
            </a:extLst>
          </p:cNvPr>
          <p:cNvSpPr txBox="1"/>
          <p:nvPr/>
        </p:nvSpPr>
        <p:spPr>
          <a:xfrm>
            <a:off x="10209353" y="5506974"/>
            <a:ext cx="5930254" cy="8451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indent="-251460" defTabSz="502920">
              <a:lnSpc>
                <a:spcPts val="2338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990" kern="1200" dirty="0">
              <a:solidFill>
                <a:schemeClr val="tx1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indent="-457200">
              <a:lnSpc>
                <a:spcPts val="4251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b="1" dirty="0"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9A40B763-6241-6105-2CCF-2C9D3BF992F7}"/>
              </a:ext>
            </a:extLst>
          </p:cNvPr>
          <p:cNvSpPr txBox="1"/>
          <p:nvPr/>
        </p:nvSpPr>
        <p:spPr>
          <a:xfrm>
            <a:off x="9447772" y="7894380"/>
            <a:ext cx="3768636" cy="644381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 defTabSz="398181">
              <a:lnSpc>
                <a:spcPts val="1518"/>
              </a:lnSpc>
              <a:spcAft>
                <a:spcPts val="311"/>
              </a:spcAft>
            </a:pPr>
            <a:r>
              <a:rPr lang="en-US" sz="1084" b="1" kern="1200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TURVAISUUS</a:t>
            </a:r>
            <a:endParaRPr lang="en-US" sz="2490" b="1" dirty="0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C56A32EE-9308-0A66-EDB7-1692122A3562}"/>
              </a:ext>
            </a:extLst>
          </p:cNvPr>
          <p:cNvSpPr txBox="1"/>
          <p:nvPr/>
        </p:nvSpPr>
        <p:spPr>
          <a:xfrm>
            <a:off x="10508780" y="1026695"/>
            <a:ext cx="6954495" cy="34009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748970">
              <a:spcAft>
                <a:spcPts val="585"/>
              </a:spcAft>
            </a:pPr>
            <a:r>
              <a:rPr lang="en-US" sz="3200" b="1" dirty="0">
                <a:solidFill>
                  <a:srgbClr val="0893A9"/>
                </a:solidFill>
                <a:latin typeface="Open Sans"/>
                <a:ea typeface="Open Sans"/>
                <a:cs typeface="Open Sans"/>
                <a:sym typeface="Open Sans"/>
              </a:rPr>
              <a:t>VAKAVIEN VÄKIVALTATILANTEIDEN VAIKUTUSTEN LIEVENTÄMINEN JA YKSILÖKOHTAISEN TAUSTAN HUOMIOIMINEN LAPSEN, NUOREN JA HEIDÄN PERHEIDENSÄ PSYKOSOSIAALISESSA TUESSA.</a:t>
            </a:r>
          </a:p>
          <a:p>
            <a:pPr defTabSz="748970">
              <a:spcAft>
                <a:spcPts val="585"/>
              </a:spcAft>
            </a:pPr>
            <a:endParaRPr lang="en-US" sz="2400" b="1" dirty="0">
              <a:solidFill>
                <a:srgbClr val="0893A9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826A57CF-3613-AB77-6D7A-AFD40567CD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8966" y="7970927"/>
            <a:ext cx="4085907" cy="697223"/>
          </a:xfrm>
          <a:prstGeom prst="rect">
            <a:avLst/>
          </a:prstGeom>
        </p:spPr>
      </p:pic>
      <p:sp>
        <p:nvSpPr>
          <p:cNvPr id="2" name="Tekstiruutu 1">
            <a:extLst>
              <a:ext uri="{FF2B5EF4-FFF2-40B4-BE49-F238E27FC236}">
                <a16:creationId xmlns:a16="http://schemas.microsoft.com/office/drawing/2014/main" id="{B3A996EB-34D1-67ED-4293-BCC4F529B186}"/>
              </a:ext>
            </a:extLst>
          </p:cNvPr>
          <p:cNvSpPr txBox="1"/>
          <p:nvPr/>
        </p:nvSpPr>
        <p:spPr>
          <a:xfrm>
            <a:off x="9307236" y="8668150"/>
            <a:ext cx="364936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0893A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LASTEN JA NUORTEN VÄKIVALLATON ARKI JA KOULU -HANKE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830236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16187BF2-5FCD-B1BB-B23B-F0EBE575D3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5768" y="3750343"/>
            <a:ext cx="16316463" cy="2786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5706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C0B5399-B8F0-CD32-603F-9CC06C5A10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FE887FCA-57EA-57AE-5787-C8343778FF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342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56" name="Freeform: Shape 55">
            <a:extLst>
              <a:ext uri="{FF2B5EF4-FFF2-40B4-BE49-F238E27FC236}">
                <a16:creationId xmlns:a16="http://schemas.microsoft.com/office/drawing/2014/main" id="{667F2236-06C9-022B-D5AC-A899A1D5F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custGeom>
            <a:avLst/>
            <a:gdLst>
              <a:gd name="connsiteX0" fmla="*/ 6315529 w 12192000"/>
              <a:gd name="connsiteY0" fmla="*/ 4323896 h 6858000"/>
              <a:gd name="connsiteX1" fmla="*/ 6295588 w 12192000"/>
              <a:gd name="connsiteY1" fmla="*/ 4367579 h 6858000"/>
              <a:gd name="connsiteX2" fmla="*/ 6219229 w 12192000"/>
              <a:gd name="connsiteY2" fmla="*/ 4436818 h 6858000"/>
              <a:gd name="connsiteX3" fmla="*/ 6065687 w 12192000"/>
              <a:gd name="connsiteY3" fmla="*/ 4637204 h 6858000"/>
              <a:gd name="connsiteX4" fmla="*/ 5727387 w 12192000"/>
              <a:gd name="connsiteY4" fmla="*/ 5460076 h 6858000"/>
              <a:gd name="connsiteX5" fmla="*/ 5620972 w 12192000"/>
              <a:gd name="connsiteY5" fmla="*/ 5725836 h 6858000"/>
              <a:gd name="connsiteX6" fmla="*/ 5707795 w 12192000"/>
              <a:gd name="connsiteY6" fmla="*/ 5790089 h 6858000"/>
              <a:gd name="connsiteX7" fmla="*/ 5554627 w 12192000"/>
              <a:gd name="connsiteY7" fmla="*/ 6078873 h 6858000"/>
              <a:gd name="connsiteX8" fmla="*/ 5373489 w 12192000"/>
              <a:gd name="connsiteY8" fmla="*/ 6402408 h 6858000"/>
              <a:gd name="connsiteX9" fmla="*/ 5099999 w 12192000"/>
              <a:gd name="connsiteY9" fmla="*/ 6827527 h 6858000"/>
              <a:gd name="connsiteX10" fmla="*/ 5078133 w 12192000"/>
              <a:gd name="connsiteY10" fmla="*/ 6857998 h 6858000"/>
              <a:gd name="connsiteX11" fmla="*/ 9179960 w 12192000"/>
              <a:gd name="connsiteY11" fmla="*/ 6857998 h 6858000"/>
              <a:gd name="connsiteX12" fmla="*/ 9179960 w 12192000"/>
              <a:gd name="connsiteY12" fmla="*/ 4323896 h 6858000"/>
              <a:gd name="connsiteX13" fmla="*/ 0 w 12192000"/>
              <a:gd name="connsiteY13" fmla="*/ 0 h 6858000"/>
              <a:gd name="connsiteX14" fmla="*/ 5872711 w 12192000"/>
              <a:gd name="connsiteY14" fmla="*/ 0 h 6858000"/>
              <a:gd name="connsiteX15" fmla="*/ 5885421 w 12192000"/>
              <a:gd name="connsiteY15" fmla="*/ 20207 h 6858000"/>
              <a:gd name="connsiteX16" fmla="*/ 5925300 w 12192000"/>
              <a:gd name="connsiteY16" fmla="*/ 48911 h 6858000"/>
              <a:gd name="connsiteX17" fmla="*/ 5940039 w 12192000"/>
              <a:gd name="connsiteY17" fmla="*/ 101212 h 6858000"/>
              <a:gd name="connsiteX18" fmla="*/ 5969942 w 12192000"/>
              <a:gd name="connsiteY18" fmla="*/ 311282 h 6858000"/>
              <a:gd name="connsiteX19" fmla="*/ 5961238 w 12192000"/>
              <a:gd name="connsiteY19" fmla="*/ 357643 h 6858000"/>
              <a:gd name="connsiteX20" fmla="*/ 5917195 w 12192000"/>
              <a:gd name="connsiteY20" fmla="*/ 420369 h 6858000"/>
              <a:gd name="connsiteX21" fmla="*/ 5882753 w 12192000"/>
              <a:gd name="connsiteY21" fmla="*/ 556832 h 6858000"/>
              <a:gd name="connsiteX22" fmla="*/ 5814490 w 12192000"/>
              <a:gd name="connsiteY22" fmla="*/ 757416 h 6858000"/>
              <a:gd name="connsiteX23" fmla="*/ 5780064 w 12192000"/>
              <a:gd name="connsiteY23" fmla="*/ 817804 h 6858000"/>
              <a:gd name="connsiteX24" fmla="*/ 5808232 w 12192000"/>
              <a:gd name="connsiteY24" fmla="*/ 850533 h 6858000"/>
              <a:gd name="connsiteX25" fmla="*/ 5906473 w 12192000"/>
              <a:gd name="connsiteY25" fmla="*/ 1076571 h 6858000"/>
              <a:gd name="connsiteX26" fmla="*/ 5778623 w 12192000"/>
              <a:gd name="connsiteY26" fmla="*/ 1369280 h 6858000"/>
              <a:gd name="connsiteX27" fmla="*/ 5710841 w 12192000"/>
              <a:gd name="connsiteY27" fmla="*/ 1462628 h 6858000"/>
              <a:gd name="connsiteX28" fmla="*/ 5846774 w 12192000"/>
              <a:gd name="connsiteY28" fmla="*/ 1455933 h 6858000"/>
              <a:gd name="connsiteX29" fmla="*/ 5897329 w 12192000"/>
              <a:gd name="connsiteY29" fmla="*/ 1553073 h 6858000"/>
              <a:gd name="connsiteX30" fmla="*/ 5919735 w 12192000"/>
              <a:gd name="connsiteY30" fmla="*/ 1602736 h 6858000"/>
              <a:gd name="connsiteX31" fmla="*/ 6057874 w 12192000"/>
              <a:gd name="connsiteY31" fmla="*/ 1910648 h 6858000"/>
              <a:gd name="connsiteX32" fmla="*/ 6039719 w 12192000"/>
              <a:gd name="connsiteY32" fmla="*/ 2010547 h 6858000"/>
              <a:gd name="connsiteX33" fmla="*/ 5841713 w 12192000"/>
              <a:gd name="connsiteY33" fmla="*/ 2520599 h 6858000"/>
              <a:gd name="connsiteX34" fmla="*/ 6071734 w 12192000"/>
              <a:gd name="connsiteY34" fmla="*/ 2593468 h 6858000"/>
              <a:gd name="connsiteX35" fmla="*/ 6092050 w 12192000"/>
              <a:gd name="connsiteY35" fmla="*/ 2806646 h 6858000"/>
              <a:gd name="connsiteX36" fmla="*/ 6215122 w 12192000"/>
              <a:gd name="connsiteY36" fmla="*/ 3021197 h 6858000"/>
              <a:gd name="connsiteX37" fmla="*/ 6338100 w 12192000"/>
              <a:gd name="connsiteY37" fmla="*/ 3178087 h 6858000"/>
              <a:gd name="connsiteX38" fmla="*/ 6343927 w 12192000"/>
              <a:gd name="connsiteY38" fmla="*/ 3194685 h 6858000"/>
              <a:gd name="connsiteX39" fmla="*/ 6343850 w 12192000"/>
              <a:gd name="connsiteY39" fmla="*/ 3201174 h 6858000"/>
              <a:gd name="connsiteX40" fmla="*/ 6366375 w 12192000"/>
              <a:gd name="connsiteY40" fmla="*/ 3271251 h 6858000"/>
              <a:gd name="connsiteX41" fmla="*/ 6369430 w 12192000"/>
              <a:gd name="connsiteY41" fmla="*/ 3276240 h 6858000"/>
              <a:gd name="connsiteX42" fmla="*/ 6392405 w 12192000"/>
              <a:gd name="connsiteY42" fmla="*/ 3360437 h 6858000"/>
              <a:gd name="connsiteX43" fmla="*/ 6397993 w 12192000"/>
              <a:gd name="connsiteY43" fmla="*/ 3390203 h 6858000"/>
              <a:gd name="connsiteX44" fmla="*/ 6394652 w 12192000"/>
              <a:gd name="connsiteY44" fmla="*/ 3402205 h 6858000"/>
              <a:gd name="connsiteX45" fmla="*/ 6366662 w 12192000"/>
              <a:gd name="connsiteY45" fmla="*/ 3442044 h 6858000"/>
              <a:gd name="connsiteX46" fmla="*/ 6320915 w 12192000"/>
              <a:gd name="connsiteY46" fmla="*/ 3701547 h 6858000"/>
              <a:gd name="connsiteX47" fmla="*/ 6364618 w 12192000"/>
              <a:gd name="connsiteY47" fmla="*/ 3743844 h 6858000"/>
              <a:gd name="connsiteX48" fmla="*/ 6370409 w 12192000"/>
              <a:gd name="connsiteY48" fmla="*/ 3754454 h 6858000"/>
              <a:gd name="connsiteX49" fmla="*/ 6373773 w 12192000"/>
              <a:gd name="connsiteY49" fmla="*/ 3768237 h 6858000"/>
              <a:gd name="connsiteX50" fmla="*/ 6375298 w 12192000"/>
              <a:gd name="connsiteY50" fmla="*/ 3796540 h 6858000"/>
              <a:gd name="connsiteX51" fmla="*/ 6253487 w 12192000"/>
              <a:gd name="connsiteY51" fmla="*/ 3856948 h 6858000"/>
              <a:gd name="connsiteX52" fmla="*/ 6385416 w 12192000"/>
              <a:gd name="connsiteY52" fmla="*/ 4014409 h 6858000"/>
              <a:gd name="connsiteX53" fmla="*/ 6374795 w 12192000"/>
              <a:gd name="connsiteY53" fmla="*/ 4038554 h 6858000"/>
              <a:gd name="connsiteX54" fmla="*/ 6351015 w 12192000"/>
              <a:gd name="connsiteY54" fmla="*/ 4150489 h 6858000"/>
              <a:gd name="connsiteX55" fmla="*/ 6340821 w 12192000"/>
              <a:gd name="connsiteY55" fmla="*/ 4212706 h 6858000"/>
              <a:gd name="connsiteX56" fmla="*/ 12191999 w 12192000"/>
              <a:gd name="connsiteY56" fmla="*/ 4212706 h 6858000"/>
              <a:gd name="connsiteX57" fmla="*/ 12191999 w 12192000"/>
              <a:gd name="connsiteY57" fmla="*/ 0 h 6858000"/>
              <a:gd name="connsiteX58" fmla="*/ 12192000 w 12192000"/>
              <a:gd name="connsiteY58" fmla="*/ 0 h 6858000"/>
              <a:gd name="connsiteX59" fmla="*/ 12192000 w 12192000"/>
              <a:gd name="connsiteY59" fmla="*/ 6858000 h 6858000"/>
              <a:gd name="connsiteX60" fmla="*/ 12191999 w 12192000"/>
              <a:gd name="connsiteY60" fmla="*/ 6858000 h 6858000"/>
              <a:gd name="connsiteX61" fmla="*/ 12191999 w 12192000"/>
              <a:gd name="connsiteY61" fmla="*/ 4323902 h 6858000"/>
              <a:gd name="connsiteX62" fmla="*/ 9307672 w 12192000"/>
              <a:gd name="connsiteY62" fmla="*/ 4323902 h 6858000"/>
              <a:gd name="connsiteX63" fmla="*/ 9307672 w 12192000"/>
              <a:gd name="connsiteY63" fmla="*/ 6858000 h 6858000"/>
              <a:gd name="connsiteX64" fmla="*/ 0 w 12192000"/>
              <a:gd name="connsiteY6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12192000" h="6858000">
                <a:moveTo>
                  <a:pt x="6315529" y="4323896"/>
                </a:moveTo>
                <a:lnTo>
                  <a:pt x="6295588" y="4367579"/>
                </a:lnTo>
                <a:cubicBezTo>
                  <a:pt x="6278024" y="4397022"/>
                  <a:pt x="6253813" y="4421099"/>
                  <a:pt x="6219229" y="4436818"/>
                </a:cubicBezTo>
                <a:cubicBezTo>
                  <a:pt x="6148079" y="4469666"/>
                  <a:pt x="6116436" y="4572066"/>
                  <a:pt x="6065687" y="4637204"/>
                </a:cubicBezTo>
                <a:cubicBezTo>
                  <a:pt x="5888713" y="4862696"/>
                  <a:pt x="5773979" y="5125824"/>
                  <a:pt x="5727387" y="5460076"/>
                </a:cubicBezTo>
                <a:cubicBezTo>
                  <a:pt x="5714326" y="5552523"/>
                  <a:pt x="5656974" y="5638673"/>
                  <a:pt x="5620972" y="5725836"/>
                </a:cubicBezTo>
                <a:cubicBezTo>
                  <a:pt x="5641553" y="5779043"/>
                  <a:pt x="5738619" y="5631221"/>
                  <a:pt x="5707795" y="5790089"/>
                </a:cubicBezTo>
                <a:cubicBezTo>
                  <a:pt x="5684453" y="5909876"/>
                  <a:pt x="5617437" y="5996827"/>
                  <a:pt x="5554627" y="6078873"/>
                </a:cubicBezTo>
                <a:cubicBezTo>
                  <a:pt x="5482491" y="6172498"/>
                  <a:pt x="5402203" y="6253366"/>
                  <a:pt x="5373489" y="6402408"/>
                </a:cubicBezTo>
                <a:cubicBezTo>
                  <a:pt x="5371924" y="6410357"/>
                  <a:pt x="5276557" y="6577417"/>
                  <a:pt x="5099999" y="6827527"/>
                </a:cubicBezTo>
                <a:lnTo>
                  <a:pt x="5078133" y="6857998"/>
                </a:lnTo>
                <a:lnTo>
                  <a:pt x="9179960" y="6857998"/>
                </a:lnTo>
                <a:lnTo>
                  <a:pt x="9179960" y="4323896"/>
                </a:lnTo>
                <a:close/>
                <a:moveTo>
                  <a:pt x="0" y="0"/>
                </a:moveTo>
                <a:lnTo>
                  <a:pt x="5872711" y="0"/>
                </a:lnTo>
                <a:lnTo>
                  <a:pt x="5885421" y="20207"/>
                </a:lnTo>
                <a:cubicBezTo>
                  <a:pt x="5896481" y="32882"/>
                  <a:pt x="5909484" y="42864"/>
                  <a:pt x="5925300" y="48911"/>
                </a:cubicBezTo>
                <a:cubicBezTo>
                  <a:pt x="5940498" y="54526"/>
                  <a:pt x="5945509" y="75042"/>
                  <a:pt x="5940039" y="101212"/>
                </a:cubicBezTo>
                <a:cubicBezTo>
                  <a:pt x="5921950" y="187894"/>
                  <a:pt x="5936667" y="254951"/>
                  <a:pt x="5969942" y="311282"/>
                </a:cubicBezTo>
                <a:cubicBezTo>
                  <a:pt x="5981709" y="330926"/>
                  <a:pt x="5977292" y="344422"/>
                  <a:pt x="5961238" y="357643"/>
                </a:cubicBezTo>
                <a:cubicBezTo>
                  <a:pt x="5942802" y="372223"/>
                  <a:pt x="5928461" y="393565"/>
                  <a:pt x="5917195" y="420369"/>
                </a:cubicBezTo>
                <a:cubicBezTo>
                  <a:pt x="5898701" y="463685"/>
                  <a:pt x="5889992" y="510050"/>
                  <a:pt x="5882753" y="556832"/>
                </a:cubicBezTo>
                <a:cubicBezTo>
                  <a:pt x="5871511" y="630206"/>
                  <a:pt x="5858246" y="700969"/>
                  <a:pt x="5814490" y="757416"/>
                </a:cubicBezTo>
                <a:cubicBezTo>
                  <a:pt x="5801465" y="774559"/>
                  <a:pt x="5791019" y="796511"/>
                  <a:pt x="5780064" y="817804"/>
                </a:cubicBezTo>
                <a:cubicBezTo>
                  <a:pt x="5783558" y="836359"/>
                  <a:pt x="5792196" y="849005"/>
                  <a:pt x="5808232" y="850533"/>
                </a:cubicBezTo>
                <a:cubicBezTo>
                  <a:pt x="5910296" y="860624"/>
                  <a:pt x="5905771" y="962632"/>
                  <a:pt x="5906473" y="1076571"/>
                </a:cubicBezTo>
                <a:cubicBezTo>
                  <a:pt x="5907545" y="1217584"/>
                  <a:pt x="5849973" y="1296799"/>
                  <a:pt x="5778623" y="1369280"/>
                </a:cubicBezTo>
                <a:cubicBezTo>
                  <a:pt x="5754207" y="1393852"/>
                  <a:pt x="5718605" y="1401742"/>
                  <a:pt x="5710841" y="1462628"/>
                </a:cubicBezTo>
                <a:cubicBezTo>
                  <a:pt x="5753463" y="1508141"/>
                  <a:pt x="5802053" y="1451295"/>
                  <a:pt x="5846774" y="1455933"/>
                </a:cubicBezTo>
                <a:cubicBezTo>
                  <a:pt x="5883727" y="1460129"/>
                  <a:pt x="5943609" y="1438568"/>
                  <a:pt x="5897329" y="1553073"/>
                </a:cubicBezTo>
                <a:cubicBezTo>
                  <a:pt x="5883856" y="1586627"/>
                  <a:pt x="5901366" y="1604100"/>
                  <a:pt x="5919735" y="1602736"/>
                </a:cubicBezTo>
                <a:cubicBezTo>
                  <a:pt x="6068526" y="1589022"/>
                  <a:pt x="6006837" y="1813624"/>
                  <a:pt x="6057874" y="1910648"/>
                </a:cubicBezTo>
                <a:cubicBezTo>
                  <a:pt x="6072264" y="1936644"/>
                  <a:pt x="6059978" y="1992417"/>
                  <a:pt x="6039719" y="2010547"/>
                </a:cubicBezTo>
                <a:cubicBezTo>
                  <a:pt x="5911143" y="2127229"/>
                  <a:pt x="5899692" y="2331836"/>
                  <a:pt x="5841713" y="2520599"/>
                </a:cubicBezTo>
                <a:cubicBezTo>
                  <a:pt x="5912636" y="2572423"/>
                  <a:pt x="5995799" y="2566926"/>
                  <a:pt x="6071734" y="2593468"/>
                </a:cubicBezTo>
                <a:cubicBezTo>
                  <a:pt x="6150607" y="2620843"/>
                  <a:pt x="6151703" y="2655507"/>
                  <a:pt x="6092050" y="2806646"/>
                </a:cubicBezTo>
                <a:cubicBezTo>
                  <a:pt x="6259331" y="2795420"/>
                  <a:pt x="6259331" y="2795420"/>
                  <a:pt x="6215122" y="3021197"/>
                </a:cubicBezTo>
                <a:cubicBezTo>
                  <a:pt x="6259035" y="3016573"/>
                  <a:pt x="6302431" y="3085300"/>
                  <a:pt x="6338100" y="3178087"/>
                </a:cubicBezTo>
                <a:lnTo>
                  <a:pt x="6343927" y="3194685"/>
                </a:lnTo>
                <a:lnTo>
                  <a:pt x="6343850" y="3201174"/>
                </a:lnTo>
                <a:cubicBezTo>
                  <a:pt x="6346866" y="3232770"/>
                  <a:pt x="6355995" y="3253323"/>
                  <a:pt x="6366375" y="3271251"/>
                </a:cubicBezTo>
                <a:lnTo>
                  <a:pt x="6369430" y="3276240"/>
                </a:lnTo>
                <a:lnTo>
                  <a:pt x="6392405" y="3360437"/>
                </a:lnTo>
                <a:lnTo>
                  <a:pt x="6397993" y="3390203"/>
                </a:lnTo>
                <a:lnTo>
                  <a:pt x="6394652" y="3402205"/>
                </a:lnTo>
                <a:cubicBezTo>
                  <a:pt x="6388505" y="3414621"/>
                  <a:pt x="6379344" y="3427747"/>
                  <a:pt x="6366662" y="3442044"/>
                </a:cubicBezTo>
                <a:cubicBezTo>
                  <a:pt x="6239481" y="3584662"/>
                  <a:pt x="6224938" y="3605480"/>
                  <a:pt x="6320915" y="3701547"/>
                </a:cubicBezTo>
                <a:lnTo>
                  <a:pt x="6364618" y="3743844"/>
                </a:lnTo>
                <a:lnTo>
                  <a:pt x="6370409" y="3754454"/>
                </a:lnTo>
                <a:lnTo>
                  <a:pt x="6373773" y="3768237"/>
                </a:lnTo>
                <a:cubicBezTo>
                  <a:pt x="6374277" y="3777528"/>
                  <a:pt x="6374207" y="3788146"/>
                  <a:pt x="6375298" y="3796540"/>
                </a:cubicBezTo>
                <a:cubicBezTo>
                  <a:pt x="6339717" y="3831045"/>
                  <a:pt x="6294642" y="3774365"/>
                  <a:pt x="6253487" y="3856948"/>
                </a:cubicBezTo>
                <a:lnTo>
                  <a:pt x="6385416" y="4014409"/>
                </a:lnTo>
                <a:lnTo>
                  <a:pt x="6374795" y="4038554"/>
                </a:lnTo>
                <a:cubicBezTo>
                  <a:pt x="6363579" y="4073249"/>
                  <a:pt x="6356895" y="4111559"/>
                  <a:pt x="6351015" y="4150489"/>
                </a:cubicBezTo>
                <a:lnTo>
                  <a:pt x="6340821" y="4212706"/>
                </a:lnTo>
                <a:lnTo>
                  <a:pt x="12191999" y="4212706"/>
                </a:lnTo>
                <a:lnTo>
                  <a:pt x="12191999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12191999" y="6858000"/>
                </a:lnTo>
                <a:lnTo>
                  <a:pt x="12191999" y="4323902"/>
                </a:lnTo>
                <a:lnTo>
                  <a:pt x="9307672" y="4323902"/>
                </a:lnTo>
                <a:lnTo>
                  <a:pt x="930767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pPr defTabSz="457200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C8F6AF99-9E60-EFC2-E43F-7E9122FCD69C}"/>
              </a:ext>
            </a:extLst>
          </p:cNvPr>
          <p:cNvSpPr txBox="1"/>
          <p:nvPr/>
        </p:nvSpPr>
        <p:spPr>
          <a:xfrm>
            <a:off x="1257300" y="1026695"/>
            <a:ext cx="6521922" cy="88873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R="0" lvl="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en-US" sz="2400" b="1" dirty="0">
                <a:solidFill>
                  <a:srgbClr val="0893A9"/>
                </a:solidFill>
                <a:latin typeface="Open Sans    "/>
                <a:sym typeface="Open Sans Bold"/>
              </a:rPr>
              <a:t>Miten?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Tavoitellaan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yksilötyössä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50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lasta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,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nuorta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ja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vanhempaa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Koko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perheen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LKK-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työskentelyä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tarjotaan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2-3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prosessia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Lapsityötä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vahvistetaan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avon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ja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Varjon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yhteisen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lapsityön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sosiaalityöntekijän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työn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kautta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Alueellista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LKK-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osaamista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vahvistetaan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yhden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tiimiläisen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kouluttautuessa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LKK-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ohjaajaksi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ja 2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työntekijän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LKK-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kouluttajaksi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sertifioitumisella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Aikuisasiakkailta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kartoitetaan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aina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perheenjäsenten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tilanne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.</a:t>
            </a:r>
          </a:p>
          <a:p>
            <a:pPr marR="0" lvl="0" fontAlgn="auto"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endParaRPr kumimoji="0" lang="en-US" sz="2400" b="1" i="0" u="none" strike="noStrike" cap="none" spc="0" normalizeH="0" baseline="0" noProof="0" dirty="0">
              <a:ln>
                <a:noFill/>
              </a:ln>
              <a:solidFill>
                <a:srgbClr val="0893A9"/>
              </a:solidFill>
              <a:effectLst/>
              <a:highlight>
                <a:srgbClr val="FFFF00"/>
              </a:highlight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 Bold"/>
            </a:endParaRPr>
          </a:p>
          <a:p>
            <a:pPr algn="l"/>
            <a:r>
              <a:rPr lang="en-US" sz="2400" b="1" dirty="0" err="1">
                <a:solidFill>
                  <a:srgbClr val="0893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Mittarit</a:t>
            </a:r>
            <a:endParaRPr kumimoji="0" lang="en-US" sz="2400" i="0" u="none" strike="noStrike" cap="none" spc="0" normalizeH="0" baseline="0" noProof="0" dirty="0">
              <a:ln>
                <a:noFill/>
              </a:ln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 Bold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i-FI" sz="2400" b="0" i="0" u="none" strike="noStrike" baseline="0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 b="0" i="0" u="none" strike="noStrike" baseline="0" dirty="0">
                <a:solidFill>
                  <a:srgbClr val="32323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Lasten ja nuorten kokema turvallisuuden muutos työskentelyn aikana (Vaikuttavuus esiin -kysely, LKK-palaute) </a:t>
            </a:r>
            <a:endParaRPr lang="fi-FI" sz="2400" dirty="0">
              <a:solidFill>
                <a:srgbClr val="32323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 b="0" i="0" u="none" strike="noStrike" baseline="0" dirty="0">
                <a:solidFill>
                  <a:srgbClr val="32323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Kannustavien kasvatustaitojen muutos LKK-perhetyöskentelyssä (Viikkokortit, perheen asettamat tavoitteet)</a:t>
            </a:r>
            <a:endParaRPr lang="en-US" sz="2400" b="1" dirty="0">
              <a:solidFill>
                <a:srgbClr val="0893A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 Bold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400" b="1" dirty="0">
              <a:latin typeface="Open Sans    "/>
              <a:sym typeface="Open Sans Bold"/>
            </a:endParaRPr>
          </a:p>
        </p:txBody>
      </p:sp>
      <p:sp>
        <p:nvSpPr>
          <p:cNvPr id="18" name="TextBox 15">
            <a:extLst>
              <a:ext uri="{FF2B5EF4-FFF2-40B4-BE49-F238E27FC236}">
                <a16:creationId xmlns:a16="http://schemas.microsoft.com/office/drawing/2014/main" id="{E24CEF16-41F1-96E1-E981-A2F1A1661CC6}"/>
              </a:ext>
            </a:extLst>
          </p:cNvPr>
          <p:cNvSpPr txBox="1"/>
          <p:nvPr/>
        </p:nvSpPr>
        <p:spPr>
          <a:xfrm>
            <a:off x="717463" y="6415692"/>
            <a:ext cx="8426535" cy="312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47"/>
              </a:lnSpc>
            </a:pPr>
            <a:endParaRPr lang="en-US" sz="1891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C79D1476-9F53-9284-2D67-9A260082A6F5}"/>
              </a:ext>
            </a:extLst>
          </p:cNvPr>
          <p:cNvSpPr txBox="1"/>
          <p:nvPr/>
        </p:nvSpPr>
        <p:spPr>
          <a:xfrm>
            <a:off x="9447772" y="7894380"/>
            <a:ext cx="3768636" cy="644381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 defTabSz="398181">
              <a:lnSpc>
                <a:spcPts val="1518"/>
              </a:lnSpc>
              <a:spcAft>
                <a:spcPts val="311"/>
              </a:spcAft>
            </a:pPr>
            <a:r>
              <a:rPr lang="en-US" sz="1084" b="1" kern="1200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TURVAISUUS</a:t>
            </a:r>
            <a:endParaRPr lang="en-US" sz="2490" b="1" dirty="0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ED97EE12-F0C5-FB01-7DC3-698D831126C7}"/>
              </a:ext>
            </a:extLst>
          </p:cNvPr>
          <p:cNvSpPr txBox="1"/>
          <p:nvPr/>
        </p:nvSpPr>
        <p:spPr>
          <a:xfrm>
            <a:off x="10508780" y="1026695"/>
            <a:ext cx="6954495" cy="44319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fi-FI" sz="3200" b="0" i="0" u="none" strike="noStrike" baseline="0" dirty="0">
                <a:solidFill>
                  <a:srgbClr val="0893A9"/>
                </a:solidFill>
                <a:latin typeface="Open Sans Bold" panose="020B0806030504020204" charset="0"/>
                <a:ea typeface="Open Sans Bold" panose="020B0806030504020204" charset="0"/>
                <a:cs typeface="Open Sans Bold" panose="020B0806030504020204" charset="0"/>
              </a:rPr>
              <a:t>LAPSI JA NUORI SAA TARVITSEMAANSA APUA KALTOINKOHTELU- JA LÄHISUHDEVÄKIVALTA-KOKEMUKSIINSA.</a:t>
            </a:r>
          </a:p>
          <a:p>
            <a:endParaRPr lang="fi-FI" sz="3200" dirty="0">
              <a:solidFill>
                <a:srgbClr val="0893A9"/>
              </a:solidFill>
              <a:latin typeface="Open Sans Bold" panose="020B0806030504020204" charset="0"/>
              <a:ea typeface="Open Sans Bold" panose="020B0806030504020204" charset="0"/>
              <a:cs typeface="Open Sans Bold" panose="020B0806030504020204" charset="0"/>
            </a:endParaRPr>
          </a:p>
          <a:p>
            <a:r>
              <a:rPr lang="fi-FI" sz="3200" b="0" i="0" u="none" strike="noStrike" baseline="0" dirty="0">
                <a:solidFill>
                  <a:srgbClr val="0893A9"/>
                </a:solidFill>
                <a:latin typeface="Open Sans Bold" panose="020B0806030504020204" charset="0"/>
                <a:ea typeface="Open Sans Bold" panose="020B0806030504020204" charset="0"/>
                <a:cs typeface="Open Sans Bold" panose="020B0806030504020204" charset="0"/>
              </a:rPr>
              <a:t>KOKO PERHE SAA APUA KALTOINKOHTELUUN JA LÄHISUHDEVÄKIVALTAAN.</a:t>
            </a:r>
            <a:endParaRPr lang="fi-FI" sz="3200" dirty="0">
              <a:solidFill>
                <a:srgbClr val="0893A9"/>
              </a:solidFill>
              <a:latin typeface="Open Sans Bold" panose="020B0806030504020204" charset="0"/>
              <a:ea typeface="Open Sans Bold" panose="020B0806030504020204" charset="0"/>
              <a:cs typeface="Open Sans Bold" panose="020B0806030504020204" charset="0"/>
            </a:endParaRPr>
          </a:p>
        </p:txBody>
      </p:sp>
      <p:grpSp>
        <p:nvGrpSpPr>
          <p:cNvPr id="2" name="Group 2">
            <a:extLst>
              <a:ext uri="{FF2B5EF4-FFF2-40B4-BE49-F238E27FC236}">
                <a16:creationId xmlns:a16="http://schemas.microsoft.com/office/drawing/2014/main" id="{C44868F0-C9F8-F076-A5A8-9EE17696639E}"/>
              </a:ext>
            </a:extLst>
          </p:cNvPr>
          <p:cNvGrpSpPr/>
          <p:nvPr/>
        </p:nvGrpSpPr>
        <p:grpSpPr>
          <a:xfrm>
            <a:off x="9405844" y="8003290"/>
            <a:ext cx="3768636" cy="632496"/>
            <a:chOff x="0" y="-24243"/>
            <a:chExt cx="2219334" cy="379473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62A192F8-4678-2093-7C93-4853A8EEAE1F}"/>
                </a:ext>
              </a:extLst>
            </p:cNvPr>
            <p:cNvSpPr/>
            <p:nvPr/>
          </p:nvSpPr>
          <p:spPr>
            <a:xfrm>
              <a:off x="0" y="0"/>
              <a:ext cx="2219334" cy="331848"/>
            </a:xfrm>
            <a:custGeom>
              <a:avLst/>
              <a:gdLst/>
              <a:ahLst/>
              <a:cxnLst/>
              <a:rect l="l" t="t" r="r" b="b"/>
              <a:pathLst>
                <a:path w="2219334" h="331848">
                  <a:moveTo>
                    <a:pt x="46856" y="0"/>
                  </a:moveTo>
                  <a:lnTo>
                    <a:pt x="2172478" y="0"/>
                  </a:lnTo>
                  <a:cubicBezTo>
                    <a:pt x="2198356" y="0"/>
                    <a:pt x="2219334" y="20978"/>
                    <a:pt x="2219334" y="46856"/>
                  </a:cubicBezTo>
                  <a:lnTo>
                    <a:pt x="2219334" y="284992"/>
                  </a:lnTo>
                  <a:cubicBezTo>
                    <a:pt x="2219334" y="310870"/>
                    <a:pt x="2198356" y="331848"/>
                    <a:pt x="2172478" y="331848"/>
                  </a:cubicBezTo>
                  <a:lnTo>
                    <a:pt x="46856" y="331848"/>
                  </a:lnTo>
                  <a:cubicBezTo>
                    <a:pt x="34429" y="331848"/>
                    <a:pt x="22511" y="326912"/>
                    <a:pt x="13724" y="318124"/>
                  </a:cubicBezTo>
                  <a:cubicBezTo>
                    <a:pt x="4937" y="309337"/>
                    <a:pt x="0" y="297419"/>
                    <a:pt x="0" y="284992"/>
                  </a:cubicBezTo>
                  <a:lnTo>
                    <a:pt x="0" y="46856"/>
                  </a:lnTo>
                  <a:cubicBezTo>
                    <a:pt x="0" y="34429"/>
                    <a:pt x="4937" y="22511"/>
                    <a:pt x="13724" y="13724"/>
                  </a:cubicBezTo>
                  <a:cubicBezTo>
                    <a:pt x="22511" y="4937"/>
                    <a:pt x="34429" y="0"/>
                    <a:pt x="46856" y="0"/>
                  </a:cubicBezTo>
                  <a:close/>
                </a:path>
              </a:pathLst>
            </a:custGeom>
            <a:solidFill>
              <a:srgbClr val="0893A9"/>
            </a:solidFill>
          </p:spPr>
          <p:txBody>
            <a:bodyPr/>
            <a:lstStyle/>
            <a:p>
              <a:endParaRPr lang="fi-FI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5B6DEF93-23B0-D89A-405E-6188F0FB7E4C}"/>
                </a:ext>
              </a:extLst>
            </p:cNvPr>
            <p:cNvSpPr txBox="1"/>
            <p:nvPr/>
          </p:nvSpPr>
          <p:spPr>
            <a:xfrm>
              <a:off x="0" y="-24243"/>
              <a:ext cx="2219334" cy="3794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87"/>
                </a:lnSpc>
              </a:pPr>
              <a:r>
                <a:rPr lang="en-US" sz="2490" b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OIKEUDENMUKAISUUS</a:t>
              </a:r>
            </a:p>
          </p:txBody>
        </p:sp>
      </p:grpSp>
      <p:grpSp>
        <p:nvGrpSpPr>
          <p:cNvPr id="7" name="Group 5">
            <a:extLst>
              <a:ext uri="{FF2B5EF4-FFF2-40B4-BE49-F238E27FC236}">
                <a16:creationId xmlns:a16="http://schemas.microsoft.com/office/drawing/2014/main" id="{D8557D3A-260E-6649-266C-7C9B382A264F}"/>
              </a:ext>
            </a:extLst>
          </p:cNvPr>
          <p:cNvGrpSpPr/>
          <p:nvPr/>
        </p:nvGrpSpPr>
        <p:grpSpPr>
          <a:xfrm>
            <a:off x="14535553" y="7100909"/>
            <a:ext cx="3208107" cy="2362927"/>
            <a:chOff x="0" y="0"/>
            <a:chExt cx="1101631" cy="812800"/>
          </a:xfrm>
        </p:grpSpPr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9B62BFD6-C417-4594-0C77-0FFC1AB207B3}"/>
                </a:ext>
              </a:extLst>
            </p:cNvPr>
            <p:cNvSpPr/>
            <p:nvPr/>
          </p:nvSpPr>
          <p:spPr>
            <a:xfrm>
              <a:off x="0" y="0"/>
              <a:ext cx="1101631" cy="812800"/>
            </a:xfrm>
            <a:custGeom>
              <a:avLst/>
              <a:gdLst/>
              <a:ahLst/>
              <a:cxnLst/>
              <a:rect l="l" t="t" r="r" b="b"/>
              <a:pathLst>
                <a:path w="1101631" h="812800">
                  <a:moveTo>
                    <a:pt x="28085" y="0"/>
                  </a:moveTo>
                  <a:lnTo>
                    <a:pt x="1073547" y="0"/>
                  </a:lnTo>
                  <a:cubicBezTo>
                    <a:pt x="1080995" y="0"/>
                    <a:pt x="1088139" y="2959"/>
                    <a:pt x="1093406" y="8226"/>
                  </a:cubicBezTo>
                  <a:cubicBezTo>
                    <a:pt x="1098672" y="13493"/>
                    <a:pt x="1101631" y="20636"/>
                    <a:pt x="1101631" y="28085"/>
                  </a:cubicBezTo>
                  <a:lnTo>
                    <a:pt x="1101631" y="784715"/>
                  </a:lnTo>
                  <a:cubicBezTo>
                    <a:pt x="1101631" y="800226"/>
                    <a:pt x="1089057" y="812800"/>
                    <a:pt x="1073547" y="812800"/>
                  </a:cubicBezTo>
                  <a:lnTo>
                    <a:pt x="28085" y="812800"/>
                  </a:lnTo>
                  <a:cubicBezTo>
                    <a:pt x="20636" y="812800"/>
                    <a:pt x="13493" y="809841"/>
                    <a:pt x="8226" y="804574"/>
                  </a:cubicBezTo>
                  <a:cubicBezTo>
                    <a:pt x="2959" y="799307"/>
                    <a:pt x="0" y="792164"/>
                    <a:pt x="0" y="784715"/>
                  </a:cubicBezTo>
                  <a:lnTo>
                    <a:pt x="0" y="28085"/>
                  </a:lnTo>
                  <a:cubicBezTo>
                    <a:pt x="0" y="20636"/>
                    <a:pt x="2959" y="13493"/>
                    <a:pt x="8226" y="8226"/>
                  </a:cubicBezTo>
                  <a:cubicBezTo>
                    <a:pt x="13493" y="2959"/>
                    <a:pt x="20636" y="0"/>
                    <a:pt x="28085" y="0"/>
                  </a:cubicBezTo>
                  <a:close/>
                </a:path>
              </a:pathLst>
            </a:custGeom>
            <a:blipFill>
              <a:blip r:embed="rId2"/>
              <a:stretch>
                <a:fillRect l="-851" t="-4161" r="-183734" b="-112539"/>
              </a:stretch>
            </a:blipFill>
          </p:spPr>
          <p:txBody>
            <a:bodyPr/>
            <a:lstStyle/>
            <a:p>
              <a:endParaRPr lang="fi-FI"/>
            </a:p>
          </p:txBody>
        </p:sp>
      </p:grpSp>
      <p:sp>
        <p:nvSpPr>
          <p:cNvPr id="5" name="Tekstiruutu 4">
            <a:extLst>
              <a:ext uri="{FF2B5EF4-FFF2-40B4-BE49-F238E27FC236}">
                <a16:creationId xmlns:a16="http://schemas.microsoft.com/office/drawing/2014/main" id="{282D6E4B-A328-08DC-079D-651BCEADDF65}"/>
              </a:ext>
            </a:extLst>
          </p:cNvPr>
          <p:cNvSpPr txBox="1"/>
          <p:nvPr/>
        </p:nvSpPr>
        <p:spPr>
          <a:xfrm>
            <a:off x="10379049" y="8676194"/>
            <a:ext cx="18222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0893A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AVOPALVELUT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5561760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538211A-268E-1F28-123B-AE94B9D5FE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C7B7FFD5-419C-9D80-CAAA-3BF7144D0E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342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56" name="Freeform: Shape 55">
            <a:extLst>
              <a:ext uri="{FF2B5EF4-FFF2-40B4-BE49-F238E27FC236}">
                <a16:creationId xmlns:a16="http://schemas.microsoft.com/office/drawing/2014/main" id="{D1D4F299-B0D8-ADE3-BEF5-61D81CD273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custGeom>
            <a:avLst/>
            <a:gdLst>
              <a:gd name="connsiteX0" fmla="*/ 6315529 w 12192000"/>
              <a:gd name="connsiteY0" fmla="*/ 4323896 h 6858000"/>
              <a:gd name="connsiteX1" fmla="*/ 6295588 w 12192000"/>
              <a:gd name="connsiteY1" fmla="*/ 4367579 h 6858000"/>
              <a:gd name="connsiteX2" fmla="*/ 6219229 w 12192000"/>
              <a:gd name="connsiteY2" fmla="*/ 4436818 h 6858000"/>
              <a:gd name="connsiteX3" fmla="*/ 6065687 w 12192000"/>
              <a:gd name="connsiteY3" fmla="*/ 4637204 h 6858000"/>
              <a:gd name="connsiteX4" fmla="*/ 5727387 w 12192000"/>
              <a:gd name="connsiteY4" fmla="*/ 5460076 h 6858000"/>
              <a:gd name="connsiteX5" fmla="*/ 5620972 w 12192000"/>
              <a:gd name="connsiteY5" fmla="*/ 5725836 h 6858000"/>
              <a:gd name="connsiteX6" fmla="*/ 5707795 w 12192000"/>
              <a:gd name="connsiteY6" fmla="*/ 5790089 h 6858000"/>
              <a:gd name="connsiteX7" fmla="*/ 5554627 w 12192000"/>
              <a:gd name="connsiteY7" fmla="*/ 6078873 h 6858000"/>
              <a:gd name="connsiteX8" fmla="*/ 5373489 w 12192000"/>
              <a:gd name="connsiteY8" fmla="*/ 6402408 h 6858000"/>
              <a:gd name="connsiteX9" fmla="*/ 5099999 w 12192000"/>
              <a:gd name="connsiteY9" fmla="*/ 6827527 h 6858000"/>
              <a:gd name="connsiteX10" fmla="*/ 5078133 w 12192000"/>
              <a:gd name="connsiteY10" fmla="*/ 6857998 h 6858000"/>
              <a:gd name="connsiteX11" fmla="*/ 9179960 w 12192000"/>
              <a:gd name="connsiteY11" fmla="*/ 6857998 h 6858000"/>
              <a:gd name="connsiteX12" fmla="*/ 9179960 w 12192000"/>
              <a:gd name="connsiteY12" fmla="*/ 4323896 h 6858000"/>
              <a:gd name="connsiteX13" fmla="*/ 0 w 12192000"/>
              <a:gd name="connsiteY13" fmla="*/ 0 h 6858000"/>
              <a:gd name="connsiteX14" fmla="*/ 5872711 w 12192000"/>
              <a:gd name="connsiteY14" fmla="*/ 0 h 6858000"/>
              <a:gd name="connsiteX15" fmla="*/ 5885421 w 12192000"/>
              <a:gd name="connsiteY15" fmla="*/ 20207 h 6858000"/>
              <a:gd name="connsiteX16" fmla="*/ 5925300 w 12192000"/>
              <a:gd name="connsiteY16" fmla="*/ 48911 h 6858000"/>
              <a:gd name="connsiteX17" fmla="*/ 5940039 w 12192000"/>
              <a:gd name="connsiteY17" fmla="*/ 101212 h 6858000"/>
              <a:gd name="connsiteX18" fmla="*/ 5969942 w 12192000"/>
              <a:gd name="connsiteY18" fmla="*/ 311282 h 6858000"/>
              <a:gd name="connsiteX19" fmla="*/ 5961238 w 12192000"/>
              <a:gd name="connsiteY19" fmla="*/ 357643 h 6858000"/>
              <a:gd name="connsiteX20" fmla="*/ 5917195 w 12192000"/>
              <a:gd name="connsiteY20" fmla="*/ 420369 h 6858000"/>
              <a:gd name="connsiteX21" fmla="*/ 5882753 w 12192000"/>
              <a:gd name="connsiteY21" fmla="*/ 556832 h 6858000"/>
              <a:gd name="connsiteX22" fmla="*/ 5814490 w 12192000"/>
              <a:gd name="connsiteY22" fmla="*/ 757416 h 6858000"/>
              <a:gd name="connsiteX23" fmla="*/ 5780064 w 12192000"/>
              <a:gd name="connsiteY23" fmla="*/ 817804 h 6858000"/>
              <a:gd name="connsiteX24" fmla="*/ 5808232 w 12192000"/>
              <a:gd name="connsiteY24" fmla="*/ 850533 h 6858000"/>
              <a:gd name="connsiteX25" fmla="*/ 5906473 w 12192000"/>
              <a:gd name="connsiteY25" fmla="*/ 1076571 h 6858000"/>
              <a:gd name="connsiteX26" fmla="*/ 5778623 w 12192000"/>
              <a:gd name="connsiteY26" fmla="*/ 1369280 h 6858000"/>
              <a:gd name="connsiteX27" fmla="*/ 5710841 w 12192000"/>
              <a:gd name="connsiteY27" fmla="*/ 1462628 h 6858000"/>
              <a:gd name="connsiteX28" fmla="*/ 5846774 w 12192000"/>
              <a:gd name="connsiteY28" fmla="*/ 1455933 h 6858000"/>
              <a:gd name="connsiteX29" fmla="*/ 5897329 w 12192000"/>
              <a:gd name="connsiteY29" fmla="*/ 1553073 h 6858000"/>
              <a:gd name="connsiteX30" fmla="*/ 5919735 w 12192000"/>
              <a:gd name="connsiteY30" fmla="*/ 1602736 h 6858000"/>
              <a:gd name="connsiteX31" fmla="*/ 6057874 w 12192000"/>
              <a:gd name="connsiteY31" fmla="*/ 1910648 h 6858000"/>
              <a:gd name="connsiteX32" fmla="*/ 6039719 w 12192000"/>
              <a:gd name="connsiteY32" fmla="*/ 2010547 h 6858000"/>
              <a:gd name="connsiteX33" fmla="*/ 5841713 w 12192000"/>
              <a:gd name="connsiteY33" fmla="*/ 2520599 h 6858000"/>
              <a:gd name="connsiteX34" fmla="*/ 6071734 w 12192000"/>
              <a:gd name="connsiteY34" fmla="*/ 2593468 h 6858000"/>
              <a:gd name="connsiteX35" fmla="*/ 6092050 w 12192000"/>
              <a:gd name="connsiteY35" fmla="*/ 2806646 h 6858000"/>
              <a:gd name="connsiteX36" fmla="*/ 6215122 w 12192000"/>
              <a:gd name="connsiteY36" fmla="*/ 3021197 h 6858000"/>
              <a:gd name="connsiteX37" fmla="*/ 6338100 w 12192000"/>
              <a:gd name="connsiteY37" fmla="*/ 3178087 h 6858000"/>
              <a:gd name="connsiteX38" fmla="*/ 6343927 w 12192000"/>
              <a:gd name="connsiteY38" fmla="*/ 3194685 h 6858000"/>
              <a:gd name="connsiteX39" fmla="*/ 6343850 w 12192000"/>
              <a:gd name="connsiteY39" fmla="*/ 3201174 h 6858000"/>
              <a:gd name="connsiteX40" fmla="*/ 6366375 w 12192000"/>
              <a:gd name="connsiteY40" fmla="*/ 3271251 h 6858000"/>
              <a:gd name="connsiteX41" fmla="*/ 6369430 w 12192000"/>
              <a:gd name="connsiteY41" fmla="*/ 3276240 h 6858000"/>
              <a:gd name="connsiteX42" fmla="*/ 6392405 w 12192000"/>
              <a:gd name="connsiteY42" fmla="*/ 3360437 h 6858000"/>
              <a:gd name="connsiteX43" fmla="*/ 6397993 w 12192000"/>
              <a:gd name="connsiteY43" fmla="*/ 3390203 h 6858000"/>
              <a:gd name="connsiteX44" fmla="*/ 6394652 w 12192000"/>
              <a:gd name="connsiteY44" fmla="*/ 3402205 h 6858000"/>
              <a:gd name="connsiteX45" fmla="*/ 6366662 w 12192000"/>
              <a:gd name="connsiteY45" fmla="*/ 3442044 h 6858000"/>
              <a:gd name="connsiteX46" fmla="*/ 6320915 w 12192000"/>
              <a:gd name="connsiteY46" fmla="*/ 3701547 h 6858000"/>
              <a:gd name="connsiteX47" fmla="*/ 6364618 w 12192000"/>
              <a:gd name="connsiteY47" fmla="*/ 3743844 h 6858000"/>
              <a:gd name="connsiteX48" fmla="*/ 6370409 w 12192000"/>
              <a:gd name="connsiteY48" fmla="*/ 3754454 h 6858000"/>
              <a:gd name="connsiteX49" fmla="*/ 6373773 w 12192000"/>
              <a:gd name="connsiteY49" fmla="*/ 3768237 h 6858000"/>
              <a:gd name="connsiteX50" fmla="*/ 6375298 w 12192000"/>
              <a:gd name="connsiteY50" fmla="*/ 3796540 h 6858000"/>
              <a:gd name="connsiteX51" fmla="*/ 6253487 w 12192000"/>
              <a:gd name="connsiteY51" fmla="*/ 3856948 h 6858000"/>
              <a:gd name="connsiteX52" fmla="*/ 6385416 w 12192000"/>
              <a:gd name="connsiteY52" fmla="*/ 4014409 h 6858000"/>
              <a:gd name="connsiteX53" fmla="*/ 6374795 w 12192000"/>
              <a:gd name="connsiteY53" fmla="*/ 4038554 h 6858000"/>
              <a:gd name="connsiteX54" fmla="*/ 6351015 w 12192000"/>
              <a:gd name="connsiteY54" fmla="*/ 4150489 h 6858000"/>
              <a:gd name="connsiteX55" fmla="*/ 6340821 w 12192000"/>
              <a:gd name="connsiteY55" fmla="*/ 4212706 h 6858000"/>
              <a:gd name="connsiteX56" fmla="*/ 12191999 w 12192000"/>
              <a:gd name="connsiteY56" fmla="*/ 4212706 h 6858000"/>
              <a:gd name="connsiteX57" fmla="*/ 12191999 w 12192000"/>
              <a:gd name="connsiteY57" fmla="*/ 0 h 6858000"/>
              <a:gd name="connsiteX58" fmla="*/ 12192000 w 12192000"/>
              <a:gd name="connsiteY58" fmla="*/ 0 h 6858000"/>
              <a:gd name="connsiteX59" fmla="*/ 12192000 w 12192000"/>
              <a:gd name="connsiteY59" fmla="*/ 6858000 h 6858000"/>
              <a:gd name="connsiteX60" fmla="*/ 12191999 w 12192000"/>
              <a:gd name="connsiteY60" fmla="*/ 6858000 h 6858000"/>
              <a:gd name="connsiteX61" fmla="*/ 12191999 w 12192000"/>
              <a:gd name="connsiteY61" fmla="*/ 4323902 h 6858000"/>
              <a:gd name="connsiteX62" fmla="*/ 9307672 w 12192000"/>
              <a:gd name="connsiteY62" fmla="*/ 4323902 h 6858000"/>
              <a:gd name="connsiteX63" fmla="*/ 9307672 w 12192000"/>
              <a:gd name="connsiteY63" fmla="*/ 6858000 h 6858000"/>
              <a:gd name="connsiteX64" fmla="*/ 0 w 12192000"/>
              <a:gd name="connsiteY6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12192000" h="6858000">
                <a:moveTo>
                  <a:pt x="6315529" y="4323896"/>
                </a:moveTo>
                <a:lnTo>
                  <a:pt x="6295588" y="4367579"/>
                </a:lnTo>
                <a:cubicBezTo>
                  <a:pt x="6278024" y="4397022"/>
                  <a:pt x="6253813" y="4421099"/>
                  <a:pt x="6219229" y="4436818"/>
                </a:cubicBezTo>
                <a:cubicBezTo>
                  <a:pt x="6148079" y="4469666"/>
                  <a:pt x="6116436" y="4572066"/>
                  <a:pt x="6065687" y="4637204"/>
                </a:cubicBezTo>
                <a:cubicBezTo>
                  <a:pt x="5888713" y="4862696"/>
                  <a:pt x="5773979" y="5125824"/>
                  <a:pt x="5727387" y="5460076"/>
                </a:cubicBezTo>
                <a:cubicBezTo>
                  <a:pt x="5714326" y="5552523"/>
                  <a:pt x="5656974" y="5638673"/>
                  <a:pt x="5620972" y="5725836"/>
                </a:cubicBezTo>
                <a:cubicBezTo>
                  <a:pt x="5641553" y="5779043"/>
                  <a:pt x="5738619" y="5631221"/>
                  <a:pt x="5707795" y="5790089"/>
                </a:cubicBezTo>
                <a:cubicBezTo>
                  <a:pt x="5684453" y="5909876"/>
                  <a:pt x="5617437" y="5996827"/>
                  <a:pt x="5554627" y="6078873"/>
                </a:cubicBezTo>
                <a:cubicBezTo>
                  <a:pt x="5482491" y="6172498"/>
                  <a:pt x="5402203" y="6253366"/>
                  <a:pt x="5373489" y="6402408"/>
                </a:cubicBezTo>
                <a:cubicBezTo>
                  <a:pt x="5371924" y="6410357"/>
                  <a:pt x="5276557" y="6577417"/>
                  <a:pt x="5099999" y="6827527"/>
                </a:cubicBezTo>
                <a:lnTo>
                  <a:pt x="5078133" y="6857998"/>
                </a:lnTo>
                <a:lnTo>
                  <a:pt x="9179960" y="6857998"/>
                </a:lnTo>
                <a:lnTo>
                  <a:pt x="9179960" y="4323896"/>
                </a:lnTo>
                <a:close/>
                <a:moveTo>
                  <a:pt x="0" y="0"/>
                </a:moveTo>
                <a:lnTo>
                  <a:pt x="5872711" y="0"/>
                </a:lnTo>
                <a:lnTo>
                  <a:pt x="5885421" y="20207"/>
                </a:lnTo>
                <a:cubicBezTo>
                  <a:pt x="5896481" y="32882"/>
                  <a:pt x="5909484" y="42864"/>
                  <a:pt x="5925300" y="48911"/>
                </a:cubicBezTo>
                <a:cubicBezTo>
                  <a:pt x="5940498" y="54526"/>
                  <a:pt x="5945509" y="75042"/>
                  <a:pt x="5940039" y="101212"/>
                </a:cubicBezTo>
                <a:cubicBezTo>
                  <a:pt x="5921950" y="187894"/>
                  <a:pt x="5936667" y="254951"/>
                  <a:pt x="5969942" y="311282"/>
                </a:cubicBezTo>
                <a:cubicBezTo>
                  <a:pt x="5981709" y="330926"/>
                  <a:pt x="5977292" y="344422"/>
                  <a:pt x="5961238" y="357643"/>
                </a:cubicBezTo>
                <a:cubicBezTo>
                  <a:pt x="5942802" y="372223"/>
                  <a:pt x="5928461" y="393565"/>
                  <a:pt x="5917195" y="420369"/>
                </a:cubicBezTo>
                <a:cubicBezTo>
                  <a:pt x="5898701" y="463685"/>
                  <a:pt x="5889992" y="510050"/>
                  <a:pt x="5882753" y="556832"/>
                </a:cubicBezTo>
                <a:cubicBezTo>
                  <a:pt x="5871511" y="630206"/>
                  <a:pt x="5858246" y="700969"/>
                  <a:pt x="5814490" y="757416"/>
                </a:cubicBezTo>
                <a:cubicBezTo>
                  <a:pt x="5801465" y="774559"/>
                  <a:pt x="5791019" y="796511"/>
                  <a:pt x="5780064" y="817804"/>
                </a:cubicBezTo>
                <a:cubicBezTo>
                  <a:pt x="5783558" y="836359"/>
                  <a:pt x="5792196" y="849005"/>
                  <a:pt x="5808232" y="850533"/>
                </a:cubicBezTo>
                <a:cubicBezTo>
                  <a:pt x="5910296" y="860624"/>
                  <a:pt x="5905771" y="962632"/>
                  <a:pt x="5906473" y="1076571"/>
                </a:cubicBezTo>
                <a:cubicBezTo>
                  <a:pt x="5907545" y="1217584"/>
                  <a:pt x="5849973" y="1296799"/>
                  <a:pt x="5778623" y="1369280"/>
                </a:cubicBezTo>
                <a:cubicBezTo>
                  <a:pt x="5754207" y="1393852"/>
                  <a:pt x="5718605" y="1401742"/>
                  <a:pt x="5710841" y="1462628"/>
                </a:cubicBezTo>
                <a:cubicBezTo>
                  <a:pt x="5753463" y="1508141"/>
                  <a:pt x="5802053" y="1451295"/>
                  <a:pt x="5846774" y="1455933"/>
                </a:cubicBezTo>
                <a:cubicBezTo>
                  <a:pt x="5883727" y="1460129"/>
                  <a:pt x="5943609" y="1438568"/>
                  <a:pt x="5897329" y="1553073"/>
                </a:cubicBezTo>
                <a:cubicBezTo>
                  <a:pt x="5883856" y="1586627"/>
                  <a:pt x="5901366" y="1604100"/>
                  <a:pt x="5919735" y="1602736"/>
                </a:cubicBezTo>
                <a:cubicBezTo>
                  <a:pt x="6068526" y="1589022"/>
                  <a:pt x="6006837" y="1813624"/>
                  <a:pt x="6057874" y="1910648"/>
                </a:cubicBezTo>
                <a:cubicBezTo>
                  <a:pt x="6072264" y="1936644"/>
                  <a:pt x="6059978" y="1992417"/>
                  <a:pt x="6039719" y="2010547"/>
                </a:cubicBezTo>
                <a:cubicBezTo>
                  <a:pt x="5911143" y="2127229"/>
                  <a:pt x="5899692" y="2331836"/>
                  <a:pt x="5841713" y="2520599"/>
                </a:cubicBezTo>
                <a:cubicBezTo>
                  <a:pt x="5912636" y="2572423"/>
                  <a:pt x="5995799" y="2566926"/>
                  <a:pt x="6071734" y="2593468"/>
                </a:cubicBezTo>
                <a:cubicBezTo>
                  <a:pt x="6150607" y="2620843"/>
                  <a:pt x="6151703" y="2655507"/>
                  <a:pt x="6092050" y="2806646"/>
                </a:cubicBezTo>
                <a:cubicBezTo>
                  <a:pt x="6259331" y="2795420"/>
                  <a:pt x="6259331" y="2795420"/>
                  <a:pt x="6215122" y="3021197"/>
                </a:cubicBezTo>
                <a:cubicBezTo>
                  <a:pt x="6259035" y="3016573"/>
                  <a:pt x="6302431" y="3085300"/>
                  <a:pt x="6338100" y="3178087"/>
                </a:cubicBezTo>
                <a:lnTo>
                  <a:pt x="6343927" y="3194685"/>
                </a:lnTo>
                <a:lnTo>
                  <a:pt x="6343850" y="3201174"/>
                </a:lnTo>
                <a:cubicBezTo>
                  <a:pt x="6346866" y="3232770"/>
                  <a:pt x="6355995" y="3253323"/>
                  <a:pt x="6366375" y="3271251"/>
                </a:cubicBezTo>
                <a:lnTo>
                  <a:pt x="6369430" y="3276240"/>
                </a:lnTo>
                <a:lnTo>
                  <a:pt x="6392405" y="3360437"/>
                </a:lnTo>
                <a:lnTo>
                  <a:pt x="6397993" y="3390203"/>
                </a:lnTo>
                <a:lnTo>
                  <a:pt x="6394652" y="3402205"/>
                </a:lnTo>
                <a:cubicBezTo>
                  <a:pt x="6388505" y="3414621"/>
                  <a:pt x="6379344" y="3427747"/>
                  <a:pt x="6366662" y="3442044"/>
                </a:cubicBezTo>
                <a:cubicBezTo>
                  <a:pt x="6239481" y="3584662"/>
                  <a:pt x="6224938" y="3605480"/>
                  <a:pt x="6320915" y="3701547"/>
                </a:cubicBezTo>
                <a:lnTo>
                  <a:pt x="6364618" y="3743844"/>
                </a:lnTo>
                <a:lnTo>
                  <a:pt x="6370409" y="3754454"/>
                </a:lnTo>
                <a:lnTo>
                  <a:pt x="6373773" y="3768237"/>
                </a:lnTo>
                <a:cubicBezTo>
                  <a:pt x="6374277" y="3777528"/>
                  <a:pt x="6374207" y="3788146"/>
                  <a:pt x="6375298" y="3796540"/>
                </a:cubicBezTo>
                <a:cubicBezTo>
                  <a:pt x="6339717" y="3831045"/>
                  <a:pt x="6294642" y="3774365"/>
                  <a:pt x="6253487" y="3856948"/>
                </a:cubicBezTo>
                <a:lnTo>
                  <a:pt x="6385416" y="4014409"/>
                </a:lnTo>
                <a:lnTo>
                  <a:pt x="6374795" y="4038554"/>
                </a:lnTo>
                <a:cubicBezTo>
                  <a:pt x="6363579" y="4073249"/>
                  <a:pt x="6356895" y="4111559"/>
                  <a:pt x="6351015" y="4150489"/>
                </a:cubicBezTo>
                <a:lnTo>
                  <a:pt x="6340821" y="4212706"/>
                </a:lnTo>
                <a:lnTo>
                  <a:pt x="12191999" y="4212706"/>
                </a:lnTo>
                <a:lnTo>
                  <a:pt x="12191999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12191999" y="6858000"/>
                </a:lnTo>
                <a:lnTo>
                  <a:pt x="12191999" y="4323902"/>
                </a:lnTo>
                <a:lnTo>
                  <a:pt x="9307672" y="4323902"/>
                </a:lnTo>
                <a:lnTo>
                  <a:pt x="930767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pPr defTabSz="457200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DF40473C-95B1-1FD2-CFD5-35E5423158C6}"/>
              </a:ext>
            </a:extLst>
          </p:cNvPr>
          <p:cNvSpPr txBox="1"/>
          <p:nvPr/>
        </p:nvSpPr>
        <p:spPr>
          <a:xfrm>
            <a:off x="1257300" y="1026695"/>
            <a:ext cx="6521922" cy="88873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R="0" lvl="0" fontAlgn="auto">
              <a:lnSpc>
                <a:spcPct val="90000"/>
              </a:lnSpc>
              <a:spcBef>
                <a:spcPts val="0"/>
              </a:spcBef>
              <a:spcAft>
                <a:spcPts val="660"/>
              </a:spcAft>
              <a:buClrTx/>
              <a:buSzTx/>
              <a:tabLst/>
              <a:defRPr/>
            </a:pPr>
            <a:r>
              <a:rPr lang="en-US" sz="2400" b="1" dirty="0">
                <a:solidFill>
                  <a:srgbClr val="0893A9"/>
                </a:solidFill>
                <a:latin typeface="Open Sans    "/>
                <a:sym typeface="Open Sans Bold"/>
              </a:rPr>
              <a:t>Miten?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Rekrytoidaan sosiaalityöntekijä (50%, jaettu resurssi avopalvelun kanssa) toimii Varjon muiden (kokija- ja tekijätyön) asiantuntijoiden työparina asiakkuuksissa ja perheiden ammattilaisverkostoissa varmistaen lasten ja läheisten avunsaantia.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i-FI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Vanhemmuustyöskentely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i-FI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Verkostoyhteistyö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i-FI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Koulutus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i-FI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Ohjaus ja neuvonta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i-FI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Konsultaatiot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Vaikuttamistyö liittyen lasten ja perheen oikeuteen saada apua haavoittuvassa tilanteessa.</a:t>
            </a:r>
          </a:p>
          <a:p>
            <a:pPr marR="0" lvl="0" fontAlgn="auto"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endParaRPr kumimoji="0" lang="en-US" sz="2400" b="1" i="0" u="none" strike="noStrike" cap="none" spc="0" normalizeH="0" baseline="0" noProof="0" dirty="0">
              <a:ln>
                <a:noFill/>
              </a:ln>
              <a:solidFill>
                <a:srgbClr val="0893A9"/>
              </a:solidFill>
              <a:effectLst/>
              <a:highlight>
                <a:srgbClr val="FFFF00"/>
              </a:highlight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 Bold"/>
            </a:endParaRPr>
          </a:p>
          <a:p>
            <a:pPr algn="l">
              <a:lnSpc>
                <a:spcPct val="90000"/>
              </a:lnSpc>
              <a:spcAft>
                <a:spcPts val="660"/>
              </a:spcAft>
            </a:pPr>
            <a:r>
              <a:rPr lang="en-US" sz="2400" b="1" dirty="0" err="1">
                <a:solidFill>
                  <a:srgbClr val="0893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Mittarit</a:t>
            </a:r>
            <a:endParaRPr lang="fi-FI" sz="2400" b="0" i="0" u="none" strike="noStrike" baseline="0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Määrällinen tavoite: 25 lasta/läheistä</a:t>
            </a:r>
            <a:endParaRPr lang="en-US" sz="2400" b="1" dirty="0">
              <a:solidFill>
                <a:srgbClr val="0893A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 Bold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400" b="1" dirty="0">
              <a:latin typeface="Open Sans    "/>
              <a:sym typeface="Open Sans Bold"/>
            </a:endParaRPr>
          </a:p>
        </p:txBody>
      </p:sp>
      <p:sp>
        <p:nvSpPr>
          <p:cNvPr id="18" name="TextBox 15">
            <a:extLst>
              <a:ext uri="{FF2B5EF4-FFF2-40B4-BE49-F238E27FC236}">
                <a16:creationId xmlns:a16="http://schemas.microsoft.com/office/drawing/2014/main" id="{9C71611F-AE2F-D37B-FDC5-EFF8A4D26ACB}"/>
              </a:ext>
            </a:extLst>
          </p:cNvPr>
          <p:cNvSpPr txBox="1"/>
          <p:nvPr/>
        </p:nvSpPr>
        <p:spPr>
          <a:xfrm>
            <a:off x="717463" y="6415692"/>
            <a:ext cx="8426535" cy="312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47"/>
              </a:lnSpc>
            </a:pPr>
            <a:endParaRPr lang="en-US" sz="1891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D119CFDB-2259-4F2C-64B8-8340DDE6F95D}"/>
              </a:ext>
            </a:extLst>
          </p:cNvPr>
          <p:cNvSpPr txBox="1"/>
          <p:nvPr/>
        </p:nvSpPr>
        <p:spPr>
          <a:xfrm>
            <a:off x="9447772" y="7894380"/>
            <a:ext cx="3768636" cy="644381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 defTabSz="398181">
              <a:lnSpc>
                <a:spcPts val="1518"/>
              </a:lnSpc>
              <a:spcAft>
                <a:spcPts val="311"/>
              </a:spcAft>
            </a:pPr>
            <a:r>
              <a:rPr lang="en-US" sz="1084" b="1" kern="1200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TURVAISUUS</a:t>
            </a:r>
            <a:endParaRPr lang="en-US" sz="2490" b="1" dirty="0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04DD740F-D6C6-06AE-E6D8-343E2E2E522A}"/>
              </a:ext>
            </a:extLst>
          </p:cNvPr>
          <p:cNvSpPr txBox="1"/>
          <p:nvPr/>
        </p:nvSpPr>
        <p:spPr>
          <a:xfrm>
            <a:off x="10508780" y="1026695"/>
            <a:ext cx="6954495" cy="48013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fi-FI" sz="3200" dirty="0">
                <a:solidFill>
                  <a:srgbClr val="0893A9"/>
                </a:solidFill>
                <a:latin typeface="Open Sans Bold" panose="020B0806030504020204" charset="0"/>
                <a:ea typeface="Open Sans Bold" panose="020B0806030504020204" charset="0"/>
                <a:cs typeface="Open Sans Bold" panose="020B0806030504020204" charset="0"/>
              </a:rPr>
              <a:t>TUETAAN LAPSEN OIKEUTTA ERITYISEEN SUOJELUUN, TURVALLISEEN KASVUYMPÄRISTÖÖN JA OSALLISUUTEEN. </a:t>
            </a:r>
          </a:p>
          <a:p>
            <a:endParaRPr lang="fi-FI" sz="3200" dirty="0">
              <a:solidFill>
                <a:srgbClr val="0893A9"/>
              </a:solidFill>
              <a:latin typeface="Open Sans Bold" panose="020B0806030504020204" charset="0"/>
              <a:ea typeface="Open Sans Bold" panose="020B0806030504020204" charset="0"/>
              <a:cs typeface="Open Sans Bold" panose="020B0806030504020204" charset="0"/>
            </a:endParaRPr>
          </a:p>
          <a:p>
            <a:r>
              <a:rPr lang="fi-FI" sz="3200" dirty="0">
                <a:solidFill>
                  <a:srgbClr val="0893A9"/>
                </a:solidFill>
                <a:latin typeface="Open Sans Bold" panose="020B0806030504020204" charset="0"/>
                <a:ea typeface="Open Sans Bold" panose="020B0806030504020204" charset="0"/>
                <a:cs typeface="Open Sans Bold" panose="020B0806030504020204" charset="0"/>
              </a:rPr>
              <a:t>VAHVISTETAAN LASTEN OIKEUKSIEN TOTEUTUMISTA VAATIVISSA EROTILANTEISSA.</a:t>
            </a:r>
          </a:p>
          <a:p>
            <a:pPr marL="342900" indent="-342900" defTabSz="748970">
              <a:spcAft>
                <a:spcPts val="585"/>
              </a:spcAft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0893A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 Bold"/>
            </a:endParaRPr>
          </a:p>
        </p:txBody>
      </p:sp>
      <p:grpSp>
        <p:nvGrpSpPr>
          <p:cNvPr id="2" name="Group 2">
            <a:extLst>
              <a:ext uri="{FF2B5EF4-FFF2-40B4-BE49-F238E27FC236}">
                <a16:creationId xmlns:a16="http://schemas.microsoft.com/office/drawing/2014/main" id="{22296B08-0810-AD66-A22C-BA81A97152C7}"/>
              </a:ext>
            </a:extLst>
          </p:cNvPr>
          <p:cNvGrpSpPr/>
          <p:nvPr/>
        </p:nvGrpSpPr>
        <p:grpSpPr>
          <a:xfrm>
            <a:off x="9405844" y="8003290"/>
            <a:ext cx="3768636" cy="632496"/>
            <a:chOff x="0" y="-24243"/>
            <a:chExt cx="2219334" cy="379473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9F7028C5-5CED-A6C9-107B-8E54F4CE169F}"/>
                </a:ext>
              </a:extLst>
            </p:cNvPr>
            <p:cNvSpPr/>
            <p:nvPr/>
          </p:nvSpPr>
          <p:spPr>
            <a:xfrm>
              <a:off x="0" y="0"/>
              <a:ext cx="2219334" cy="331848"/>
            </a:xfrm>
            <a:custGeom>
              <a:avLst/>
              <a:gdLst/>
              <a:ahLst/>
              <a:cxnLst/>
              <a:rect l="l" t="t" r="r" b="b"/>
              <a:pathLst>
                <a:path w="2219334" h="331848">
                  <a:moveTo>
                    <a:pt x="46856" y="0"/>
                  </a:moveTo>
                  <a:lnTo>
                    <a:pt x="2172478" y="0"/>
                  </a:lnTo>
                  <a:cubicBezTo>
                    <a:pt x="2198356" y="0"/>
                    <a:pt x="2219334" y="20978"/>
                    <a:pt x="2219334" y="46856"/>
                  </a:cubicBezTo>
                  <a:lnTo>
                    <a:pt x="2219334" y="284992"/>
                  </a:lnTo>
                  <a:cubicBezTo>
                    <a:pt x="2219334" y="310870"/>
                    <a:pt x="2198356" y="331848"/>
                    <a:pt x="2172478" y="331848"/>
                  </a:cubicBezTo>
                  <a:lnTo>
                    <a:pt x="46856" y="331848"/>
                  </a:lnTo>
                  <a:cubicBezTo>
                    <a:pt x="34429" y="331848"/>
                    <a:pt x="22511" y="326912"/>
                    <a:pt x="13724" y="318124"/>
                  </a:cubicBezTo>
                  <a:cubicBezTo>
                    <a:pt x="4937" y="309337"/>
                    <a:pt x="0" y="297419"/>
                    <a:pt x="0" y="284992"/>
                  </a:cubicBezTo>
                  <a:lnTo>
                    <a:pt x="0" y="46856"/>
                  </a:lnTo>
                  <a:cubicBezTo>
                    <a:pt x="0" y="34429"/>
                    <a:pt x="4937" y="22511"/>
                    <a:pt x="13724" y="13724"/>
                  </a:cubicBezTo>
                  <a:cubicBezTo>
                    <a:pt x="22511" y="4937"/>
                    <a:pt x="34429" y="0"/>
                    <a:pt x="46856" y="0"/>
                  </a:cubicBezTo>
                  <a:close/>
                </a:path>
              </a:pathLst>
            </a:custGeom>
            <a:solidFill>
              <a:srgbClr val="0893A9"/>
            </a:solidFill>
          </p:spPr>
          <p:txBody>
            <a:bodyPr/>
            <a:lstStyle/>
            <a:p>
              <a:endParaRPr lang="fi-FI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9CA43662-4702-5366-9E2D-1F448DD9BA1A}"/>
                </a:ext>
              </a:extLst>
            </p:cNvPr>
            <p:cNvSpPr txBox="1"/>
            <p:nvPr/>
          </p:nvSpPr>
          <p:spPr>
            <a:xfrm>
              <a:off x="0" y="-24243"/>
              <a:ext cx="2219334" cy="3794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87"/>
                </a:lnSpc>
              </a:pPr>
              <a:r>
                <a:rPr lang="en-US" sz="2490" b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OIKEUDENMUKAISUUS</a:t>
              </a:r>
            </a:p>
          </p:txBody>
        </p:sp>
      </p:grpSp>
      <p:grpSp>
        <p:nvGrpSpPr>
          <p:cNvPr id="7" name="Group 5">
            <a:extLst>
              <a:ext uri="{FF2B5EF4-FFF2-40B4-BE49-F238E27FC236}">
                <a16:creationId xmlns:a16="http://schemas.microsoft.com/office/drawing/2014/main" id="{D8800D3A-E67A-7439-5617-130ACE0C772B}"/>
              </a:ext>
            </a:extLst>
          </p:cNvPr>
          <p:cNvGrpSpPr/>
          <p:nvPr/>
        </p:nvGrpSpPr>
        <p:grpSpPr>
          <a:xfrm>
            <a:off x="14535553" y="7100909"/>
            <a:ext cx="3208107" cy="2362927"/>
            <a:chOff x="0" y="0"/>
            <a:chExt cx="1101631" cy="812800"/>
          </a:xfrm>
        </p:grpSpPr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7657CCC1-6745-231E-7ACC-19BCBB14B0F3}"/>
                </a:ext>
              </a:extLst>
            </p:cNvPr>
            <p:cNvSpPr/>
            <p:nvPr/>
          </p:nvSpPr>
          <p:spPr>
            <a:xfrm>
              <a:off x="0" y="0"/>
              <a:ext cx="1101631" cy="812800"/>
            </a:xfrm>
            <a:custGeom>
              <a:avLst/>
              <a:gdLst/>
              <a:ahLst/>
              <a:cxnLst/>
              <a:rect l="l" t="t" r="r" b="b"/>
              <a:pathLst>
                <a:path w="1101631" h="812800">
                  <a:moveTo>
                    <a:pt x="28085" y="0"/>
                  </a:moveTo>
                  <a:lnTo>
                    <a:pt x="1073547" y="0"/>
                  </a:lnTo>
                  <a:cubicBezTo>
                    <a:pt x="1080995" y="0"/>
                    <a:pt x="1088139" y="2959"/>
                    <a:pt x="1093406" y="8226"/>
                  </a:cubicBezTo>
                  <a:cubicBezTo>
                    <a:pt x="1098672" y="13493"/>
                    <a:pt x="1101631" y="20636"/>
                    <a:pt x="1101631" y="28085"/>
                  </a:cubicBezTo>
                  <a:lnTo>
                    <a:pt x="1101631" y="784715"/>
                  </a:lnTo>
                  <a:cubicBezTo>
                    <a:pt x="1101631" y="800226"/>
                    <a:pt x="1089057" y="812800"/>
                    <a:pt x="1073547" y="812800"/>
                  </a:cubicBezTo>
                  <a:lnTo>
                    <a:pt x="28085" y="812800"/>
                  </a:lnTo>
                  <a:cubicBezTo>
                    <a:pt x="20636" y="812800"/>
                    <a:pt x="13493" y="809841"/>
                    <a:pt x="8226" y="804574"/>
                  </a:cubicBezTo>
                  <a:cubicBezTo>
                    <a:pt x="2959" y="799307"/>
                    <a:pt x="0" y="792164"/>
                    <a:pt x="0" y="784715"/>
                  </a:cubicBezTo>
                  <a:lnTo>
                    <a:pt x="0" y="28085"/>
                  </a:lnTo>
                  <a:cubicBezTo>
                    <a:pt x="0" y="20636"/>
                    <a:pt x="2959" y="13493"/>
                    <a:pt x="8226" y="8226"/>
                  </a:cubicBezTo>
                  <a:cubicBezTo>
                    <a:pt x="13493" y="2959"/>
                    <a:pt x="20636" y="0"/>
                    <a:pt x="28085" y="0"/>
                  </a:cubicBezTo>
                  <a:close/>
                </a:path>
              </a:pathLst>
            </a:custGeom>
            <a:blipFill>
              <a:blip r:embed="rId2"/>
              <a:stretch>
                <a:fillRect l="-851" t="-4161" r="-183734" b="-112539"/>
              </a:stretch>
            </a:blipFill>
          </p:spPr>
          <p:txBody>
            <a:bodyPr/>
            <a:lstStyle/>
            <a:p>
              <a:endParaRPr lang="fi-FI"/>
            </a:p>
          </p:txBody>
        </p:sp>
      </p:grpSp>
      <p:sp>
        <p:nvSpPr>
          <p:cNvPr id="5" name="Tekstiruutu 4">
            <a:extLst>
              <a:ext uri="{FF2B5EF4-FFF2-40B4-BE49-F238E27FC236}">
                <a16:creationId xmlns:a16="http://schemas.microsoft.com/office/drawing/2014/main" id="{B5C63AAE-F74E-EC8E-D576-10D34950E5C7}"/>
              </a:ext>
            </a:extLst>
          </p:cNvPr>
          <p:cNvSpPr txBox="1"/>
          <p:nvPr/>
        </p:nvSpPr>
        <p:spPr>
          <a:xfrm>
            <a:off x="10840983" y="8676194"/>
            <a:ext cx="8983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748970">
              <a:spcAft>
                <a:spcPts val="660"/>
              </a:spcAft>
            </a:pPr>
            <a:r>
              <a:rPr lang="en-US" sz="1800" b="1" dirty="0">
                <a:solidFill>
                  <a:srgbClr val="0893A9"/>
                </a:solidFill>
                <a:latin typeface="Open Sans Bold" panose="020B0806030504020204" charset="0"/>
                <a:ea typeface="Open Sans Bold" panose="020B0806030504020204" charset="0"/>
                <a:cs typeface="Open Sans Bold" panose="020B0806030504020204" charset="0"/>
                <a:sym typeface="Open Sans Bold"/>
              </a:rPr>
              <a:t>VARJO</a:t>
            </a:r>
          </a:p>
        </p:txBody>
      </p:sp>
    </p:spTree>
    <p:extLst>
      <p:ext uri="{BB962C8B-B14F-4D97-AF65-F5344CB8AC3E}">
        <p14:creationId xmlns:p14="http://schemas.microsoft.com/office/powerpoint/2010/main" val="12781715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DBB234B-C79C-4DA8-FE55-759B81CC2F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9871FDBE-40A1-432D-CE58-DC1BCEA968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342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56" name="Freeform: Shape 55">
            <a:extLst>
              <a:ext uri="{FF2B5EF4-FFF2-40B4-BE49-F238E27FC236}">
                <a16:creationId xmlns:a16="http://schemas.microsoft.com/office/drawing/2014/main" id="{D7B75C05-6B79-1809-AA3C-02E3AC01F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custGeom>
            <a:avLst/>
            <a:gdLst>
              <a:gd name="connsiteX0" fmla="*/ 6315529 w 12192000"/>
              <a:gd name="connsiteY0" fmla="*/ 4323896 h 6858000"/>
              <a:gd name="connsiteX1" fmla="*/ 6295588 w 12192000"/>
              <a:gd name="connsiteY1" fmla="*/ 4367579 h 6858000"/>
              <a:gd name="connsiteX2" fmla="*/ 6219229 w 12192000"/>
              <a:gd name="connsiteY2" fmla="*/ 4436818 h 6858000"/>
              <a:gd name="connsiteX3" fmla="*/ 6065687 w 12192000"/>
              <a:gd name="connsiteY3" fmla="*/ 4637204 h 6858000"/>
              <a:gd name="connsiteX4" fmla="*/ 5727387 w 12192000"/>
              <a:gd name="connsiteY4" fmla="*/ 5460076 h 6858000"/>
              <a:gd name="connsiteX5" fmla="*/ 5620972 w 12192000"/>
              <a:gd name="connsiteY5" fmla="*/ 5725836 h 6858000"/>
              <a:gd name="connsiteX6" fmla="*/ 5707795 w 12192000"/>
              <a:gd name="connsiteY6" fmla="*/ 5790089 h 6858000"/>
              <a:gd name="connsiteX7" fmla="*/ 5554627 w 12192000"/>
              <a:gd name="connsiteY7" fmla="*/ 6078873 h 6858000"/>
              <a:gd name="connsiteX8" fmla="*/ 5373489 w 12192000"/>
              <a:gd name="connsiteY8" fmla="*/ 6402408 h 6858000"/>
              <a:gd name="connsiteX9" fmla="*/ 5099999 w 12192000"/>
              <a:gd name="connsiteY9" fmla="*/ 6827527 h 6858000"/>
              <a:gd name="connsiteX10" fmla="*/ 5078133 w 12192000"/>
              <a:gd name="connsiteY10" fmla="*/ 6857998 h 6858000"/>
              <a:gd name="connsiteX11" fmla="*/ 9179960 w 12192000"/>
              <a:gd name="connsiteY11" fmla="*/ 6857998 h 6858000"/>
              <a:gd name="connsiteX12" fmla="*/ 9179960 w 12192000"/>
              <a:gd name="connsiteY12" fmla="*/ 4323896 h 6858000"/>
              <a:gd name="connsiteX13" fmla="*/ 0 w 12192000"/>
              <a:gd name="connsiteY13" fmla="*/ 0 h 6858000"/>
              <a:gd name="connsiteX14" fmla="*/ 5872711 w 12192000"/>
              <a:gd name="connsiteY14" fmla="*/ 0 h 6858000"/>
              <a:gd name="connsiteX15" fmla="*/ 5885421 w 12192000"/>
              <a:gd name="connsiteY15" fmla="*/ 20207 h 6858000"/>
              <a:gd name="connsiteX16" fmla="*/ 5925300 w 12192000"/>
              <a:gd name="connsiteY16" fmla="*/ 48911 h 6858000"/>
              <a:gd name="connsiteX17" fmla="*/ 5940039 w 12192000"/>
              <a:gd name="connsiteY17" fmla="*/ 101212 h 6858000"/>
              <a:gd name="connsiteX18" fmla="*/ 5969942 w 12192000"/>
              <a:gd name="connsiteY18" fmla="*/ 311282 h 6858000"/>
              <a:gd name="connsiteX19" fmla="*/ 5961238 w 12192000"/>
              <a:gd name="connsiteY19" fmla="*/ 357643 h 6858000"/>
              <a:gd name="connsiteX20" fmla="*/ 5917195 w 12192000"/>
              <a:gd name="connsiteY20" fmla="*/ 420369 h 6858000"/>
              <a:gd name="connsiteX21" fmla="*/ 5882753 w 12192000"/>
              <a:gd name="connsiteY21" fmla="*/ 556832 h 6858000"/>
              <a:gd name="connsiteX22" fmla="*/ 5814490 w 12192000"/>
              <a:gd name="connsiteY22" fmla="*/ 757416 h 6858000"/>
              <a:gd name="connsiteX23" fmla="*/ 5780064 w 12192000"/>
              <a:gd name="connsiteY23" fmla="*/ 817804 h 6858000"/>
              <a:gd name="connsiteX24" fmla="*/ 5808232 w 12192000"/>
              <a:gd name="connsiteY24" fmla="*/ 850533 h 6858000"/>
              <a:gd name="connsiteX25" fmla="*/ 5906473 w 12192000"/>
              <a:gd name="connsiteY25" fmla="*/ 1076571 h 6858000"/>
              <a:gd name="connsiteX26" fmla="*/ 5778623 w 12192000"/>
              <a:gd name="connsiteY26" fmla="*/ 1369280 h 6858000"/>
              <a:gd name="connsiteX27" fmla="*/ 5710841 w 12192000"/>
              <a:gd name="connsiteY27" fmla="*/ 1462628 h 6858000"/>
              <a:gd name="connsiteX28" fmla="*/ 5846774 w 12192000"/>
              <a:gd name="connsiteY28" fmla="*/ 1455933 h 6858000"/>
              <a:gd name="connsiteX29" fmla="*/ 5897329 w 12192000"/>
              <a:gd name="connsiteY29" fmla="*/ 1553073 h 6858000"/>
              <a:gd name="connsiteX30" fmla="*/ 5919735 w 12192000"/>
              <a:gd name="connsiteY30" fmla="*/ 1602736 h 6858000"/>
              <a:gd name="connsiteX31" fmla="*/ 6057874 w 12192000"/>
              <a:gd name="connsiteY31" fmla="*/ 1910648 h 6858000"/>
              <a:gd name="connsiteX32" fmla="*/ 6039719 w 12192000"/>
              <a:gd name="connsiteY32" fmla="*/ 2010547 h 6858000"/>
              <a:gd name="connsiteX33" fmla="*/ 5841713 w 12192000"/>
              <a:gd name="connsiteY33" fmla="*/ 2520599 h 6858000"/>
              <a:gd name="connsiteX34" fmla="*/ 6071734 w 12192000"/>
              <a:gd name="connsiteY34" fmla="*/ 2593468 h 6858000"/>
              <a:gd name="connsiteX35" fmla="*/ 6092050 w 12192000"/>
              <a:gd name="connsiteY35" fmla="*/ 2806646 h 6858000"/>
              <a:gd name="connsiteX36" fmla="*/ 6215122 w 12192000"/>
              <a:gd name="connsiteY36" fmla="*/ 3021197 h 6858000"/>
              <a:gd name="connsiteX37" fmla="*/ 6338100 w 12192000"/>
              <a:gd name="connsiteY37" fmla="*/ 3178087 h 6858000"/>
              <a:gd name="connsiteX38" fmla="*/ 6343927 w 12192000"/>
              <a:gd name="connsiteY38" fmla="*/ 3194685 h 6858000"/>
              <a:gd name="connsiteX39" fmla="*/ 6343850 w 12192000"/>
              <a:gd name="connsiteY39" fmla="*/ 3201174 h 6858000"/>
              <a:gd name="connsiteX40" fmla="*/ 6366375 w 12192000"/>
              <a:gd name="connsiteY40" fmla="*/ 3271251 h 6858000"/>
              <a:gd name="connsiteX41" fmla="*/ 6369430 w 12192000"/>
              <a:gd name="connsiteY41" fmla="*/ 3276240 h 6858000"/>
              <a:gd name="connsiteX42" fmla="*/ 6392405 w 12192000"/>
              <a:gd name="connsiteY42" fmla="*/ 3360437 h 6858000"/>
              <a:gd name="connsiteX43" fmla="*/ 6397993 w 12192000"/>
              <a:gd name="connsiteY43" fmla="*/ 3390203 h 6858000"/>
              <a:gd name="connsiteX44" fmla="*/ 6394652 w 12192000"/>
              <a:gd name="connsiteY44" fmla="*/ 3402205 h 6858000"/>
              <a:gd name="connsiteX45" fmla="*/ 6366662 w 12192000"/>
              <a:gd name="connsiteY45" fmla="*/ 3442044 h 6858000"/>
              <a:gd name="connsiteX46" fmla="*/ 6320915 w 12192000"/>
              <a:gd name="connsiteY46" fmla="*/ 3701547 h 6858000"/>
              <a:gd name="connsiteX47" fmla="*/ 6364618 w 12192000"/>
              <a:gd name="connsiteY47" fmla="*/ 3743844 h 6858000"/>
              <a:gd name="connsiteX48" fmla="*/ 6370409 w 12192000"/>
              <a:gd name="connsiteY48" fmla="*/ 3754454 h 6858000"/>
              <a:gd name="connsiteX49" fmla="*/ 6373773 w 12192000"/>
              <a:gd name="connsiteY49" fmla="*/ 3768237 h 6858000"/>
              <a:gd name="connsiteX50" fmla="*/ 6375298 w 12192000"/>
              <a:gd name="connsiteY50" fmla="*/ 3796540 h 6858000"/>
              <a:gd name="connsiteX51" fmla="*/ 6253487 w 12192000"/>
              <a:gd name="connsiteY51" fmla="*/ 3856948 h 6858000"/>
              <a:gd name="connsiteX52" fmla="*/ 6385416 w 12192000"/>
              <a:gd name="connsiteY52" fmla="*/ 4014409 h 6858000"/>
              <a:gd name="connsiteX53" fmla="*/ 6374795 w 12192000"/>
              <a:gd name="connsiteY53" fmla="*/ 4038554 h 6858000"/>
              <a:gd name="connsiteX54" fmla="*/ 6351015 w 12192000"/>
              <a:gd name="connsiteY54" fmla="*/ 4150489 h 6858000"/>
              <a:gd name="connsiteX55" fmla="*/ 6340821 w 12192000"/>
              <a:gd name="connsiteY55" fmla="*/ 4212706 h 6858000"/>
              <a:gd name="connsiteX56" fmla="*/ 12191999 w 12192000"/>
              <a:gd name="connsiteY56" fmla="*/ 4212706 h 6858000"/>
              <a:gd name="connsiteX57" fmla="*/ 12191999 w 12192000"/>
              <a:gd name="connsiteY57" fmla="*/ 0 h 6858000"/>
              <a:gd name="connsiteX58" fmla="*/ 12192000 w 12192000"/>
              <a:gd name="connsiteY58" fmla="*/ 0 h 6858000"/>
              <a:gd name="connsiteX59" fmla="*/ 12192000 w 12192000"/>
              <a:gd name="connsiteY59" fmla="*/ 6858000 h 6858000"/>
              <a:gd name="connsiteX60" fmla="*/ 12191999 w 12192000"/>
              <a:gd name="connsiteY60" fmla="*/ 6858000 h 6858000"/>
              <a:gd name="connsiteX61" fmla="*/ 12191999 w 12192000"/>
              <a:gd name="connsiteY61" fmla="*/ 4323902 h 6858000"/>
              <a:gd name="connsiteX62" fmla="*/ 9307672 w 12192000"/>
              <a:gd name="connsiteY62" fmla="*/ 4323902 h 6858000"/>
              <a:gd name="connsiteX63" fmla="*/ 9307672 w 12192000"/>
              <a:gd name="connsiteY63" fmla="*/ 6858000 h 6858000"/>
              <a:gd name="connsiteX64" fmla="*/ 0 w 12192000"/>
              <a:gd name="connsiteY6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12192000" h="6858000">
                <a:moveTo>
                  <a:pt x="6315529" y="4323896"/>
                </a:moveTo>
                <a:lnTo>
                  <a:pt x="6295588" y="4367579"/>
                </a:lnTo>
                <a:cubicBezTo>
                  <a:pt x="6278024" y="4397022"/>
                  <a:pt x="6253813" y="4421099"/>
                  <a:pt x="6219229" y="4436818"/>
                </a:cubicBezTo>
                <a:cubicBezTo>
                  <a:pt x="6148079" y="4469666"/>
                  <a:pt x="6116436" y="4572066"/>
                  <a:pt x="6065687" y="4637204"/>
                </a:cubicBezTo>
                <a:cubicBezTo>
                  <a:pt x="5888713" y="4862696"/>
                  <a:pt x="5773979" y="5125824"/>
                  <a:pt x="5727387" y="5460076"/>
                </a:cubicBezTo>
                <a:cubicBezTo>
                  <a:pt x="5714326" y="5552523"/>
                  <a:pt x="5656974" y="5638673"/>
                  <a:pt x="5620972" y="5725836"/>
                </a:cubicBezTo>
                <a:cubicBezTo>
                  <a:pt x="5641553" y="5779043"/>
                  <a:pt x="5738619" y="5631221"/>
                  <a:pt x="5707795" y="5790089"/>
                </a:cubicBezTo>
                <a:cubicBezTo>
                  <a:pt x="5684453" y="5909876"/>
                  <a:pt x="5617437" y="5996827"/>
                  <a:pt x="5554627" y="6078873"/>
                </a:cubicBezTo>
                <a:cubicBezTo>
                  <a:pt x="5482491" y="6172498"/>
                  <a:pt x="5402203" y="6253366"/>
                  <a:pt x="5373489" y="6402408"/>
                </a:cubicBezTo>
                <a:cubicBezTo>
                  <a:pt x="5371924" y="6410357"/>
                  <a:pt x="5276557" y="6577417"/>
                  <a:pt x="5099999" y="6827527"/>
                </a:cubicBezTo>
                <a:lnTo>
                  <a:pt x="5078133" y="6857998"/>
                </a:lnTo>
                <a:lnTo>
                  <a:pt x="9179960" y="6857998"/>
                </a:lnTo>
                <a:lnTo>
                  <a:pt x="9179960" y="4323896"/>
                </a:lnTo>
                <a:close/>
                <a:moveTo>
                  <a:pt x="0" y="0"/>
                </a:moveTo>
                <a:lnTo>
                  <a:pt x="5872711" y="0"/>
                </a:lnTo>
                <a:lnTo>
                  <a:pt x="5885421" y="20207"/>
                </a:lnTo>
                <a:cubicBezTo>
                  <a:pt x="5896481" y="32882"/>
                  <a:pt x="5909484" y="42864"/>
                  <a:pt x="5925300" y="48911"/>
                </a:cubicBezTo>
                <a:cubicBezTo>
                  <a:pt x="5940498" y="54526"/>
                  <a:pt x="5945509" y="75042"/>
                  <a:pt x="5940039" y="101212"/>
                </a:cubicBezTo>
                <a:cubicBezTo>
                  <a:pt x="5921950" y="187894"/>
                  <a:pt x="5936667" y="254951"/>
                  <a:pt x="5969942" y="311282"/>
                </a:cubicBezTo>
                <a:cubicBezTo>
                  <a:pt x="5981709" y="330926"/>
                  <a:pt x="5977292" y="344422"/>
                  <a:pt x="5961238" y="357643"/>
                </a:cubicBezTo>
                <a:cubicBezTo>
                  <a:pt x="5942802" y="372223"/>
                  <a:pt x="5928461" y="393565"/>
                  <a:pt x="5917195" y="420369"/>
                </a:cubicBezTo>
                <a:cubicBezTo>
                  <a:pt x="5898701" y="463685"/>
                  <a:pt x="5889992" y="510050"/>
                  <a:pt x="5882753" y="556832"/>
                </a:cubicBezTo>
                <a:cubicBezTo>
                  <a:pt x="5871511" y="630206"/>
                  <a:pt x="5858246" y="700969"/>
                  <a:pt x="5814490" y="757416"/>
                </a:cubicBezTo>
                <a:cubicBezTo>
                  <a:pt x="5801465" y="774559"/>
                  <a:pt x="5791019" y="796511"/>
                  <a:pt x="5780064" y="817804"/>
                </a:cubicBezTo>
                <a:cubicBezTo>
                  <a:pt x="5783558" y="836359"/>
                  <a:pt x="5792196" y="849005"/>
                  <a:pt x="5808232" y="850533"/>
                </a:cubicBezTo>
                <a:cubicBezTo>
                  <a:pt x="5910296" y="860624"/>
                  <a:pt x="5905771" y="962632"/>
                  <a:pt x="5906473" y="1076571"/>
                </a:cubicBezTo>
                <a:cubicBezTo>
                  <a:pt x="5907545" y="1217584"/>
                  <a:pt x="5849973" y="1296799"/>
                  <a:pt x="5778623" y="1369280"/>
                </a:cubicBezTo>
                <a:cubicBezTo>
                  <a:pt x="5754207" y="1393852"/>
                  <a:pt x="5718605" y="1401742"/>
                  <a:pt x="5710841" y="1462628"/>
                </a:cubicBezTo>
                <a:cubicBezTo>
                  <a:pt x="5753463" y="1508141"/>
                  <a:pt x="5802053" y="1451295"/>
                  <a:pt x="5846774" y="1455933"/>
                </a:cubicBezTo>
                <a:cubicBezTo>
                  <a:pt x="5883727" y="1460129"/>
                  <a:pt x="5943609" y="1438568"/>
                  <a:pt x="5897329" y="1553073"/>
                </a:cubicBezTo>
                <a:cubicBezTo>
                  <a:pt x="5883856" y="1586627"/>
                  <a:pt x="5901366" y="1604100"/>
                  <a:pt x="5919735" y="1602736"/>
                </a:cubicBezTo>
                <a:cubicBezTo>
                  <a:pt x="6068526" y="1589022"/>
                  <a:pt x="6006837" y="1813624"/>
                  <a:pt x="6057874" y="1910648"/>
                </a:cubicBezTo>
                <a:cubicBezTo>
                  <a:pt x="6072264" y="1936644"/>
                  <a:pt x="6059978" y="1992417"/>
                  <a:pt x="6039719" y="2010547"/>
                </a:cubicBezTo>
                <a:cubicBezTo>
                  <a:pt x="5911143" y="2127229"/>
                  <a:pt x="5899692" y="2331836"/>
                  <a:pt x="5841713" y="2520599"/>
                </a:cubicBezTo>
                <a:cubicBezTo>
                  <a:pt x="5912636" y="2572423"/>
                  <a:pt x="5995799" y="2566926"/>
                  <a:pt x="6071734" y="2593468"/>
                </a:cubicBezTo>
                <a:cubicBezTo>
                  <a:pt x="6150607" y="2620843"/>
                  <a:pt x="6151703" y="2655507"/>
                  <a:pt x="6092050" y="2806646"/>
                </a:cubicBezTo>
                <a:cubicBezTo>
                  <a:pt x="6259331" y="2795420"/>
                  <a:pt x="6259331" y="2795420"/>
                  <a:pt x="6215122" y="3021197"/>
                </a:cubicBezTo>
                <a:cubicBezTo>
                  <a:pt x="6259035" y="3016573"/>
                  <a:pt x="6302431" y="3085300"/>
                  <a:pt x="6338100" y="3178087"/>
                </a:cubicBezTo>
                <a:lnTo>
                  <a:pt x="6343927" y="3194685"/>
                </a:lnTo>
                <a:lnTo>
                  <a:pt x="6343850" y="3201174"/>
                </a:lnTo>
                <a:cubicBezTo>
                  <a:pt x="6346866" y="3232770"/>
                  <a:pt x="6355995" y="3253323"/>
                  <a:pt x="6366375" y="3271251"/>
                </a:cubicBezTo>
                <a:lnTo>
                  <a:pt x="6369430" y="3276240"/>
                </a:lnTo>
                <a:lnTo>
                  <a:pt x="6392405" y="3360437"/>
                </a:lnTo>
                <a:lnTo>
                  <a:pt x="6397993" y="3390203"/>
                </a:lnTo>
                <a:lnTo>
                  <a:pt x="6394652" y="3402205"/>
                </a:lnTo>
                <a:cubicBezTo>
                  <a:pt x="6388505" y="3414621"/>
                  <a:pt x="6379344" y="3427747"/>
                  <a:pt x="6366662" y="3442044"/>
                </a:cubicBezTo>
                <a:cubicBezTo>
                  <a:pt x="6239481" y="3584662"/>
                  <a:pt x="6224938" y="3605480"/>
                  <a:pt x="6320915" y="3701547"/>
                </a:cubicBezTo>
                <a:lnTo>
                  <a:pt x="6364618" y="3743844"/>
                </a:lnTo>
                <a:lnTo>
                  <a:pt x="6370409" y="3754454"/>
                </a:lnTo>
                <a:lnTo>
                  <a:pt x="6373773" y="3768237"/>
                </a:lnTo>
                <a:cubicBezTo>
                  <a:pt x="6374277" y="3777528"/>
                  <a:pt x="6374207" y="3788146"/>
                  <a:pt x="6375298" y="3796540"/>
                </a:cubicBezTo>
                <a:cubicBezTo>
                  <a:pt x="6339717" y="3831045"/>
                  <a:pt x="6294642" y="3774365"/>
                  <a:pt x="6253487" y="3856948"/>
                </a:cubicBezTo>
                <a:lnTo>
                  <a:pt x="6385416" y="4014409"/>
                </a:lnTo>
                <a:lnTo>
                  <a:pt x="6374795" y="4038554"/>
                </a:lnTo>
                <a:cubicBezTo>
                  <a:pt x="6363579" y="4073249"/>
                  <a:pt x="6356895" y="4111559"/>
                  <a:pt x="6351015" y="4150489"/>
                </a:cubicBezTo>
                <a:lnTo>
                  <a:pt x="6340821" y="4212706"/>
                </a:lnTo>
                <a:lnTo>
                  <a:pt x="12191999" y="4212706"/>
                </a:lnTo>
                <a:lnTo>
                  <a:pt x="12191999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12191999" y="6858000"/>
                </a:lnTo>
                <a:lnTo>
                  <a:pt x="12191999" y="4323902"/>
                </a:lnTo>
                <a:lnTo>
                  <a:pt x="9307672" y="4323902"/>
                </a:lnTo>
                <a:lnTo>
                  <a:pt x="930767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pPr defTabSz="457200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C7D8245F-C555-0878-FB34-2B129137C781}"/>
              </a:ext>
            </a:extLst>
          </p:cNvPr>
          <p:cNvSpPr txBox="1"/>
          <p:nvPr/>
        </p:nvSpPr>
        <p:spPr>
          <a:xfrm>
            <a:off x="1257300" y="1026695"/>
            <a:ext cx="6521922" cy="888732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R="0" lvl="0" fontAlgn="auto">
              <a:lnSpc>
                <a:spcPct val="90000"/>
              </a:lnSpc>
              <a:spcBef>
                <a:spcPts val="0"/>
              </a:spcBef>
              <a:spcAft>
                <a:spcPts val="660"/>
              </a:spcAft>
              <a:buClrTx/>
              <a:buSzTx/>
              <a:tabLst/>
              <a:defRPr/>
            </a:pPr>
            <a:r>
              <a:rPr lang="en-US" sz="2400" b="1" dirty="0">
                <a:solidFill>
                  <a:srgbClr val="0893A9"/>
                </a:solidFill>
                <a:latin typeface="Open Sans    "/>
                <a:sym typeface="Open Sans Bold"/>
              </a:rPr>
              <a:t>Miten?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Jaetaan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turvallisuus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- ja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väkivaltailmiötietoutta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erilaisissa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yhteistyössä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järjestettävissä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tapahtumissa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Järjestetään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 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seminaari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lasten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nuorten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ja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heidän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perheittensä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turvallista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vuorovaikutusta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lisääväksi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tapahtumaksi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Esimerkiksi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tyttöjen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nettiryhmän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mallinnus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ja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toteutus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avopalveluiden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kanssa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 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seurusteluväkivallasta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lang="en-US" sz="24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Tuetaan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tarvittaessa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luokka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- tai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muuta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yhteisöä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väkivaltatilanteiden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kokemusten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käsittelyssä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tietoa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jakaen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  <a:p>
            <a:pPr marL="341630" indent="-342900">
              <a:lnSpc>
                <a:spcPts val="2647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Selvitetään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K-0 –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menetelmän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käyttöönoton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järjestämistä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toiminta-alueelle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hankkeen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toimesta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samoin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TRT-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menetelmä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ja G-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tep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lasten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ja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nuorten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kanssa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toimivien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osaamisen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lisäämiseksi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väkivaltatilanteissa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lang="en-US" sz="24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R="0" lvl="0" fontAlgn="auto"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endParaRPr kumimoji="0" lang="en-US" sz="2400" b="1" i="0" u="none" strike="noStrike" cap="none" spc="0" normalizeH="0" baseline="0" noProof="0" dirty="0">
              <a:ln>
                <a:noFill/>
              </a:ln>
              <a:solidFill>
                <a:srgbClr val="0893A9"/>
              </a:solidFill>
              <a:effectLst/>
              <a:highlight>
                <a:srgbClr val="FFFF00"/>
              </a:highlight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 Bold"/>
            </a:endParaRPr>
          </a:p>
        </p:txBody>
      </p:sp>
      <p:sp>
        <p:nvSpPr>
          <p:cNvPr id="18" name="TextBox 15">
            <a:extLst>
              <a:ext uri="{FF2B5EF4-FFF2-40B4-BE49-F238E27FC236}">
                <a16:creationId xmlns:a16="http://schemas.microsoft.com/office/drawing/2014/main" id="{791FA300-05D2-96B5-F34B-DF1988769E46}"/>
              </a:ext>
            </a:extLst>
          </p:cNvPr>
          <p:cNvSpPr txBox="1"/>
          <p:nvPr/>
        </p:nvSpPr>
        <p:spPr>
          <a:xfrm>
            <a:off x="717463" y="6415692"/>
            <a:ext cx="8426535" cy="312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47"/>
              </a:lnSpc>
            </a:pPr>
            <a:endParaRPr lang="en-US" sz="1891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9957F4EC-AAB9-3910-8E95-73A46D594739}"/>
              </a:ext>
            </a:extLst>
          </p:cNvPr>
          <p:cNvSpPr txBox="1"/>
          <p:nvPr/>
        </p:nvSpPr>
        <p:spPr>
          <a:xfrm>
            <a:off x="9447772" y="7894380"/>
            <a:ext cx="3768636" cy="644381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 defTabSz="398181">
              <a:lnSpc>
                <a:spcPts val="1518"/>
              </a:lnSpc>
              <a:spcAft>
                <a:spcPts val="311"/>
              </a:spcAft>
            </a:pPr>
            <a:r>
              <a:rPr lang="en-US" sz="1084" b="1" kern="1200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TURVAISUUS</a:t>
            </a:r>
            <a:endParaRPr lang="en-US" sz="2490" b="1" dirty="0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E624A896-C34E-F1BE-566B-156C884A6C27}"/>
              </a:ext>
            </a:extLst>
          </p:cNvPr>
          <p:cNvSpPr txBox="1"/>
          <p:nvPr/>
        </p:nvSpPr>
        <p:spPr>
          <a:xfrm>
            <a:off x="10508780" y="1026695"/>
            <a:ext cx="6954495" cy="35240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748970">
              <a:spcAft>
                <a:spcPts val="585"/>
              </a:spcAft>
            </a:pPr>
            <a:r>
              <a:rPr lang="en-US" sz="4000" dirty="0">
                <a:solidFill>
                  <a:srgbClr val="0893A9"/>
                </a:solidFill>
                <a:latin typeface="Open Sans Bold" panose="020B0806030504020204" charset="0"/>
                <a:ea typeface="Open Sans Bold" panose="020B0806030504020204" charset="0"/>
                <a:cs typeface="Open Sans Bold" panose="020B0806030504020204" charset="0"/>
                <a:sym typeface="Open Sans"/>
              </a:rPr>
              <a:t>LASTEN JA NUORTEN TURVALLISUUDEN TUNTEEN VAHVISTAMINEN ARJESSA JA HEIDÄN KASVUYMPÄRISTÖSSÄÄN</a:t>
            </a:r>
          </a:p>
          <a:p>
            <a:pPr defTabSz="748970">
              <a:spcAft>
                <a:spcPts val="585"/>
              </a:spcAft>
            </a:pPr>
            <a:endParaRPr lang="en-US" sz="2400" b="1" dirty="0">
              <a:solidFill>
                <a:srgbClr val="0893A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 Bold"/>
            </a:endParaRPr>
          </a:p>
        </p:txBody>
      </p:sp>
      <p:grpSp>
        <p:nvGrpSpPr>
          <p:cNvPr id="2" name="Group 2">
            <a:extLst>
              <a:ext uri="{FF2B5EF4-FFF2-40B4-BE49-F238E27FC236}">
                <a16:creationId xmlns:a16="http://schemas.microsoft.com/office/drawing/2014/main" id="{DF7554ED-0FAD-37EE-B504-91949F2F9170}"/>
              </a:ext>
            </a:extLst>
          </p:cNvPr>
          <p:cNvGrpSpPr/>
          <p:nvPr/>
        </p:nvGrpSpPr>
        <p:grpSpPr>
          <a:xfrm>
            <a:off x="9405844" y="8003290"/>
            <a:ext cx="3768636" cy="632496"/>
            <a:chOff x="0" y="-24243"/>
            <a:chExt cx="2219334" cy="379473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CF46686E-AB69-DAFC-3A5D-8F7665772FA1}"/>
                </a:ext>
              </a:extLst>
            </p:cNvPr>
            <p:cNvSpPr/>
            <p:nvPr/>
          </p:nvSpPr>
          <p:spPr>
            <a:xfrm>
              <a:off x="0" y="0"/>
              <a:ext cx="2219334" cy="331848"/>
            </a:xfrm>
            <a:custGeom>
              <a:avLst/>
              <a:gdLst/>
              <a:ahLst/>
              <a:cxnLst/>
              <a:rect l="l" t="t" r="r" b="b"/>
              <a:pathLst>
                <a:path w="2219334" h="331848">
                  <a:moveTo>
                    <a:pt x="46856" y="0"/>
                  </a:moveTo>
                  <a:lnTo>
                    <a:pt x="2172478" y="0"/>
                  </a:lnTo>
                  <a:cubicBezTo>
                    <a:pt x="2198356" y="0"/>
                    <a:pt x="2219334" y="20978"/>
                    <a:pt x="2219334" y="46856"/>
                  </a:cubicBezTo>
                  <a:lnTo>
                    <a:pt x="2219334" y="284992"/>
                  </a:lnTo>
                  <a:cubicBezTo>
                    <a:pt x="2219334" y="310870"/>
                    <a:pt x="2198356" y="331848"/>
                    <a:pt x="2172478" y="331848"/>
                  </a:cubicBezTo>
                  <a:lnTo>
                    <a:pt x="46856" y="331848"/>
                  </a:lnTo>
                  <a:cubicBezTo>
                    <a:pt x="34429" y="331848"/>
                    <a:pt x="22511" y="326912"/>
                    <a:pt x="13724" y="318124"/>
                  </a:cubicBezTo>
                  <a:cubicBezTo>
                    <a:pt x="4937" y="309337"/>
                    <a:pt x="0" y="297419"/>
                    <a:pt x="0" y="284992"/>
                  </a:cubicBezTo>
                  <a:lnTo>
                    <a:pt x="0" y="46856"/>
                  </a:lnTo>
                  <a:cubicBezTo>
                    <a:pt x="0" y="34429"/>
                    <a:pt x="4937" y="22511"/>
                    <a:pt x="13724" y="13724"/>
                  </a:cubicBezTo>
                  <a:cubicBezTo>
                    <a:pt x="22511" y="4937"/>
                    <a:pt x="34429" y="0"/>
                    <a:pt x="46856" y="0"/>
                  </a:cubicBezTo>
                  <a:close/>
                </a:path>
              </a:pathLst>
            </a:custGeom>
            <a:solidFill>
              <a:srgbClr val="0893A9"/>
            </a:solidFill>
          </p:spPr>
          <p:txBody>
            <a:bodyPr/>
            <a:lstStyle/>
            <a:p>
              <a:endParaRPr lang="fi-FI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4ED1425F-7081-0BEF-FFA7-EFF30B352959}"/>
                </a:ext>
              </a:extLst>
            </p:cNvPr>
            <p:cNvSpPr txBox="1"/>
            <p:nvPr/>
          </p:nvSpPr>
          <p:spPr>
            <a:xfrm>
              <a:off x="0" y="-24243"/>
              <a:ext cx="2219334" cy="3794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87"/>
                </a:lnSpc>
              </a:pPr>
              <a:r>
                <a:rPr lang="en-US" sz="2490" b="1" dirty="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OIKEUDENMUKAISUUS</a:t>
              </a:r>
            </a:p>
          </p:txBody>
        </p:sp>
      </p:grpSp>
      <p:grpSp>
        <p:nvGrpSpPr>
          <p:cNvPr id="7" name="Group 5">
            <a:extLst>
              <a:ext uri="{FF2B5EF4-FFF2-40B4-BE49-F238E27FC236}">
                <a16:creationId xmlns:a16="http://schemas.microsoft.com/office/drawing/2014/main" id="{8B0DB698-C777-7F4B-C44F-6167FED2083F}"/>
              </a:ext>
            </a:extLst>
          </p:cNvPr>
          <p:cNvGrpSpPr/>
          <p:nvPr/>
        </p:nvGrpSpPr>
        <p:grpSpPr>
          <a:xfrm>
            <a:off x="14535553" y="7100909"/>
            <a:ext cx="3208107" cy="2362927"/>
            <a:chOff x="0" y="0"/>
            <a:chExt cx="1101631" cy="812800"/>
          </a:xfrm>
        </p:grpSpPr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C869802B-7964-521B-8967-6C03329F992E}"/>
                </a:ext>
              </a:extLst>
            </p:cNvPr>
            <p:cNvSpPr/>
            <p:nvPr/>
          </p:nvSpPr>
          <p:spPr>
            <a:xfrm>
              <a:off x="0" y="0"/>
              <a:ext cx="1101631" cy="812800"/>
            </a:xfrm>
            <a:custGeom>
              <a:avLst/>
              <a:gdLst/>
              <a:ahLst/>
              <a:cxnLst/>
              <a:rect l="l" t="t" r="r" b="b"/>
              <a:pathLst>
                <a:path w="1101631" h="812800">
                  <a:moveTo>
                    <a:pt x="28085" y="0"/>
                  </a:moveTo>
                  <a:lnTo>
                    <a:pt x="1073547" y="0"/>
                  </a:lnTo>
                  <a:cubicBezTo>
                    <a:pt x="1080995" y="0"/>
                    <a:pt x="1088139" y="2959"/>
                    <a:pt x="1093406" y="8226"/>
                  </a:cubicBezTo>
                  <a:cubicBezTo>
                    <a:pt x="1098672" y="13493"/>
                    <a:pt x="1101631" y="20636"/>
                    <a:pt x="1101631" y="28085"/>
                  </a:cubicBezTo>
                  <a:lnTo>
                    <a:pt x="1101631" y="784715"/>
                  </a:lnTo>
                  <a:cubicBezTo>
                    <a:pt x="1101631" y="800226"/>
                    <a:pt x="1089057" y="812800"/>
                    <a:pt x="1073547" y="812800"/>
                  </a:cubicBezTo>
                  <a:lnTo>
                    <a:pt x="28085" y="812800"/>
                  </a:lnTo>
                  <a:cubicBezTo>
                    <a:pt x="20636" y="812800"/>
                    <a:pt x="13493" y="809841"/>
                    <a:pt x="8226" y="804574"/>
                  </a:cubicBezTo>
                  <a:cubicBezTo>
                    <a:pt x="2959" y="799307"/>
                    <a:pt x="0" y="792164"/>
                    <a:pt x="0" y="784715"/>
                  </a:cubicBezTo>
                  <a:lnTo>
                    <a:pt x="0" y="28085"/>
                  </a:lnTo>
                  <a:cubicBezTo>
                    <a:pt x="0" y="20636"/>
                    <a:pt x="2959" y="13493"/>
                    <a:pt x="8226" y="8226"/>
                  </a:cubicBezTo>
                  <a:cubicBezTo>
                    <a:pt x="13493" y="2959"/>
                    <a:pt x="20636" y="0"/>
                    <a:pt x="28085" y="0"/>
                  </a:cubicBezTo>
                  <a:close/>
                </a:path>
              </a:pathLst>
            </a:custGeom>
            <a:blipFill>
              <a:blip r:embed="rId2"/>
              <a:stretch>
                <a:fillRect l="-851" t="-4161" r="-183734" b="-112539"/>
              </a:stretch>
            </a:blipFill>
          </p:spPr>
          <p:txBody>
            <a:bodyPr/>
            <a:lstStyle/>
            <a:p>
              <a:endParaRPr lang="fi-FI"/>
            </a:p>
          </p:txBody>
        </p:sp>
      </p:grpSp>
      <p:sp>
        <p:nvSpPr>
          <p:cNvPr id="5" name="Tekstiruutu 4">
            <a:extLst>
              <a:ext uri="{FF2B5EF4-FFF2-40B4-BE49-F238E27FC236}">
                <a16:creationId xmlns:a16="http://schemas.microsoft.com/office/drawing/2014/main" id="{DBF036D1-E9F4-B336-891E-BEC4924BB135}"/>
              </a:ext>
            </a:extLst>
          </p:cNvPr>
          <p:cNvSpPr txBox="1"/>
          <p:nvPr/>
        </p:nvSpPr>
        <p:spPr>
          <a:xfrm>
            <a:off x="9465479" y="8676194"/>
            <a:ext cx="364936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0893A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LASTEN JA NUORTEN VÄKIVALLATON ARKI JA KOULU -HANKE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6462493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17288E-3550-A7E5-8847-CCF67DE105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14FE76CB-070E-6B79-2DDC-4F7A6EEC26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342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56" name="Freeform: Shape 55">
            <a:extLst>
              <a:ext uri="{FF2B5EF4-FFF2-40B4-BE49-F238E27FC236}">
                <a16:creationId xmlns:a16="http://schemas.microsoft.com/office/drawing/2014/main" id="{BBE6549D-250C-0A4C-AB94-A9B5D7EDDF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custGeom>
            <a:avLst/>
            <a:gdLst>
              <a:gd name="connsiteX0" fmla="*/ 6315529 w 12192000"/>
              <a:gd name="connsiteY0" fmla="*/ 4323896 h 6858000"/>
              <a:gd name="connsiteX1" fmla="*/ 6295588 w 12192000"/>
              <a:gd name="connsiteY1" fmla="*/ 4367579 h 6858000"/>
              <a:gd name="connsiteX2" fmla="*/ 6219229 w 12192000"/>
              <a:gd name="connsiteY2" fmla="*/ 4436818 h 6858000"/>
              <a:gd name="connsiteX3" fmla="*/ 6065687 w 12192000"/>
              <a:gd name="connsiteY3" fmla="*/ 4637204 h 6858000"/>
              <a:gd name="connsiteX4" fmla="*/ 5727387 w 12192000"/>
              <a:gd name="connsiteY4" fmla="*/ 5460076 h 6858000"/>
              <a:gd name="connsiteX5" fmla="*/ 5620972 w 12192000"/>
              <a:gd name="connsiteY5" fmla="*/ 5725836 h 6858000"/>
              <a:gd name="connsiteX6" fmla="*/ 5707795 w 12192000"/>
              <a:gd name="connsiteY6" fmla="*/ 5790089 h 6858000"/>
              <a:gd name="connsiteX7" fmla="*/ 5554627 w 12192000"/>
              <a:gd name="connsiteY7" fmla="*/ 6078873 h 6858000"/>
              <a:gd name="connsiteX8" fmla="*/ 5373489 w 12192000"/>
              <a:gd name="connsiteY8" fmla="*/ 6402408 h 6858000"/>
              <a:gd name="connsiteX9" fmla="*/ 5099999 w 12192000"/>
              <a:gd name="connsiteY9" fmla="*/ 6827527 h 6858000"/>
              <a:gd name="connsiteX10" fmla="*/ 5078133 w 12192000"/>
              <a:gd name="connsiteY10" fmla="*/ 6857998 h 6858000"/>
              <a:gd name="connsiteX11" fmla="*/ 9179960 w 12192000"/>
              <a:gd name="connsiteY11" fmla="*/ 6857998 h 6858000"/>
              <a:gd name="connsiteX12" fmla="*/ 9179960 w 12192000"/>
              <a:gd name="connsiteY12" fmla="*/ 4323896 h 6858000"/>
              <a:gd name="connsiteX13" fmla="*/ 0 w 12192000"/>
              <a:gd name="connsiteY13" fmla="*/ 0 h 6858000"/>
              <a:gd name="connsiteX14" fmla="*/ 5872711 w 12192000"/>
              <a:gd name="connsiteY14" fmla="*/ 0 h 6858000"/>
              <a:gd name="connsiteX15" fmla="*/ 5885421 w 12192000"/>
              <a:gd name="connsiteY15" fmla="*/ 20207 h 6858000"/>
              <a:gd name="connsiteX16" fmla="*/ 5925300 w 12192000"/>
              <a:gd name="connsiteY16" fmla="*/ 48911 h 6858000"/>
              <a:gd name="connsiteX17" fmla="*/ 5940039 w 12192000"/>
              <a:gd name="connsiteY17" fmla="*/ 101212 h 6858000"/>
              <a:gd name="connsiteX18" fmla="*/ 5969942 w 12192000"/>
              <a:gd name="connsiteY18" fmla="*/ 311282 h 6858000"/>
              <a:gd name="connsiteX19" fmla="*/ 5961238 w 12192000"/>
              <a:gd name="connsiteY19" fmla="*/ 357643 h 6858000"/>
              <a:gd name="connsiteX20" fmla="*/ 5917195 w 12192000"/>
              <a:gd name="connsiteY20" fmla="*/ 420369 h 6858000"/>
              <a:gd name="connsiteX21" fmla="*/ 5882753 w 12192000"/>
              <a:gd name="connsiteY21" fmla="*/ 556832 h 6858000"/>
              <a:gd name="connsiteX22" fmla="*/ 5814490 w 12192000"/>
              <a:gd name="connsiteY22" fmla="*/ 757416 h 6858000"/>
              <a:gd name="connsiteX23" fmla="*/ 5780064 w 12192000"/>
              <a:gd name="connsiteY23" fmla="*/ 817804 h 6858000"/>
              <a:gd name="connsiteX24" fmla="*/ 5808232 w 12192000"/>
              <a:gd name="connsiteY24" fmla="*/ 850533 h 6858000"/>
              <a:gd name="connsiteX25" fmla="*/ 5906473 w 12192000"/>
              <a:gd name="connsiteY25" fmla="*/ 1076571 h 6858000"/>
              <a:gd name="connsiteX26" fmla="*/ 5778623 w 12192000"/>
              <a:gd name="connsiteY26" fmla="*/ 1369280 h 6858000"/>
              <a:gd name="connsiteX27" fmla="*/ 5710841 w 12192000"/>
              <a:gd name="connsiteY27" fmla="*/ 1462628 h 6858000"/>
              <a:gd name="connsiteX28" fmla="*/ 5846774 w 12192000"/>
              <a:gd name="connsiteY28" fmla="*/ 1455933 h 6858000"/>
              <a:gd name="connsiteX29" fmla="*/ 5897329 w 12192000"/>
              <a:gd name="connsiteY29" fmla="*/ 1553073 h 6858000"/>
              <a:gd name="connsiteX30" fmla="*/ 5919735 w 12192000"/>
              <a:gd name="connsiteY30" fmla="*/ 1602736 h 6858000"/>
              <a:gd name="connsiteX31" fmla="*/ 6057874 w 12192000"/>
              <a:gd name="connsiteY31" fmla="*/ 1910648 h 6858000"/>
              <a:gd name="connsiteX32" fmla="*/ 6039719 w 12192000"/>
              <a:gd name="connsiteY32" fmla="*/ 2010547 h 6858000"/>
              <a:gd name="connsiteX33" fmla="*/ 5841713 w 12192000"/>
              <a:gd name="connsiteY33" fmla="*/ 2520599 h 6858000"/>
              <a:gd name="connsiteX34" fmla="*/ 6071734 w 12192000"/>
              <a:gd name="connsiteY34" fmla="*/ 2593468 h 6858000"/>
              <a:gd name="connsiteX35" fmla="*/ 6092050 w 12192000"/>
              <a:gd name="connsiteY35" fmla="*/ 2806646 h 6858000"/>
              <a:gd name="connsiteX36" fmla="*/ 6215122 w 12192000"/>
              <a:gd name="connsiteY36" fmla="*/ 3021197 h 6858000"/>
              <a:gd name="connsiteX37" fmla="*/ 6338100 w 12192000"/>
              <a:gd name="connsiteY37" fmla="*/ 3178087 h 6858000"/>
              <a:gd name="connsiteX38" fmla="*/ 6343927 w 12192000"/>
              <a:gd name="connsiteY38" fmla="*/ 3194685 h 6858000"/>
              <a:gd name="connsiteX39" fmla="*/ 6343850 w 12192000"/>
              <a:gd name="connsiteY39" fmla="*/ 3201174 h 6858000"/>
              <a:gd name="connsiteX40" fmla="*/ 6366375 w 12192000"/>
              <a:gd name="connsiteY40" fmla="*/ 3271251 h 6858000"/>
              <a:gd name="connsiteX41" fmla="*/ 6369430 w 12192000"/>
              <a:gd name="connsiteY41" fmla="*/ 3276240 h 6858000"/>
              <a:gd name="connsiteX42" fmla="*/ 6392405 w 12192000"/>
              <a:gd name="connsiteY42" fmla="*/ 3360437 h 6858000"/>
              <a:gd name="connsiteX43" fmla="*/ 6397993 w 12192000"/>
              <a:gd name="connsiteY43" fmla="*/ 3390203 h 6858000"/>
              <a:gd name="connsiteX44" fmla="*/ 6394652 w 12192000"/>
              <a:gd name="connsiteY44" fmla="*/ 3402205 h 6858000"/>
              <a:gd name="connsiteX45" fmla="*/ 6366662 w 12192000"/>
              <a:gd name="connsiteY45" fmla="*/ 3442044 h 6858000"/>
              <a:gd name="connsiteX46" fmla="*/ 6320915 w 12192000"/>
              <a:gd name="connsiteY46" fmla="*/ 3701547 h 6858000"/>
              <a:gd name="connsiteX47" fmla="*/ 6364618 w 12192000"/>
              <a:gd name="connsiteY47" fmla="*/ 3743844 h 6858000"/>
              <a:gd name="connsiteX48" fmla="*/ 6370409 w 12192000"/>
              <a:gd name="connsiteY48" fmla="*/ 3754454 h 6858000"/>
              <a:gd name="connsiteX49" fmla="*/ 6373773 w 12192000"/>
              <a:gd name="connsiteY49" fmla="*/ 3768237 h 6858000"/>
              <a:gd name="connsiteX50" fmla="*/ 6375298 w 12192000"/>
              <a:gd name="connsiteY50" fmla="*/ 3796540 h 6858000"/>
              <a:gd name="connsiteX51" fmla="*/ 6253487 w 12192000"/>
              <a:gd name="connsiteY51" fmla="*/ 3856948 h 6858000"/>
              <a:gd name="connsiteX52" fmla="*/ 6385416 w 12192000"/>
              <a:gd name="connsiteY52" fmla="*/ 4014409 h 6858000"/>
              <a:gd name="connsiteX53" fmla="*/ 6374795 w 12192000"/>
              <a:gd name="connsiteY53" fmla="*/ 4038554 h 6858000"/>
              <a:gd name="connsiteX54" fmla="*/ 6351015 w 12192000"/>
              <a:gd name="connsiteY54" fmla="*/ 4150489 h 6858000"/>
              <a:gd name="connsiteX55" fmla="*/ 6340821 w 12192000"/>
              <a:gd name="connsiteY55" fmla="*/ 4212706 h 6858000"/>
              <a:gd name="connsiteX56" fmla="*/ 12191999 w 12192000"/>
              <a:gd name="connsiteY56" fmla="*/ 4212706 h 6858000"/>
              <a:gd name="connsiteX57" fmla="*/ 12191999 w 12192000"/>
              <a:gd name="connsiteY57" fmla="*/ 0 h 6858000"/>
              <a:gd name="connsiteX58" fmla="*/ 12192000 w 12192000"/>
              <a:gd name="connsiteY58" fmla="*/ 0 h 6858000"/>
              <a:gd name="connsiteX59" fmla="*/ 12192000 w 12192000"/>
              <a:gd name="connsiteY59" fmla="*/ 6858000 h 6858000"/>
              <a:gd name="connsiteX60" fmla="*/ 12191999 w 12192000"/>
              <a:gd name="connsiteY60" fmla="*/ 6858000 h 6858000"/>
              <a:gd name="connsiteX61" fmla="*/ 12191999 w 12192000"/>
              <a:gd name="connsiteY61" fmla="*/ 4323902 h 6858000"/>
              <a:gd name="connsiteX62" fmla="*/ 9307672 w 12192000"/>
              <a:gd name="connsiteY62" fmla="*/ 4323902 h 6858000"/>
              <a:gd name="connsiteX63" fmla="*/ 9307672 w 12192000"/>
              <a:gd name="connsiteY63" fmla="*/ 6858000 h 6858000"/>
              <a:gd name="connsiteX64" fmla="*/ 0 w 12192000"/>
              <a:gd name="connsiteY6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12192000" h="6858000">
                <a:moveTo>
                  <a:pt x="6315529" y="4323896"/>
                </a:moveTo>
                <a:lnTo>
                  <a:pt x="6295588" y="4367579"/>
                </a:lnTo>
                <a:cubicBezTo>
                  <a:pt x="6278024" y="4397022"/>
                  <a:pt x="6253813" y="4421099"/>
                  <a:pt x="6219229" y="4436818"/>
                </a:cubicBezTo>
                <a:cubicBezTo>
                  <a:pt x="6148079" y="4469666"/>
                  <a:pt x="6116436" y="4572066"/>
                  <a:pt x="6065687" y="4637204"/>
                </a:cubicBezTo>
                <a:cubicBezTo>
                  <a:pt x="5888713" y="4862696"/>
                  <a:pt x="5773979" y="5125824"/>
                  <a:pt x="5727387" y="5460076"/>
                </a:cubicBezTo>
                <a:cubicBezTo>
                  <a:pt x="5714326" y="5552523"/>
                  <a:pt x="5656974" y="5638673"/>
                  <a:pt x="5620972" y="5725836"/>
                </a:cubicBezTo>
                <a:cubicBezTo>
                  <a:pt x="5641553" y="5779043"/>
                  <a:pt x="5738619" y="5631221"/>
                  <a:pt x="5707795" y="5790089"/>
                </a:cubicBezTo>
                <a:cubicBezTo>
                  <a:pt x="5684453" y="5909876"/>
                  <a:pt x="5617437" y="5996827"/>
                  <a:pt x="5554627" y="6078873"/>
                </a:cubicBezTo>
                <a:cubicBezTo>
                  <a:pt x="5482491" y="6172498"/>
                  <a:pt x="5402203" y="6253366"/>
                  <a:pt x="5373489" y="6402408"/>
                </a:cubicBezTo>
                <a:cubicBezTo>
                  <a:pt x="5371924" y="6410357"/>
                  <a:pt x="5276557" y="6577417"/>
                  <a:pt x="5099999" y="6827527"/>
                </a:cubicBezTo>
                <a:lnTo>
                  <a:pt x="5078133" y="6857998"/>
                </a:lnTo>
                <a:lnTo>
                  <a:pt x="9179960" y="6857998"/>
                </a:lnTo>
                <a:lnTo>
                  <a:pt x="9179960" y="4323896"/>
                </a:lnTo>
                <a:close/>
                <a:moveTo>
                  <a:pt x="0" y="0"/>
                </a:moveTo>
                <a:lnTo>
                  <a:pt x="5872711" y="0"/>
                </a:lnTo>
                <a:lnTo>
                  <a:pt x="5885421" y="20207"/>
                </a:lnTo>
                <a:cubicBezTo>
                  <a:pt x="5896481" y="32882"/>
                  <a:pt x="5909484" y="42864"/>
                  <a:pt x="5925300" y="48911"/>
                </a:cubicBezTo>
                <a:cubicBezTo>
                  <a:pt x="5940498" y="54526"/>
                  <a:pt x="5945509" y="75042"/>
                  <a:pt x="5940039" y="101212"/>
                </a:cubicBezTo>
                <a:cubicBezTo>
                  <a:pt x="5921950" y="187894"/>
                  <a:pt x="5936667" y="254951"/>
                  <a:pt x="5969942" y="311282"/>
                </a:cubicBezTo>
                <a:cubicBezTo>
                  <a:pt x="5981709" y="330926"/>
                  <a:pt x="5977292" y="344422"/>
                  <a:pt x="5961238" y="357643"/>
                </a:cubicBezTo>
                <a:cubicBezTo>
                  <a:pt x="5942802" y="372223"/>
                  <a:pt x="5928461" y="393565"/>
                  <a:pt x="5917195" y="420369"/>
                </a:cubicBezTo>
                <a:cubicBezTo>
                  <a:pt x="5898701" y="463685"/>
                  <a:pt x="5889992" y="510050"/>
                  <a:pt x="5882753" y="556832"/>
                </a:cubicBezTo>
                <a:cubicBezTo>
                  <a:pt x="5871511" y="630206"/>
                  <a:pt x="5858246" y="700969"/>
                  <a:pt x="5814490" y="757416"/>
                </a:cubicBezTo>
                <a:cubicBezTo>
                  <a:pt x="5801465" y="774559"/>
                  <a:pt x="5791019" y="796511"/>
                  <a:pt x="5780064" y="817804"/>
                </a:cubicBezTo>
                <a:cubicBezTo>
                  <a:pt x="5783558" y="836359"/>
                  <a:pt x="5792196" y="849005"/>
                  <a:pt x="5808232" y="850533"/>
                </a:cubicBezTo>
                <a:cubicBezTo>
                  <a:pt x="5910296" y="860624"/>
                  <a:pt x="5905771" y="962632"/>
                  <a:pt x="5906473" y="1076571"/>
                </a:cubicBezTo>
                <a:cubicBezTo>
                  <a:pt x="5907545" y="1217584"/>
                  <a:pt x="5849973" y="1296799"/>
                  <a:pt x="5778623" y="1369280"/>
                </a:cubicBezTo>
                <a:cubicBezTo>
                  <a:pt x="5754207" y="1393852"/>
                  <a:pt x="5718605" y="1401742"/>
                  <a:pt x="5710841" y="1462628"/>
                </a:cubicBezTo>
                <a:cubicBezTo>
                  <a:pt x="5753463" y="1508141"/>
                  <a:pt x="5802053" y="1451295"/>
                  <a:pt x="5846774" y="1455933"/>
                </a:cubicBezTo>
                <a:cubicBezTo>
                  <a:pt x="5883727" y="1460129"/>
                  <a:pt x="5943609" y="1438568"/>
                  <a:pt x="5897329" y="1553073"/>
                </a:cubicBezTo>
                <a:cubicBezTo>
                  <a:pt x="5883856" y="1586627"/>
                  <a:pt x="5901366" y="1604100"/>
                  <a:pt x="5919735" y="1602736"/>
                </a:cubicBezTo>
                <a:cubicBezTo>
                  <a:pt x="6068526" y="1589022"/>
                  <a:pt x="6006837" y="1813624"/>
                  <a:pt x="6057874" y="1910648"/>
                </a:cubicBezTo>
                <a:cubicBezTo>
                  <a:pt x="6072264" y="1936644"/>
                  <a:pt x="6059978" y="1992417"/>
                  <a:pt x="6039719" y="2010547"/>
                </a:cubicBezTo>
                <a:cubicBezTo>
                  <a:pt x="5911143" y="2127229"/>
                  <a:pt x="5899692" y="2331836"/>
                  <a:pt x="5841713" y="2520599"/>
                </a:cubicBezTo>
                <a:cubicBezTo>
                  <a:pt x="5912636" y="2572423"/>
                  <a:pt x="5995799" y="2566926"/>
                  <a:pt x="6071734" y="2593468"/>
                </a:cubicBezTo>
                <a:cubicBezTo>
                  <a:pt x="6150607" y="2620843"/>
                  <a:pt x="6151703" y="2655507"/>
                  <a:pt x="6092050" y="2806646"/>
                </a:cubicBezTo>
                <a:cubicBezTo>
                  <a:pt x="6259331" y="2795420"/>
                  <a:pt x="6259331" y="2795420"/>
                  <a:pt x="6215122" y="3021197"/>
                </a:cubicBezTo>
                <a:cubicBezTo>
                  <a:pt x="6259035" y="3016573"/>
                  <a:pt x="6302431" y="3085300"/>
                  <a:pt x="6338100" y="3178087"/>
                </a:cubicBezTo>
                <a:lnTo>
                  <a:pt x="6343927" y="3194685"/>
                </a:lnTo>
                <a:lnTo>
                  <a:pt x="6343850" y="3201174"/>
                </a:lnTo>
                <a:cubicBezTo>
                  <a:pt x="6346866" y="3232770"/>
                  <a:pt x="6355995" y="3253323"/>
                  <a:pt x="6366375" y="3271251"/>
                </a:cubicBezTo>
                <a:lnTo>
                  <a:pt x="6369430" y="3276240"/>
                </a:lnTo>
                <a:lnTo>
                  <a:pt x="6392405" y="3360437"/>
                </a:lnTo>
                <a:lnTo>
                  <a:pt x="6397993" y="3390203"/>
                </a:lnTo>
                <a:lnTo>
                  <a:pt x="6394652" y="3402205"/>
                </a:lnTo>
                <a:cubicBezTo>
                  <a:pt x="6388505" y="3414621"/>
                  <a:pt x="6379344" y="3427747"/>
                  <a:pt x="6366662" y="3442044"/>
                </a:cubicBezTo>
                <a:cubicBezTo>
                  <a:pt x="6239481" y="3584662"/>
                  <a:pt x="6224938" y="3605480"/>
                  <a:pt x="6320915" y="3701547"/>
                </a:cubicBezTo>
                <a:lnTo>
                  <a:pt x="6364618" y="3743844"/>
                </a:lnTo>
                <a:lnTo>
                  <a:pt x="6370409" y="3754454"/>
                </a:lnTo>
                <a:lnTo>
                  <a:pt x="6373773" y="3768237"/>
                </a:lnTo>
                <a:cubicBezTo>
                  <a:pt x="6374277" y="3777528"/>
                  <a:pt x="6374207" y="3788146"/>
                  <a:pt x="6375298" y="3796540"/>
                </a:cubicBezTo>
                <a:cubicBezTo>
                  <a:pt x="6339717" y="3831045"/>
                  <a:pt x="6294642" y="3774365"/>
                  <a:pt x="6253487" y="3856948"/>
                </a:cubicBezTo>
                <a:lnTo>
                  <a:pt x="6385416" y="4014409"/>
                </a:lnTo>
                <a:lnTo>
                  <a:pt x="6374795" y="4038554"/>
                </a:lnTo>
                <a:cubicBezTo>
                  <a:pt x="6363579" y="4073249"/>
                  <a:pt x="6356895" y="4111559"/>
                  <a:pt x="6351015" y="4150489"/>
                </a:cubicBezTo>
                <a:lnTo>
                  <a:pt x="6340821" y="4212706"/>
                </a:lnTo>
                <a:lnTo>
                  <a:pt x="12191999" y="4212706"/>
                </a:lnTo>
                <a:lnTo>
                  <a:pt x="12191999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12191999" y="6858000"/>
                </a:lnTo>
                <a:lnTo>
                  <a:pt x="12191999" y="4323902"/>
                </a:lnTo>
                <a:lnTo>
                  <a:pt x="9307672" y="4323902"/>
                </a:lnTo>
                <a:lnTo>
                  <a:pt x="930767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pPr defTabSz="457200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8CD5B611-0EF3-2096-03C3-D0A89C6F0659}"/>
              </a:ext>
            </a:extLst>
          </p:cNvPr>
          <p:cNvSpPr txBox="1"/>
          <p:nvPr/>
        </p:nvSpPr>
        <p:spPr>
          <a:xfrm>
            <a:off x="1257300" y="1026695"/>
            <a:ext cx="6521922" cy="88873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R="0" lvl="0" fontAlgn="auto">
              <a:lnSpc>
                <a:spcPct val="90000"/>
              </a:lnSpc>
              <a:spcBef>
                <a:spcPts val="0"/>
              </a:spcBef>
              <a:spcAft>
                <a:spcPts val="660"/>
              </a:spcAft>
              <a:buClrTx/>
              <a:buSzTx/>
              <a:tabLst/>
              <a:defRPr/>
            </a:pPr>
            <a:r>
              <a:rPr lang="en-US" sz="2400" b="1" dirty="0" err="1">
                <a:solidFill>
                  <a:srgbClr val="0893A9"/>
                </a:solidFill>
                <a:latin typeface="Open Sans    "/>
                <a:sym typeface="Open Sans Bold"/>
              </a:rPr>
              <a:t>Mittarit</a:t>
            </a:r>
            <a:endParaRPr lang="en-US" sz="2400" b="1" dirty="0">
              <a:solidFill>
                <a:srgbClr val="0893A9"/>
              </a:solidFill>
              <a:latin typeface="Open Sans    "/>
              <a:sym typeface="Open Sans Bold"/>
            </a:endParaRPr>
          </a:p>
          <a:p>
            <a:pPr marL="342000" indent="-342900">
              <a:lnSpc>
                <a:spcPts val="2647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Lasten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ja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nuorten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kokemukset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käytetystä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työskentelymenetelmästä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ja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sen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hyödyntämisestä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jatkotyöskentelyn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toteutuksessa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  <a:p>
            <a:pPr marL="342000" indent="-342900">
              <a:lnSpc>
                <a:spcPts val="2647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Luokan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ilmapiirin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muutos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työskentelyn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myötä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  <a:p>
            <a:pPr marL="342000" indent="-342900">
              <a:lnSpc>
                <a:spcPts val="2647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Yhteisön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jäsenten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laadullinen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arvio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väkivaltatilanteiden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puuttumisen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onnistumisesta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ja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toteutuneesta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yhteistyöstä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  <a:p>
            <a:pPr marL="342900" marR="0" lvl="0" indent="-34290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400" b="1" dirty="0">
              <a:solidFill>
                <a:srgbClr val="0893A9"/>
              </a:solidFill>
              <a:latin typeface="Open Sans    "/>
              <a:sym typeface="Open Sans Bold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9DE7EB5E-254C-8793-0FF2-EC14EE4F06CD}"/>
              </a:ext>
            </a:extLst>
          </p:cNvPr>
          <p:cNvSpPr txBox="1"/>
          <p:nvPr/>
        </p:nvSpPr>
        <p:spPr>
          <a:xfrm>
            <a:off x="9447772" y="7894380"/>
            <a:ext cx="3768636" cy="644381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 defTabSz="398181">
              <a:lnSpc>
                <a:spcPts val="1518"/>
              </a:lnSpc>
              <a:spcAft>
                <a:spcPts val="311"/>
              </a:spcAft>
            </a:pPr>
            <a:r>
              <a:rPr lang="en-US" sz="1084" b="1" kern="1200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TURVAISUUS</a:t>
            </a:r>
            <a:endParaRPr lang="en-US" sz="2490" b="1" dirty="0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FD2A3C92-74A0-DA98-42F6-497DAB18F6C7}"/>
              </a:ext>
            </a:extLst>
          </p:cNvPr>
          <p:cNvSpPr txBox="1"/>
          <p:nvPr/>
        </p:nvSpPr>
        <p:spPr>
          <a:xfrm>
            <a:off x="10508780" y="1026695"/>
            <a:ext cx="6954495" cy="35240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748970">
              <a:spcAft>
                <a:spcPts val="585"/>
              </a:spcAft>
            </a:pPr>
            <a:r>
              <a:rPr lang="en-US" sz="4000" dirty="0">
                <a:solidFill>
                  <a:srgbClr val="0893A9"/>
                </a:solidFill>
                <a:latin typeface="Open Sans Bold" panose="020B0806030504020204" charset="0"/>
                <a:ea typeface="Open Sans Bold" panose="020B0806030504020204" charset="0"/>
                <a:cs typeface="Open Sans Bold" panose="020B0806030504020204" charset="0"/>
                <a:sym typeface="Open Sans"/>
              </a:rPr>
              <a:t>LASTEN JA NUORTEN TURVALLISUUDEN TUNTEEN VAHVISTAMINEN ARJESSA JA HEIDÄN KASVUYMPÄRISTÖSSÄÄN</a:t>
            </a:r>
          </a:p>
          <a:p>
            <a:pPr defTabSz="748970">
              <a:spcAft>
                <a:spcPts val="585"/>
              </a:spcAft>
            </a:pPr>
            <a:endParaRPr lang="en-US" sz="2400" b="1" dirty="0">
              <a:solidFill>
                <a:srgbClr val="0893A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 Bold"/>
            </a:endParaRPr>
          </a:p>
        </p:txBody>
      </p:sp>
      <p:grpSp>
        <p:nvGrpSpPr>
          <p:cNvPr id="2" name="Group 2">
            <a:extLst>
              <a:ext uri="{FF2B5EF4-FFF2-40B4-BE49-F238E27FC236}">
                <a16:creationId xmlns:a16="http://schemas.microsoft.com/office/drawing/2014/main" id="{48873A7D-079A-96D0-74F5-DB6A2A38B18F}"/>
              </a:ext>
            </a:extLst>
          </p:cNvPr>
          <p:cNvGrpSpPr/>
          <p:nvPr/>
        </p:nvGrpSpPr>
        <p:grpSpPr>
          <a:xfrm>
            <a:off x="9405844" y="8003290"/>
            <a:ext cx="3768636" cy="632496"/>
            <a:chOff x="0" y="-24243"/>
            <a:chExt cx="2219334" cy="379473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6B7FEC73-C325-6ABA-EDC8-9F0382663FB4}"/>
                </a:ext>
              </a:extLst>
            </p:cNvPr>
            <p:cNvSpPr/>
            <p:nvPr/>
          </p:nvSpPr>
          <p:spPr>
            <a:xfrm>
              <a:off x="0" y="0"/>
              <a:ext cx="2219334" cy="331848"/>
            </a:xfrm>
            <a:custGeom>
              <a:avLst/>
              <a:gdLst/>
              <a:ahLst/>
              <a:cxnLst/>
              <a:rect l="l" t="t" r="r" b="b"/>
              <a:pathLst>
                <a:path w="2219334" h="331848">
                  <a:moveTo>
                    <a:pt x="46856" y="0"/>
                  </a:moveTo>
                  <a:lnTo>
                    <a:pt x="2172478" y="0"/>
                  </a:lnTo>
                  <a:cubicBezTo>
                    <a:pt x="2198356" y="0"/>
                    <a:pt x="2219334" y="20978"/>
                    <a:pt x="2219334" y="46856"/>
                  </a:cubicBezTo>
                  <a:lnTo>
                    <a:pt x="2219334" y="284992"/>
                  </a:lnTo>
                  <a:cubicBezTo>
                    <a:pt x="2219334" y="310870"/>
                    <a:pt x="2198356" y="331848"/>
                    <a:pt x="2172478" y="331848"/>
                  </a:cubicBezTo>
                  <a:lnTo>
                    <a:pt x="46856" y="331848"/>
                  </a:lnTo>
                  <a:cubicBezTo>
                    <a:pt x="34429" y="331848"/>
                    <a:pt x="22511" y="326912"/>
                    <a:pt x="13724" y="318124"/>
                  </a:cubicBezTo>
                  <a:cubicBezTo>
                    <a:pt x="4937" y="309337"/>
                    <a:pt x="0" y="297419"/>
                    <a:pt x="0" y="284992"/>
                  </a:cubicBezTo>
                  <a:lnTo>
                    <a:pt x="0" y="46856"/>
                  </a:lnTo>
                  <a:cubicBezTo>
                    <a:pt x="0" y="34429"/>
                    <a:pt x="4937" y="22511"/>
                    <a:pt x="13724" y="13724"/>
                  </a:cubicBezTo>
                  <a:cubicBezTo>
                    <a:pt x="22511" y="4937"/>
                    <a:pt x="34429" y="0"/>
                    <a:pt x="46856" y="0"/>
                  </a:cubicBezTo>
                  <a:close/>
                </a:path>
              </a:pathLst>
            </a:custGeom>
            <a:solidFill>
              <a:srgbClr val="0893A9"/>
            </a:solidFill>
          </p:spPr>
          <p:txBody>
            <a:bodyPr/>
            <a:lstStyle/>
            <a:p>
              <a:endParaRPr lang="fi-FI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98D7EDBA-5F72-BEE4-A431-BC02C11D7846}"/>
                </a:ext>
              </a:extLst>
            </p:cNvPr>
            <p:cNvSpPr txBox="1"/>
            <p:nvPr/>
          </p:nvSpPr>
          <p:spPr>
            <a:xfrm>
              <a:off x="0" y="-24243"/>
              <a:ext cx="2219334" cy="3794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87"/>
                </a:lnSpc>
              </a:pPr>
              <a:r>
                <a:rPr lang="en-US" sz="2490" b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OIKEUDENMUKAISUUS</a:t>
              </a:r>
            </a:p>
          </p:txBody>
        </p:sp>
      </p:grpSp>
      <p:grpSp>
        <p:nvGrpSpPr>
          <p:cNvPr id="7" name="Group 5">
            <a:extLst>
              <a:ext uri="{FF2B5EF4-FFF2-40B4-BE49-F238E27FC236}">
                <a16:creationId xmlns:a16="http://schemas.microsoft.com/office/drawing/2014/main" id="{D18292EC-B286-D448-F56B-458D39ECA40F}"/>
              </a:ext>
            </a:extLst>
          </p:cNvPr>
          <p:cNvGrpSpPr/>
          <p:nvPr/>
        </p:nvGrpSpPr>
        <p:grpSpPr>
          <a:xfrm>
            <a:off x="14535553" y="7100909"/>
            <a:ext cx="3208107" cy="2362927"/>
            <a:chOff x="0" y="0"/>
            <a:chExt cx="1101631" cy="812800"/>
          </a:xfrm>
        </p:grpSpPr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355AE4D1-A61D-027F-C399-4223D925F337}"/>
                </a:ext>
              </a:extLst>
            </p:cNvPr>
            <p:cNvSpPr/>
            <p:nvPr/>
          </p:nvSpPr>
          <p:spPr>
            <a:xfrm>
              <a:off x="0" y="0"/>
              <a:ext cx="1101631" cy="812800"/>
            </a:xfrm>
            <a:custGeom>
              <a:avLst/>
              <a:gdLst/>
              <a:ahLst/>
              <a:cxnLst/>
              <a:rect l="l" t="t" r="r" b="b"/>
              <a:pathLst>
                <a:path w="1101631" h="812800">
                  <a:moveTo>
                    <a:pt x="28085" y="0"/>
                  </a:moveTo>
                  <a:lnTo>
                    <a:pt x="1073547" y="0"/>
                  </a:lnTo>
                  <a:cubicBezTo>
                    <a:pt x="1080995" y="0"/>
                    <a:pt x="1088139" y="2959"/>
                    <a:pt x="1093406" y="8226"/>
                  </a:cubicBezTo>
                  <a:cubicBezTo>
                    <a:pt x="1098672" y="13493"/>
                    <a:pt x="1101631" y="20636"/>
                    <a:pt x="1101631" y="28085"/>
                  </a:cubicBezTo>
                  <a:lnTo>
                    <a:pt x="1101631" y="784715"/>
                  </a:lnTo>
                  <a:cubicBezTo>
                    <a:pt x="1101631" y="800226"/>
                    <a:pt x="1089057" y="812800"/>
                    <a:pt x="1073547" y="812800"/>
                  </a:cubicBezTo>
                  <a:lnTo>
                    <a:pt x="28085" y="812800"/>
                  </a:lnTo>
                  <a:cubicBezTo>
                    <a:pt x="20636" y="812800"/>
                    <a:pt x="13493" y="809841"/>
                    <a:pt x="8226" y="804574"/>
                  </a:cubicBezTo>
                  <a:cubicBezTo>
                    <a:pt x="2959" y="799307"/>
                    <a:pt x="0" y="792164"/>
                    <a:pt x="0" y="784715"/>
                  </a:cubicBezTo>
                  <a:lnTo>
                    <a:pt x="0" y="28085"/>
                  </a:lnTo>
                  <a:cubicBezTo>
                    <a:pt x="0" y="20636"/>
                    <a:pt x="2959" y="13493"/>
                    <a:pt x="8226" y="8226"/>
                  </a:cubicBezTo>
                  <a:cubicBezTo>
                    <a:pt x="13493" y="2959"/>
                    <a:pt x="20636" y="0"/>
                    <a:pt x="28085" y="0"/>
                  </a:cubicBezTo>
                  <a:close/>
                </a:path>
              </a:pathLst>
            </a:custGeom>
            <a:blipFill>
              <a:blip r:embed="rId2"/>
              <a:stretch>
                <a:fillRect l="-851" t="-4161" r="-183734" b="-112539"/>
              </a:stretch>
            </a:blipFill>
          </p:spPr>
          <p:txBody>
            <a:bodyPr/>
            <a:lstStyle/>
            <a:p>
              <a:endParaRPr lang="fi-FI"/>
            </a:p>
          </p:txBody>
        </p:sp>
      </p:grpSp>
      <p:sp>
        <p:nvSpPr>
          <p:cNvPr id="5" name="Tekstiruutu 4">
            <a:extLst>
              <a:ext uri="{FF2B5EF4-FFF2-40B4-BE49-F238E27FC236}">
                <a16:creationId xmlns:a16="http://schemas.microsoft.com/office/drawing/2014/main" id="{B869A25B-3728-4A1A-71AC-9E656A813BAA}"/>
              </a:ext>
            </a:extLst>
          </p:cNvPr>
          <p:cNvSpPr txBox="1"/>
          <p:nvPr/>
        </p:nvSpPr>
        <p:spPr>
          <a:xfrm>
            <a:off x="9465479" y="8635786"/>
            <a:ext cx="364936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0893A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LASTEN JA NUORTEN VÄKIVALLATON ARKI JA KOULU -HANKE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0023977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D02B55-9952-677D-1AFC-AD5B5E8E82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F97FDE30-4562-8A5C-B5E2-6CFF07BFA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342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56" name="Freeform: Shape 55">
            <a:extLst>
              <a:ext uri="{FF2B5EF4-FFF2-40B4-BE49-F238E27FC236}">
                <a16:creationId xmlns:a16="http://schemas.microsoft.com/office/drawing/2014/main" id="{5574F4ED-F70E-7D11-DE78-A1E8A51DF6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custGeom>
            <a:avLst/>
            <a:gdLst>
              <a:gd name="connsiteX0" fmla="*/ 6315529 w 12192000"/>
              <a:gd name="connsiteY0" fmla="*/ 4323896 h 6858000"/>
              <a:gd name="connsiteX1" fmla="*/ 6295588 w 12192000"/>
              <a:gd name="connsiteY1" fmla="*/ 4367579 h 6858000"/>
              <a:gd name="connsiteX2" fmla="*/ 6219229 w 12192000"/>
              <a:gd name="connsiteY2" fmla="*/ 4436818 h 6858000"/>
              <a:gd name="connsiteX3" fmla="*/ 6065687 w 12192000"/>
              <a:gd name="connsiteY3" fmla="*/ 4637204 h 6858000"/>
              <a:gd name="connsiteX4" fmla="*/ 5727387 w 12192000"/>
              <a:gd name="connsiteY4" fmla="*/ 5460076 h 6858000"/>
              <a:gd name="connsiteX5" fmla="*/ 5620972 w 12192000"/>
              <a:gd name="connsiteY5" fmla="*/ 5725836 h 6858000"/>
              <a:gd name="connsiteX6" fmla="*/ 5707795 w 12192000"/>
              <a:gd name="connsiteY6" fmla="*/ 5790089 h 6858000"/>
              <a:gd name="connsiteX7" fmla="*/ 5554627 w 12192000"/>
              <a:gd name="connsiteY7" fmla="*/ 6078873 h 6858000"/>
              <a:gd name="connsiteX8" fmla="*/ 5373489 w 12192000"/>
              <a:gd name="connsiteY8" fmla="*/ 6402408 h 6858000"/>
              <a:gd name="connsiteX9" fmla="*/ 5099999 w 12192000"/>
              <a:gd name="connsiteY9" fmla="*/ 6827527 h 6858000"/>
              <a:gd name="connsiteX10" fmla="*/ 5078133 w 12192000"/>
              <a:gd name="connsiteY10" fmla="*/ 6857998 h 6858000"/>
              <a:gd name="connsiteX11" fmla="*/ 9179960 w 12192000"/>
              <a:gd name="connsiteY11" fmla="*/ 6857998 h 6858000"/>
              <a:gd name="connsiteX12" fmla="*/ 9179960 w 12192000"/>
              <a:gd name="connsiteY12" fmla="*/ 4323896 h 6858000"/>
              <a:gd name="connsiteX13" fmla="*/ 0 w 12192000"/>
              <a:gd name="connsiteY13" fmla="*/ 0 h 6858000"/>
              <a:gd name="connsiteX14" fmla="*/ 5872711 w 12192000"/>
              <a:gd name="connsiteY14" fmla="*/ 0 h 6858000"/>
              <a:gd name="connsiteX15" fmla="*/ 5885421 w 12192000"/>
              <a:gd name="connsiteY15" fmla="*/ 20207 h 6858000"/>
              <a:gd name="connsiteX16" fmla="*/ 5925300 w 12192000"/>
              <a:gd name="connsiteY16" fmla="*/ 48911 h 6858000"/>
              <a:gd name="connsiteX17" fmla="*/ 5940039 w 12192000"/>
              <a:gd name="connsiteY17" fmla="*/ 101212 h 6858000"/>
              <a:gd name="connsiteX18" fmla="*/ 5969942 w 12192000"/>
              <a:gd name="connsiteY18" fmla="*/ 311282 h 6858000"/>
              <a:gd name="connsiteX19" fmla="*/ 5961238 w 12192000"/>
              <a:gd name="connsiteY19" fmla="*/ 357643 h 6858000"/>
              <a:gd name="connsiteX20" fmla="*/ 5917195 w 12192000"/>
              <a:gd name="connsiteY20" fmla="*/ 420369 h 6858000"/>
              <a:gd name="connsiteX21" fmla="*/ 5882753 w 12192000"/>
              <a:gd name="connsiteY21" fmla="*/ 556832 h 6858000"/>
              <a:gd name="connsiteX22" fmla="*/ 5814490 w 12192000"/>
              <a:gd name="connsiteY22" fmla="*/ 757416 h 6858000"/>
              <a:gd name="connsiteX23" fmla="*/ 5780064 w 12192000"/>
              <a:gd name="connsiteY23" fmla="*/ 817804 h 6858000"/>
              <a:gd name="connsiteX24" fmla="*/ 5808232 w 12192000"/>
              <a:gd name="connsiteY24" fmla="*/ 850533 h 6858000"/>
              <a:gd name="connsiteX25" fmla="*/ 5906473 w 12192000"/>
              <a:gd name="connsiteY25" fmla="*/ 1076571 h 6858000"/>
              <a:gd name="connsiteX26" fmla="*/ 5778623 w 12192000"/>
              <a:gd name="connsiteY26" fmla="*/ 1369280 h 6858000"/>
              <a:gd name="connsiteX27" fmla="*/ 5710841 w 12192000"/>
              <a:gd name="connsiteY27" fmla="*/ 1462628 h 6858000"/>
              <a:gd name="connsiteX28" fmla="*/ 5846774 w 12192000"/>
              <a:gd name="connsiteY28" fmla="*/ 1455933 h 6858000"/>
              <a:gd name="connsiteX29" fmla="*/ 5897329 w 12192000"/>
              <a:gd name="connsiteY29" fmla="*/ 1553073 h 6858000"/>
              <a:gd name="connsiteX30" fmla="*/ 5919735 w 12192000"/>
              <a:gd name="connsiteY30" fmla="*/ 1602736 h 6858000"/>
              <a:gd name="connsiteX31" fmla="*/ 6057874 w 12192000"/>
              <a:gd name="connsiteY31" fmla="*/ 1910648 h 6858000"/>
              <a:gd name="connsiteX32" fmla="*/ 6039719 w 12192000"/>
              <a:gd name="connsiteY32" fmla="*/ 2010547 h 6858000"/>
              <a:gd name="connsiteX33" fmla="*/ 5841713 w 12192000"/>
              <a:gd name="connsiteY33" fmla="*/ 2520599 h 6858000"/>
              <a:gd name="connsiteX34" fmla="*/ 6071734 w 12192000"/>
              <a:gd name="connsiteY34" fmla="*/ 2593468 h 6858000"/>
              <a:gd name="connsiteX35" fmla="*/ 6092050 w 12192000"/>
              <a:gd name="connsiteY35" fmla="*/ 2806646 h 6858000"/>
              <a:gd name="connsiteX36" fmla="*/ 6215122 w 12192000"/>
              <a:gd name="connsiteY36" fmla="*/ 3021197 h 6858000"/>
              <a:gd name="connsiteX37" fmla="*/ 6338100 w 12192000"/>
              <a:gd name="connsiteY37" fmla="*/ 3178087 h 6858000"/>
              <a:gd name="connsiteX38" fmla="*/ 6343927 w 12192000"/>
              <a:gd name="connsiteY38" fmla="*/ 3194685 h 6858000"/>
              <a:gd name="connsiteX39" fmla="*/ 6343850 w 12192000"/>
              <a:gd name="connsiteY39" fmla="*/ 3201174 h 6858000"/>
              <a:gd name="connsiteX40" fmla="*/ 6366375 w 12192000"/>
              <a:gd name="connsiteY40" fmla="*/ 3271251 h 6858000"/>
              <a:gd name="connsiteX41" fmla="*/ 6369430 w 12192000"/>
              <a:gd name="connsiteY41" fmla="*/ 3276240 h 6858000"/>
              <a:gd name="connsiteX42" fmla="*/ 6392405 w 12192000"/>
              <a:gd name="connsiteY42" fmla="*/ 3360437 h 6858000"/>
              <a:gd name="connsiteX43" fmla="*/ 6397993 w 12192000"/>
              <a:gd name="connsiteY43" fmla="*/ 3390203 h 6858000"/>
              <a:gd name="connsiteX44" fmla="*/ 6394652 w 12192000"/>
              <a:gd name="connsiteY44" fmla="*/ 3402205 h 6858000"/>
              <a:gd name="connsiteX45" fmla="*/ 6366662 w 12192000"/>
              <a:gd name="connsiteY45" fmla="*/ 3442044 h 6858000"/>
              <a:gd name="connsiteX46" fmla="*/ 6320915 w 12192000"/>
              <a:gd name="connsiteY46" fmla="*/ 3701547 h 6858000"/>
              <a:gd name="connsiteX47" fmla="*/ 6364618 w 12192000"/>
              <a:gd name="connsiteY47" fmla="*/ 3743844 h 6858000"/>
              <a:gd name="connsiteX48" fmla="*/ 6370409 w 12192000"/>
              <a:gd name="connsiteY48" fmla="*/ 3754454 h 6858000"/>
              <a:gd name="connsiteX49" fmla="*/ 6373773 w 12192000"/>
              <a:gd name="connsiteY49" fmla="*/ 3768237 h 6858000"/>
              <a:gd name="connsiteX50" fmla="*/ 6375298 w 12192000"/>
              <a:gd name="connsiteY50" fmla="*/ 3796540 h 6858000"/>
              <a:gd name="connsiteX51" fmla="*/ 6253487 w 12192000"/>
              <a:gd name="connsiteY51" fmla="*/ 3856948 h 6858000"/>
              <a:gd name="connsiteX52" fmla="*/ 6385416 w 12192000"/>
              <a:gd name="connsiteY52" fmla="*/ 4014409 h 6858000"/>
              <a:gd name="connsiteX53" fmla="*/ 6374795 w 12192000"/>
              <a:gd name="connsiteY53" fmla="*/ 4038554 h 6858000"/>
              <a:gd name="connsiteX54" fmla="*/ 6351015 w 12192000"/>
              <a:gd name="connsiteY54" fmla="*/ 4150489 h 6858000"/>
              <a:gd name="connsiteX55" fmla="*/ 6340821 w 12192000"/>
              <a:gd name="connsiteY55" fmla="*/ 4212706 h 6858000"/>
              <a:gd name="connsiteX56" fmla="*/ 12191999 w 12192000"/>
              <a:gd name="connsiteY56" fmla="*/ 4212706 h 6858000"/>
              <a:gd name="connsiteX57" fmla="*/ 12191999 w 12192000"/>
              <a:gd name="connsiteY57" fmla="*/ 0 h 6858000"/>
              <a:gd name="connsiteX58" fmla="*/ 12192000 w 12192000"/>
              <a:gd name="connsiteY58" fmla="*/ 0 h 6858000"/>
              <a:gd name="connsiteX59" fmla="*/ 12192000 w 12192000"/>
              <a:gd name="connsiteY59" fmla="*/ 6858000 h 6858000"/>
              <a:gd name="connsiteX60" fmla="*/ 12191999 w 12192000"/>
              <a:gd name="connsiteY60" fmla="*/ 6858000 h 6858000"/>
              <a:gd name="connsiteX61" fmla="*/ 12191999 w 12192000"/>
              <a:gd name="connsiteY61" fmla="*/ 4323902 h 6858000"/>
              <a:gd name="connsiteX62" fmla="*/ 9307672 w 12192000"/>
              <a:gd name="connsiteY62" fmla="*/ 4323902 h 6858000"/>
              <a:gd name="connsiteX63" fmla="*/ 9307672 w 12192000"/>
              <a:gd name="connsiteY63" fmla="*/ 6858000 h 6858000"/>
              <a:gd name="connsiteX64" fmla="*/ 0 w 12192000"/>
              <a:gd name="connsiteY6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12192000" h="6858000">
                <a:moveTo>
                  <a:pt x="6315529" y="4323896"/>
                </a:moveTo>
                <a:lnTo>
                  <a:pt x="6295588" y="4367579"/>
                </a:lnTo>
                <a:cubicBezTo>
                  <a:pt x="6278024" y="4397022"/>
                  <a:pt x="6253813" y="4421099"/>
                  <a:pt x="6219229" y="4436818"/>
                </a:cubicBezTo>
                <a:cubicBezTo>
                  <a:pt x="6148079" y="4469666"/>
                  <a:pt x="6116436" y="4572066"/>
                  <a:pt x="6065687" y="4637204"/>
                </a:cubicBezTo>
                <a:cubicBezTo>
                  <a:pt x="5888713" y="4862696"/>
                  <a:pt x="5773979" y="5125824"/>
                  <a:pt x="5727387" y="5460076"/>
                </a:cubicBezTo>
                <a:cubicBezTo>
                  <a:pt x="5714326" y="5552523"/>
                  <a:pt x="5656974" y="5638673"/>
                  <a:pt x="5620972" y="5725836"/>
                </a:cubicBezTo>
                <a:cubicBezTo>
                  <a:pt x="5641553" y="5779043"/>
                  <a:pt x="5738619" y="5631221"/>
                  <a:pt x="5707795" y="5790089"/>
                </a:cubicBezTo>
                <a:cubicBezTo>
                  <a:pt x="5684453" y="5909876"/>
                  <a:pt x="5617437" y="5996827"/>
                  <a:pt x="5554627" y="6078873"/>
                </a:cubicBezTo>
                <a:cubicBezTo>
                  <a:pt x="5482491" y="6172498"/>
                  <a:pt x="5402203" y="6253366"/>
                  <a:pt x="5373489" y="6402408"/>
                </a:cubicBezTo>
                <a:cubicBezTo>
                  <a:pt x="5371924" y="6410357"/>
                  <a:pt x="5276557" y="6577417"/>
                  <a:pt x="5099999" y="6827527"/>
                </a:cubicBezTo>
                <a:lnTo>
                  <a:pt x="5078133" y="6857998"/>
                </a:lnTo>
                <a:lnTo>
                  <a:pt x="9179960" y="6857998"/>
                </a:lnTo>
                <a:lnTo>
                  <a:pt x="9179960" y="4323896"/>
                </a:lnTo>
                <a:close/>
                <a:moveTo>
                  <a:pt x="0" y="0"/>
                </a:moveTo>
                <a:lnTo>
                  <a:pt x="5872711" y="0"/>
                </a:lnTo>
                <a:lnTo>
                  <a:pt x="5885421" y="20207"/>
                </a:lnTo>
                <a:cubicBezTo>
                  <a:pt x="5896481" y="32882"/>
                  <a:pt x="5909484" y="42864"/>
                  <a:pt x="5925300" y="48911"/>
                </a:cubicBezTo>
                <a:cubicBezTo>
                  <a:pt x="5940498" y="54526"/>
                  <a:pt x="5945509" y="75042"/>
                  <a:pt x="5940039" y="101212"/>
                </a:cubicBezTo>
                <a:cubicBezTo>
                  <a:pt x="5921950" y="187894"/>
                  <a:pt x="5936667" y="254951"/>
                  <a:pt x="5969942" y="311282"/>
                </a:cubicBezTo>
                <a:cubicBezTo>
                  <a:pt x="5981709" y="330926"/>
                  <a:pt x="5977292" y="344422"/>
                  <a:pt x="5961238" y="357643"/>
                </a:cubicBezTo>
                <a:cubicBezTo>
                  <a:pt x="5942802" y="372223"/>
                  <a:pt x="5928461" y="393565"/>
                  <a:pt x="5917195" y="420369"/>
                </a:cubicBezTo>
                <a:cubicBezTo>
                  <a:pt x="5898701" y="463685"/>
                  <a:pt x="5889992" y="510050"/>
                  <a:pt x="5882753" y="556832"/>
                </a:cubicBezTo>
                <a:cubicBezTo>
                  <a:pt x="5871511" y="630206"/>
                  <a:pt x="5858246" y="700969"/>
                  <a:pt x="5814490" y="757416"/>
                </a:cubicBezTo>
                <a:cubicBezTo>
                  <a:pt x="5801465" y="774559"/>
                  <a:pt x="5791019" y="796511"/>
                  <a:pt x="5780064" y="817804"/>
                </a:cubicBezTo>
                <a:cubicBezTo>
                  <a:pt x="5783558" y="836359"/>
                  <a:pt x="5792196" y="849005"/>
                  <a:pt x="5808232" y="850533"/>
                </a:cubicBezTo>
                <a:cubicBezTo>
                  <a:pt x="5910296" y="860624"/>
                  <a:pt x="5905771" y="962632"/>
                  <a:pt x="5906473" y="1076571"/>
                </a:cubicBezTo>
                <a:cubicBezTo>
                  <a:pt x="5907545" y="1217584"/>
                  <a:pt x="5849973" y="1296799"/>
                  <a:pt x="5778623" y="1369280"/>
                </a:cubicBezTo>
                <a:cubicBezTo>
                  <a:pt x="5754207" y="1393852"/>
                  <a:pt x="5718605" y="1401742"/>
                  <a:pt x="5710841" y="1462628"/>
                </a:cubicBezTo>
                <a:cubicBezTo>
                  <a:pt x="5753463" y="1508141"/>
                  <a:pt x="5802053" y="1451295"/>
                  <a:pt x="5846774" y="1455933"/>
                </a:cubicBezTo>
                <a:cubicBezTo>
                  <a:pt x="5883727" y="1460129"/>
                  <a:pt x="5943609" y="1438568"/>
                  <a:pt x="5897329" y="1553073"/>
                </a:cubicBezTo>
                <a:cubicBezTo>
                  <a:pt x="5883856" y="1586627"/>
                  <a:pt x="5901366" y="1604100"/>
                  <a:pt x="5919735" y="1602736"/>
                </a:cubicBezTo>
                <a:cubicBezTo>
                  <a:pt x="6068526" y="1589022"/>
                  <a:pt x="6006837" y="1813624"/>
                  <a:pt x="6057874" y="1910648"/>
                </a:cubicBezTo>
                <a:cubicBezTo>
                  <a:pt x="6072264" y="1936644"/>
                  <a:pt x="6059978" y="1992417"/>
                  <a:pt x="6039719" y="2010547"/>
                </a:cubicBezTo>
                <a:cubicBezTo>
                  <a:pt x="5911143" y="2127229"/>
                  <a:pt x="5899692" y="2331836"/>
                  <a:pt x="5841713" y="2520599"/>
                </a:cubicBezTo>
                <a:cubicBezTo>
                  <a:pt x="5912636" y="2572423"/>
                  <a:pt x="5995799" y="2566926"/>
                  <a:pt x="6071734" y="2593468"/>
                </a:cubicBezTo>
                <a:cubicBezTo>
                  <a:pt x="6150607" y="2620843"/>
                  <a:pt x="6151703" y="2655507"/>
                  <a:pt x="6092050" y="2806646"/>
                </a:cubicBezTo>
                <a:cubicBezTo>
                  <a:pt x="6259331" y="2795420"/>
                  <a:pt x="6259331" y="2795420"/>
                  <a:pt x="6215122" y="3021197"/>
                </a:cubicBezTo>
                <a:cubicBezTo>
                  <a:pt x="6259035" y="3016573"/>
                  <a:pt x="6302431" y="3085300"/>
                  <a:pt x="6338100" y="3178087"/>
                </a:cubicBezTo>
                <a:lnTo>
                  <a:pt x="6343927" y="3194685"/>
                </a:lnTo>
                <a:lnTo>
                  <a:pt x="6343850" y="3201174"/>
                </a:lnTo>
                <a:cubicBezTo>
                  <a:pt x="6346866" y="3232770"/>
                  <a:pt x="6355995" y="3253323"/>
                  <a:pt x="6366375" y="3271251"/>
                </a:cubicBezTo>
                <a:lnTo>
                  <a:pt x="6369430" y="3276240"/>
                </a:lnTo>
                <a:lnTo>
                  <a:pt x="6392405" y="3360437"/>
                </a:lnTo>
                <a:lnTo>
                  <a:pt x="6397993" y="3390203"/>
                </a:lnTo>
                <a:lnTo>
                  <a:pt x="6394652" y="3402205"/>
                </a:lnTo>
                <a:cubicBezTo>
                  <a:pt x="6388505" y="3414621"/>
                  <a:pt x="6379344" y="3427747"/>
                  <a:pt x="6366662" y="3442044"/>
                </a:cubicBezTo>
                <a:cubicBezTo>
                  <a:pt x="6239481" y="3584662"/>
                  <a:pt x="6224938" y="3605480"/>
                  <a:pt x="6320915" y="3701547"/>
                </a:cubicBezTo>
                <a:lnTo>
                  <a:pt x="6364618" y="3743844"/>
                </a:lnTo>
                <a:lnTo>
                  <a:pt x="6370409" y="3754454"/>
                </a:lnTo>
                <a:lnTo>
                  <a:pt x="6373773" y="3768237"/>
                </a:lnTo>
                <a:cubicBezTo>
                  <a:pt x="6374277" y="3777528"/>
                  <a:pt x="6374207" y="3788146"/>
                  <a:pt x="6375298" y="3796540"/>
                </a:cubicBezTo>
                <a:cubicBezTo>
                  <a:pt x="6339717" y="3831045"/>
                  <a:pt x="6294642" y="3774365"/>
                  <a:pt x="6253487" y="3856948"/>
                </a:cubicBezTo>
                <a:lnTo>
                  <a:pt x="6385416" y="4014409"/>
                </a:lnTo>
                <a:lnTo>
                  <a:pt x="6374795" y="4038554"/>
                </a:lnTo>
                <a:cubicBezTo>
                  <a:pt x="6363579" y="4073249"/>
                  <a:pt x="6356895" y="4111559"/>
                  <a:pt x="6351015" y="4150489"/>
                </a:cubicBezTo>
                <a:lnTo>
                  <a:pt x="6340821" y="4212706"/>
                </a:lnTo>
                <a:lnTo>
                  <a:pt x="12191999" y="4212706"/>
                </a:lnTo>
                <a:lnTo>
                  <a:pt x="12191999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12191999" y="6858000"/>
                </a:lnTo>
                <a:lnTo>
                  <a:pt x="12191999" y="4323902"/>
                </a:lnTo>
                <a:lnTo>
                  <a:pt x="9307672" y="4323902"/>
                </a:lnTo>
                <a:lnTo>
                  <a:pt x="930767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pPr defTabSz="457200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0C39145B-90EF-FCB0-B33A-126DC1642102}"/>
              </a:ext>
            </a:extLst>
          </p:cNvPr>
          <p:cNvSpPr txBox="1"/>
          <p:nvPr/>
        </p:nvSpPr>
        <p:spPr>
          <a:xfrm>
            <a:off x="1257300" y="1026695"/>
            <a:ext cx="6521922" cy="88873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R="0" lvl="0" fontAlgn="auto">
              <a:lnSpc>
                <a:spcPct val="90000"/>
              </a:lnSpc>
              <a:spcBef>
                <a:spcPts val="0"/>
              </a:spcBef>
              <a:spcAft>
                <a:spcPts val="660"/>
              </a:spcAft>
              <a:buClrTx/>
              <a:buSzTx/>
              <a:tabLst/>
              <a:defRPr/>
            </a:pPr>
            <a:r>
              <a:rPr lang="en-US" sz="2400" b="1" dirty="0">
                <a:solidFill>
                  <a:srgbClr val="0893A9"/>
                </a:solidFill>
                <a:latin typeface="Open Sans    "/>
                <a:sym typeface="Open Sans Bold"/>
              </a:rPr>
              <a:t>Miten?</a:t>
            </a:r>
          </a:p>
          <a:p>
            <a:pPr marL="342900" marR="0" lvl="0" indent="-34290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Jalkaudutaan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kohtaamispaikkoihin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.</a:t>
            </a:r>
          </a:p>
          <a:p>
            <a:pPr marL="342900" marR="0" lvl="0" indent="-34290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Osallistutaan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lapsiperheille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tarkoitettuihin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tapahtumiin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. </a:t>
            </a:r>
          </a:p>
          <a:p>
            <a:pPr marL="342900" marR="0" lvl="0" indent="-34290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Joustavuus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ja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tarpeisiin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vastaaminen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.</a:t>
            </a:r>
          </a:p>
          <a:p>
            <a:pPr marL="342900" marR="0" lvl="0" indent="-34290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Verkostotyö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.</a:t>
            </a:r>
          </a:p>
          <a:p>
            <a:pPr marL="342900" marR="0" lvl="0" indent="-34290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Yhteistyö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ja </a:t>
            </a:r>
            <a:r>
              <a:rPr lang="en-US" sz="2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työparityöskentely</a:t>
            </a:r>
            <a:r>
              <a:rPr lang="en-US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. </a:t>
            </a:r>
            <a:endParaRPr lang="en-US" sz="2400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marR="0" lvl="0" indent="-342900" fontAlgn="auto"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1" i="0" u="none" strike="noStrike" cap="none" spc="0" normalizeH="0" baseline="0" noProof="0" dirty="0">
              <a:ln>
                <a:noFill/>
              </a:ln>
              <a:solidFill>
                <a:srgbClr val="0893A9"/>
              </a:solidFill>
              <a:effectLst/>
              <a:highlight>
                <a:srgbClr val="FFFF00"/>
              </a:highlight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 Bold"/>
            </a:endParaRPr>
          </a:p>
          <a:p>
            <a:pPr algn="l">
              <a:lnSpc>
                <a:spcPct val="90000"/>
              </a:lnSpc>
              <a:spcAft>
                <a:spcPts val="660"/>
              </a:spcAft>
            </a:pPr>
            <a:r>
              <a:rPr lang="en-US" sz="2400" b="1" dirty="0" err="1">
                <a:solidFill>
                  <a:srgbClr val="0893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Mittarit</a:t>
            </a:r>
            <a:endParaRPr lang="en-US" sz="24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 Bold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Perheiden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vanhemmuuden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tukemiseen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liittyvän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tuen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tarve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(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vanhempien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kysely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).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Perheen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kokemus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eri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toimijoiden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yhteistyön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sujuvuudesta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omassa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asiassaan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Yhdistyksen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tunnettavuus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ammattilaisten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keskuudessa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i-FI" sz="2400" b="0" i="0" u="none" strike="noStrike" baseline="0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TextBox 15">
            <a:extLst>
              <a:ext uri="{FF2B5EF4-FFF2-40B4-BE49-F238E27FC236}">
                <a16:creationId xmlns:a16="http://schemas.microsoft.com/office/drawing/2014/main" id="{F29F5250-B819-FFD2-CAAF-DA6C50641801}"/>
              </a:ext>
            </a:extLst>
          </p:cNvPr>
          <p:cNvSpPr txBox="1"/>
          <p:nvPr/>
        </p:nvSpPr>
        <p:spPr>
          <a:xfrm>
            <a:off x="717463" y="6415692"/>
            <a:ext cx="8426535" cy="312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47"/>
              </a:lnSpc>
            </a:pPr>
            <a:endParaRPr lang="en-US" sz="1891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D4F01DF8-3110-8656-A0A6-2AE9361F7879}"/>
              </a:ext>
            </a:extLst>
          </p:cNvPr>
          <p:cNvSpPr txBox="1"/>
          <p:nvPr/>
        </p:nvSpPr>
        <p:spPr>
          <a:xfrm>
            <a:off x="9447772" y="7894380"/>
            <a:ext cx="3768636" cy="644381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 defTabSz="398181">
              <a:lnSpc>
                <a:spcPts val="1518"/>
              </a:lnSpc>
              <a:spcAft>
                <a:spcPts val="311"/>
              </a:spcAft>
            </a:pPr>
            <a:r>
              <a:rPr lang="en-US" sz="1084" b="1" kern="1200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TURVAISUUS</a:t>
            </a:r>
            <a:endParaRPr lang="en-US" sz="2490" b="1" dirty="0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85227915-0E77-1D57-56C2-DF79D26F07A7}"/>
              </a:ext>
            </a:extLst>
          </p:cNvPr>
          <p:cNvSpPr txBox="1"/>
          <p:nvPr/>
        </p:nvSpPr>
        <p:spPr>
          <a:xfrm>
            <a:off x="10508780" y="1026695"/>
            <a:ext cx="6954495" cy="4524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en-US" sz="3000" dirty="0">
                <a:solidFill>
                  <a:srgbClr val="0893A9"/>
                </a:solidFill>
                <a:latin typeface="Open Sans Bold" panose="020B0806030504020204" charset="0"/>
                <a:ea typeface="Open Sans Bold" panose="020B0806030504020204" charset="0"/>
                <a:cs typeface="Open Sans Bold" panose="020B0806030504020204" charset="0"/>
                <a:sym typeface="Open Sans"/>
              </a:rPr>
              <a:t>VIOLAN TARJOAMA VANHEMMUUDEN TUKI TUNNETAAN HYVIN ETELÄ-SAVON ALUEELLA.</a:t>
            </a:r>
          </a:p>
          <a:p>
            <a:pPr algn="l"/>
            <a:endParaRPr lang="en-US" sz="3000" dirty="0">
              <a:solidFill>
                <a:srgbClr val="0893A9"/>
              </a:solidFill>
              <a:latin typeface="Open Sans Bold" panose="020B0806030504020204" charset="0"/>
              <a:ea typeface="Open Sans Bold" panose="020B0806030504020204" charset="0"/>
              <a:cs typeface="Open Sans Bold" panose="020B0806030504020204" charset="0"/>
            </a:endParaRPr>
          </a:p>
          <a:p>
            <a:pPr algn="l"/>
            <a:r>
              <a:rPr lang="en-US" sz="3000" dirty="0">
                <a:solidFill>
                  <a:srgbClr val="0893A9"/>
                </a:solidFill>
                <a:latin typeface="Open Sans Bold" panose="020B0806030504020204" charset="0"/>
                <a:ea typeface="Open Sans Bold" panose="020B0806030504020204" charset="0"/>
                <a:cs typeface="Open Sans Bold" panose="020B0806030504020204" charset="0"/>
                <a:sym typeface="Open Sans"/>
              </a:rPr>
              <a:t>YHTEISTYÖ VAHVISTAA LAPSIPERHEIDEN HYVINVOINTIA, MAHDOLLISTAA PERHEIDEN KUULLUKSI TULEMISEN SEKÄ LISÄÄ TARVELÄHTÖISTÄ TOIMINTAA. </a:t>
            </a:r>
            <a:endParaRPr lang="en-US" sz="3000" dirty="0">
              <a:solidFill>
                <a:srgbClr val="0893A9"/>
              </a:solidFill>
              <a:latin typeface="Open Sans Bold" panose="020B0806030504020204" charset="0"/>
              <a:ea typeface="Open Sans Bold" panose="020B0806030504020204" charset="0"/>
              <a:cs typeface="Open Sans Bold" panose="020B0806030504020204" charset="0"/>
            </a:endParaRPr>
          </a:p>
          <a:p>
            <a:pPr marL="342900" indent="-342900" defTabSz="748970">
              <a:spcAft>
                <a:spcPts val="585"/>
              </a:spcAft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0893A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 Bold"/>
            </a:endParaRPr>
          </a:p>
        </p:txBody>
      </p:sp>
      <p:grpSp>
        <p:nvGrpSpPr>
          <p:cNvPr id="2" name="Group 2">
            <a:extLst>
              <a:ext uri="{FF2B5EF4-FFF2-40B4-BE49-F238E27FC236}">
                <a16:creationId xmlns:a16="http://schemas.microsoft.com/office/drawing/2014/main" id="{FC2E72B6-CC5A-CC3D-F09B-DCFCD079FF6D}"/>
              </a:ext>
            </a:extLst>
          </p:cNvPr>
          <p:cNvGrpSpPr/>
          <p:nvPr/>
        </p:nvGrpSpPr>
        <p:grpSpPr>
          <a:xfrm>
            <a:off x="9405844" y="8003290"/>
            <a:ext cx="3768636" cy="632496"/>
            <a:chOff x="0" y="-24243"/>
            <a:chExt cx="2219334" cy="379473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2ABC4B22-21E2-2E25-AF40-099479CD5706}"/>
                </a:ext>
              </a:extLst>
            </p:cNvPr>
            <p:cNvSpPr/>
            <p:nvPr/>
          </p:nvSpPr>
          <p:spPr>
            <a:xfrm>
              <a:off x="0" y="0"/>
              <a:ext cx="2219334" cy="331848"/>
            </a:xfrm>
            <a:custGeom>
              <a:avLst/>
              <a:gdLst/>
              <a:ahLst/>
              <a:cxnLst/>
              <a:rect l="l" t="t" r="r" b="b"/>
              <a:pathLst>
                <a:path w="2219334" h="331848">
                  <a:moveTo>
                    <a:pt x="46856" y="0"/>
                  </a:moveTo>
                  <a:lnTo>
                    <a:pt x="2172478" y="0"/>
                  </a:lnTo>
                  <a:cubicBezTo>
                    <a:pt x="2198356" y="0"/>
                    <a:pt x="2219334" y="20978"/>
                    <a:pt x="2219334" y="46856"/>
                  </a:cubicBezTo>
                  <a:lnTo>
                    <a:pt x="2219334" y="284992"/>
                  </a:lnTo>
                  <a:cubicBezTo>
                    <a:pt x="2219334" y="310870"/>
                    <a:pt x="2198356" y="331848"/>
                    <a:pt x="2172478" y="331848"/>
                  </a:cubicBezTo>
                  <a:lnTo>
                    <a:pt x="46856" y="331848"/>
                  </a:lnTo>
                  <a:cubicBezTo>
                    <a:pt x="34429" y="331848"/>
                    <a:pt x="22511" y="326912"/>
                    <a:pt x="13724" y="318124"/>
                  </a:cubicBezTo>
                  <a:cubicBezTo>
                    <a:pt x="4937" y="309337"/>
                    <a:pt x="0" y="297419"/>
                    <a:pt x="0" y="284992"/>
                  </a:cubicBezTo>
                  <a:lnTo>
                    <a:pt x="0" y="46856"/>
                  </a:lnTo>
                  <a:cubicBezTo>
                    <a:pt x="0" y="34429"/>
                    <a:pt x="4937" y="22511"/>
                    <a:pt x="13724" y="13724"/>
                  </a:cubicBezTo>
                  <a:cubicBezTo>
                    <a:pt x="22511" y="4937"/>
                    <a:pt x="34429" y="0"/>
                    <a:pt x="46856" y="0"/>
                  </a:cubicBezTo>
                  <a:close/>
                </a:path>
              </a:pathLst>
            </a:custGeom>
            <a:solidFill>
              <a:srgbClr val="0893A9"/>
            </a:solidFill>
          </p:spPr>
          <p:txBody>
            <a:bodyPr/>
            <a:lstStyle/>
            <a:p>
              <a:endParaRPr lang="fi-FI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152A5029-F90C-D34C-68DF-8596ABE3D519}"/>
                </a:ext>
              </a:extLst>
            </p:cNvPr>
            <p:cNvSpPr txBox="1"/>
            <p:nvPr/>
          </p:nvSpPr>
          <p:spPr>
            <a:xfrm>
              <a:off x="0" y="-24243"/>
              <a:ext cx="2219334" cy="3794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87"/>
                </a:lnSpc>
              </a:pPr>
              <a:r>
                <a:rPr lang="en-US" sz="2490" b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OIKEUDENMUKAISUUS</a:t>
              </a:r>
            </a:p>
          </p:txBody>
        </p:sp>
      </p:grpSp>
      <p:grpSp>
        <p:nvGrpSpPr>
          <p:cNvPr id="7" name="Group 5">
            <a:extLst>
              <a:ext uri="{FF2B5EF4-FFF2-40B4-BE49-F238E27FC236}">
                <a16:creationId xmlns:a16="http://schemas.microsoft.com/office/drawing/2014/main" id="{391F6A8D-CDFC-7C2B-BB7D-C5E7D39185CE}"/>
              </a:ext>
            </a:extLst>
          </p:cNvPr>
          <p:cNvGrpSpPr/>
          <p:nvPr/>
        </p:nvGrpSpPr>
        <p:grpSpPr>
          <a:xfrm>
            <a:off x="14535553" y="7100909"/>
            <a:ext cx="3208107" cy="2362927"/>
            <a:chOff x="0" y="0"/>
            <a:chExt cx="1101631" cy="812800"/>
          </a:xfrm>
        </p:grpSpPr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730585E3-6682-332B-9456-CFF3AD291CFA}"/>
                </a:ext>
              </a:extLst>
            </p:cNvPr>
            <p:cNvSpPr/>
            <p:nvPr/>
          </p:nvSpPr>
          <p:spPr>
            <a:xfrm>
              <a:off x="0" y="0"/>
              <a:ext cx="1101631" cy="812800"/>
            </a:xfrm>
            <a:custGeom>
              <a:avLst/>
              <a:gdLst/>
              <a:ahLst/>
              <a:cxnLst/>
              <a:rect l="l" t="t" r="r" b="b"/>
              <a:pathLst>
                <a:path w="1101631" h="812800">
                  <a:moveTo>
                    <a:pt x="28085" y="0"/>
                  </a:moveTo>
                  <a:lnTo>
                    <a:pt x="1073547" y="0"/>
                  </a:lnTo>
                  <a:cubicBezTo>
                    <a:pt x="1080995" y="0"/>
                    <a:pt x="1088139" y="2959"/>
                    <a:pt x="1093406" y="8226"/>
                  </a:cubicBezTo>
                  <a:cubicBezTo>
                    <a:pt x="1098672" y="13493"/>
                    <a:pt x="1101631" y="20636"/>
                    <a:pt x="1101631" y="28085"/>
                  </a:cubicBezTo>
                  <a:lnTo>
                    <a:pt x="1101631" y="784715"/>
                  </a:lnTo>
                  <a:cubicBezTo>
                    <a:pt x="1101631" y="800226"/>
                    <a:pt x="1089057" y="812800"/>
                    <a:pt x="1073547" y="812800"/>
                  </a:cubicBezTo>
                  <a:lnTo>
                    <a:pt x="28085" y="812800"/>
                  </a:lnTo>
                  <a:cubicBezTo>
                    <a:pt x="20636" y="812800"/>
                    <a:pt x="13493" y="809841"/>
                    <a:pt x="8226" y="804574"/>
                  </a:cubicBezTo>
                  <a:cubicBezTo>
                    <a:pt x="2959" y="799307"/>
                    <a:pt x="0" y="792164"/>
                    <a:pt x="0" y="784715"/>
                  </a:cubicBezTo>
                  <a:lnTo>
                    <a:pt x="0" y="28085"/>
                  </a:lnTo>
                  <a:cubicBezTo>
                    <a:pt x="0" y="20636"/>
                    <a:pt x="2959" y="13493"/>
                    <a:pt x="8226" y="8226"/>
                  </a:cubicBezTo>
                  <a:cubicBezTo>
                    <a:pt x="13493" y="2959"/>
                    <a:pt x="20636" y="0"/>
                    <a:pt x="28085" y="0"/>
                  </a:cubicBezTo>
                  <a:close/>
                </a:path>
              </a:pathLst>
            </a:custGeom>
            <a:blipFill>
              <a:blip r:embed="rId2"/>
              <a:stretch>
                <a:fillRect l="-851" t="-4161" r="-183734" b="-112539"/>
              </a:stretch>
            </a:blipFill>
          </p:spPr>
          <p:txBody>
            <a:bodyPr/>
            <a:lstStyle/>
            <a:p>
              <a:endParaRPr lang="fi-FI"/>
            </a:p>
          </p:txBody>
        </p:sp>
      </p:grpSp>
      <p:sp>
        <p:nvSpPr>
          <p:cNvPr id="5" name="Tekstiruutu 4">
            <a:extLst>
              <a:ext uri="{FF2B5EF4-FFF2-40B4-BE49-F238E27FC236}">
                <a16:creationId xmlns:a16="http://schemas.microsoft.com/office/drawing/2014/main" id="{EA4B7BD6-C96D-5297-E431-C09D0810BEE9}"/>
              </a:ext>
            </a:extLst>
          </p:cNvPr>
          <p:cNvSpPr txBox="1"/>
          <p:nvPr/>
        </p:nvSpPr>
        <p:spPr>
          <a:xfrm>
            <a:off x="10835332" y="8647671"/>
            <a:ext cx="9096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748970">
              <a:spcAft>
                <a:spcPts val="660"/>
              </a:spcAft>
            </a:pPr>
            <a:r>
              <a:rPr lang="en-US" sz="1800" b="1" dirty="0">
                <a:solidFill>
                  <a:srgbClr val="0893A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KIEPPI</a:t>
            </a:r>
          </a:p>
        </p:txBody>
      </p:sp>
    </p:spTree>
    <p:extLst>
      <p:ext uri="{BB962C8B-B14F-4D97-AF65-F5344CB8AC3E}">
        <p14:creationId xmlns:p14="http://schemas.microsoft.com/office/powerpoint/2010/main" val="35462579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 descr="Kuva, joka sisältää kohteen kuvakaappaus, ympyrä, Grafiikka">
            <a:extLst>
              <a:ext uri="{FF2B5EF4-FFF2-40B4-BE49-F238E27FC236}">
                <a16:creationId xmlns:a16="http://schemas.microsoft.com/office/drawing/2014/main" id="{20BF33D9-9C2C-1D80-B5C0-0BB509709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200" y="3922461"/>
            <a:ext cx="16357599" cy="2442075"/>
          </a:xfrm>
          <a:prstGeom prst="rect">
            <a:avLst/>
          </a:prstGeom>
        </p:spPr>
      </p:pic>
      <p:sp>
        <p:nvSpPr>
          <p:cNvPr id="5" name="Tekstiruutu 4">
            <a:extLst>
              <a:ext uri="{FF2B5EF4-FFF2-40B4-BE49-F238E27FC236}">
                <a16:creationId xmlns:a16="http://schemas.microsoft.com/office/drawing/2014/main" id="{716BE011-F693-EA54-15CD-4FF33506F684}"/>
              </a:ext>
            </a:extLst>
          </p:cNvPr>
          <p:cNvSpPr txBox="1"/>
          <p:nvPr/>
        </p:nvSpPr>
        <p:spPr>
          <a:xfrm>
            <a:off x="965200" y="4131007"/>
            <a:ext cx="16357599" cy="23832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48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 Bold"/>
              <a:ea typeface="Open Sans Bold"/>
              <a:cs typeface="Open Sans Bold"/>
              <a:sym typeface="Open Sans Bold"/>
            </a:endParaRPr>
          </a:p>
          <a:p>
            <a:pPr marL="0" marR="0" lvl="0" indent="0" algn="ctr" defTabSz="914400" rtl="0" eaLnBrk="1" fontAlgn="auto" latinLnBrk="0" hangingPunct="1">
              <a:lnSpc>
                <a:spcPts val="348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4800" b="1" dirty="0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marL="0" marR="0" lvl="0" indent="0" algn="ctr" defTabSz="914400" rtl="0" eaLnBrk="1" fontAlgn="auto" latinLnBrk="0" hangingPunct="1">
              <a:lnSpc>
                <a:spcPts val="348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OSALLISUUS</a:t>
            </a:r>
          </a:p>
          <a:p>
            <a:pPr marL="0" marR="0" lvl="0" indent="0" algn="ctr" defTabSz="914400" rtl="0" eaLnBrk="1" fontAlgn="auto" latinLnBrk="0" hangingPunct="1">
              <a:lnSpc>
                <a:spcPts val="348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4800" b="1" dirty="0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marL="0" marR="0" lvl="0" indent="0" algn="ctr" defTabSz="914400" rtl="0" eaLnBrk="1" fontAlgn="auto" latinLnBrk="0" hangingPunct="1">
              <a:lnSpc>
                <a:spcPts val="348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</p:spTree>
    <p:extLst>
      <p:ext uri="{BB962C8B-B14F-4D97-AF65-F5344CB8AC3E}">
        <p14:creationId xmlns:p14="http://schemas.microsoft.com/office/powerpoint/2010/main" val="20380671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B47FC2-260B-77BA-3C37-8A90B036E2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30434769-11B7-0471-4E73-E24CE14D68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342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56" name="Freeform: Shape 55">
            <a:extLst>
              <a:ext uri="{FF2B5EF4-FFF2-40B4-BE49-F238E27FC236}">
                <a16:creationId xmlns:a16="http://schemas.microsoft.com/office/drawing/2014/main" id="{66B844C6-BF38-D2FA-3E09-C6C01010A5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custGeom>
            <a:avLst/>
            <a:gdLst>
              <a:gd name="connsiteX0" fmla="*/ 6315529 w 12192000"/>
              <a:gd name="connsiteY0" fmla="*/ 4323896 h 6858000"/>
              <a:gd name="connsiteX1" fmla="*/ 6295588 w 12192000"/>
              <a:gd name="connsiteY1" fmla="*/ 4367579 h 6858000"/>
              <a:gd name="connsiteX2" fmla="*/ 6219229 w 12192000"/>
              <a:gd name="connsiteY2" fmla="*/ 4436818 h 6858000"/>
              <a:gd name="connsiteX3" fmla="*/ 6065687 w 12192000"/>
              <a:gd name="connsiteY3" fmla="*/ 4637204 h 6858000"/>
              <a:gd name="connsiteX4" fmla="*/ 5727387 w 12192000"/>
              <a:gd name="connsiteY4" fmla="*/ 5460076 h 6858000"/>
              <a:gd name="connsiteX5" fmla="*/ 5620972 w 12192000"/>
              <a:gd name="connsiteY5" fmla="*/ 5725836 h 6858000"/>
              <a:gd name="connsiteX6" fmla="*/ 5707795 w 12192000"/>
              <a:gd name="connsiteY6" fmla="*/ 5790089 h 6858000"/>
              <a:gd name="connsiteX7" fmla="*/ 5554627 w 12192000"/>
              <a:gd name="connsiteY7" fmla="*/ 6078873 h 6858000"/>
              <a:gd name="connsiteX8" fmla="*/ 5373489 w 12192000"/>
              <a:gd name="connsiteY8" fmla="*/ 6402408 h 6858000"/>
              <a:gd name="connsiteX9" fmla="*/ 5099999 w 12192000"/>
              <a:gd name="connsiteY9" fmla="*/ 6827527 h 6858000"/>
              <a:gd name="connsiteX10" fmla="*/ 5078133 w 12192000"/>
              <a:gd name="connsiteY10" fmla="*/ 6857998 h 6858000"/>
              <a:gd name="connsiteX11" fmla="*/ 9179960 w 12192000"/>
              <a:gd name="connsiteY11" fmla="*/ 6857998 h 6858000"/>
              <a:gd name="connsiteX12" fmla="*/ 9179960 w 12192000"/>
              <a:gd name="connsiteY12" fmla="*/ 4323896 h 6858000"/>
              <a:gd name="connsiteX13" fmla="*/ 0 w 12192000"/>
              <a:gd name="connsiteY13" fmla="*/ 0 h 6858000"/>
              <a:gd name="connsiteX14" fmla="*/ 5872711 w 12192000"/>
              <a:gd name="connsiteY14" fmla="*/ 0 h 6858000"/>
              <a:gd name="connsiteX15" fmla="*/ 5885421 w 12192000"/>
              <a:gd name="connsiteY15" fmla="*/ 20207 h 6858000"/>
              <a:gd name="connsiteX16" fmla="*/ 5925300 w 12192000"/>
              <a:gd name="connsiteY16" fmla="*/ 48911 h 6858000"/>
              <a:gd name="connsiteX17" fmla="*/ 5940039 w 12192000"/>
              <a:gd name="connsiteY17" fmla="*/ 101212 h 6858000"/>
              <a:gd name="connsiteX18" fmla="*/ 5969942 w 12192000"/>
              <a:gd name="connsiteY18" fmla="*/ 311282 h 6858000"/>
              <a:gd name="connsiteX19" fmla="*/ 5961238 w 12192000"/>
              <a:gd name="connsiteY19" fmla="*/ 357643 h 6858000"/>
              <a:gd name="connsiteX20" fmla="*/ 5917195 w 12192000"/>
              <a:gd name="connsiteY20" fmla="*/ 420369 h 6858000"/>
              <a:gd name="connsiteX21" fmla="*/ 5882753 w 12192000"/>
              <a:gd name="connsiteY21" fmla="*/ 556832 h 6858000"/>
              <a:gd name="connsiteX22" fmla="*/ 5814490 w 12192000"/>
              <a:gd name="connsiteY22" fmla="*/ 757416 h 6858000"/>
              <a:gd name="connsiteX23" fmla="*/ 5780064 w 12192000"/>
              <a:gd name="connsiteY23" fmla="*/ 817804 h 6858000"/>
              <a:gd name="connsiteX24" fmla="*/ 5808232 w 12192000"/>
              <a:gd name="connsiteY24" fmla="*/ 850533 h 6858000"/>
              <a:gd name="connsiteX25" fmla="*/ 5906473 w 12192000"/>
              <a:gd name="connsiteY25" fmla="*/ 1076571 h 6858000"/>
              <a:gd name="connsiteX26" fmla="*/ 5778623 w 12192000"/>
              <a:gd name="connsiteY26" fmla="*/ 1369280 h 6858000"/>
              <a:gd name="connsiteX27" fmla="*/ 5710841 w 12192000"/>
              <a:gd name="connsiteY27" fmla="*/ 1462628 h 6858000"/>
              <a:gd name="connsiteX28" fmla="*/ 5846774 w 12192000"/>
              <a:gd name="connsiteY28" fmla="*/ 1455933 h 6858000"/>
              <a:gd name="connsiteX29" fmla="*/ 5897329 w 12192000"/>
              <a:gd name="connsiteY29" fmla="*/ 1553073 h 6858000"/>
              <a:gd name="connsiteX30" fmla="*/ 5919735 w 12192000"/>
              <a:gd name="connsiteY30" fmla="*/ 1602736 h 6858000"/>
              <a:gd name="connsiteX31" fmla="*/ 6057874 w 12192000"/>
              <a:gd name="connsiteY31" fmla="*/ 1910648 h 6858000"/>
              <a:gd name="connsiteX32" fmla="*/ 6039719 w 12192000"/>
              <a:gd name="connsiteY32" fmla="*/ 2010547 h 6858000"/>
              <a:gd name="connsiteX33" fmla="*/ 5841713 w 12192000"/>
              <a:gd name="connsiteY33" fmla="*/ 2520599 h 6858000"/>
              <a:gd name="connsiteX34" fmla="*/ 6071734 w 12192000"/>
              <a:gd name="connsiteY34" fmla="*/ 2593468 h 6858000"/>
              <a:gd name="connsiteX35" fmla="*/ 6092050 w 12192000"/>
              <a:gd name="connsiteY35" fmla="*/ 2806646 h 6858000"/>
              <a:gd name="connsiteX36" fmla="*/ 6215122 w 12192000"/>
              <a:gd name="connsiteY36" fmla="*/ 3021197 h 6858000"/>
              <a:gd name="connsiteX37" fmla="*/ 6338100 w 12192000"/>
              <a:gd name="connsiteY37" fmla="*/ 3178087 h 6858000"/>
              <a:gd name="connsiteX38" fmla="*/ 6343927 w 12192000"/>
              <a:gd name="connsiteY38" fmla="*/ 3194685 h 6858000"/>
              <a:gd name="connsiteX39" fmla="*/ 6343850 w 12192000"/>
              <a:gd name="connsiteY39" fmla="*/ 3201174 h 6858000"/>
              <a:gd name="connsiteX40" fmla="*/ 6366375 w 12192000"/>
              <a:gd name="connsiteY40" fmla="*/ 3271251 h 6858000"/>
              <a:gd name="connsiteX41" fmla="*/ 6369430 w 12192000"/>
              <a:gd name="connsiteY41" fmla="*/ 3276240 h 6858000"/>
              <a:gd name="connsiteX42" fmla="*/ 6392405 w 12192000"/>
              <a:gd name="connsiteY42" fmla="*/ 3360437 h 6858000"/>
              <a:gd name="connsiteX43" fmla="*/ 6397993 w 12192000"/>
              <a:gd name="connsiteY43" fmla="*/ 3390203 h 6858000"/>
              <a:gd name="connsiteX44" fmla="*/ 6394652 w 12192000"/>
              <a:gd name="connsiteY44" fmla="*/ 3402205 h 6858000"/>
              <a:gd name="connsiteX45" fmla="*/ 6366662 w 12192000"/>
              <a:gd name="connsiteY45" fmla="*/ 3442044 h 6858000"/>
              <a:gd name="connsiteX46" fmla="*/ 6320915 w 12192000"/>
              <a:gd name="connsiteY46" fmla="*/ 3701547 h 6858000"/>
              <a:gd name="connsiteX47" fmla="*/ 6364618 w 12192000"/>
              <a:gd name="connsiteY47" fmla="*/ 3743844 h 6858000"/>
              <a:gd name="connsiteX48" fmla="*/ 6370409 w 12192000"/>
              <a:gd name="connsiteY48" fmla="*/ 3754454 h 6858000"/>
              <a:gd name="connsiteX49" fmla="*/ 6373773 w 12192000"/>
              <a:gd name="connsiteY49" fmla="*/ 3768237 h 6858000"/>
              <a:gd name="connsiteX50" fmla="*/ 6375298 w 12192000"/>
              <a:gd name="connsiteY50" fmla="*/ 3796540 h 6858000"/>
              <a:gd name="connsiteX51" fmla="*/ 6253487 w 12192000"/>
              <a:gd name="connsiteY51" fmla="*/ 3856948 h 6858000"/>
              <a:gd name="connsiteX52" fmla="*/ 6385416 w 12192000"/>
              <a:gd name="connsiteY52" fmla="*/ 4014409 h 6858000"/>
              <a:gd name="connsiteX53" fmla="*/ 6374795 w 12192000"/>
              <a:gd name="connsiteY53" fmla="*/ 4038554 h 6858000"/>
              <a:gd name="connsiteX54" fmla="*/ 6351015 w 12192000"/>
              <a:gd name="connsiteY54" fmla="*/ 4150489 h 6858000"/>
              <a:gd name="connsiteX55" fmla="*/ 6340821 w 12192000"/>
              <a:gd name="connsiteY55" fmla="*/ 4212706 h 6858000"/>
              <a:gd name="connsiteX56" fmla="*/ 12191999 w 12192000"/>
              <a:gd name="connsiteY56" fmla="*/ 4212706 h 6858000"/>
              <a:gd name="connsiteX57" fmla="*/ 12191999 w 12192000"/>
              <a:gd name="connsiteY57" fmla="*/ 0 h 6858000"/>
              <a:gd name="connsiteX58" fmla="*/ 12192000 w 12192000"/>
              <a:gd name="connsiteY58" fmla="*/ 0 h 6858000"/>
              <a:gd name="connsiteX59" fmla="*/ 12192000 w 12192000"/>
              <a:gd name="connsiteY59" fmla="*/ 6858000 h 6858000"/>
              <a:gd name="connsiteX60" fmla="*/ 12191999 w 12192000"/>
              <a:gd name="connsiteY60" fmla="*/ 6858000 h 6858000"/>
              <a:gd name="connsiteX61" fmla="*/ 12191999 w 12192000"/>
              <a:gd name="connsiteY61" fmla="*/ 4323902 h 6858000"/>
              <a:gd name="connsiteX62" fmla="*/ 9307672 w 12192000"/>
              <a:gd name="connsiteY62" fmla="*/ 4323902 h 6858000"/>
              <a:gd name="connsiteX63" fmla="*/ 9307672 w 12192000"/>
              <a:gd name="connsiteY63" fmla="*/ 6858000 h 6858000"/>
              <a:gd name="connsiteX64" fmla="*/ 0 w 12192000"/>
              <a:gd name="connsiteY6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12192000" h="6858000">
                <a:moveTo>
                  <a:pt x="6315529" y="4323896"/>
                </a:moveTo>
                <a:lnTo>
                  <a:pt x="6295588" y="4367579"/>
                </a:lnTo>
                <a:cubicBezTo>
                  <a:pt x="6278024" y="4397022"/>
                  <a:pt x="6253813" y="4421099"/>
                  <a:pt x="6219229" y="4436818"/>
                </a:cubicBezTo>
                <a:cubicBezTo>
                  <a:pt x="6148079" y="4469666"/>
                  <a:pt x="6116436" y="4572066"/>
                  <a:pt x="6065687" y="4637204"/>
                </a:cubicBezTo>
                <a:cubicBezTo>
                  <a:pt x="5888713" y="4862696"/>
                  <a:pt x="5773979" y="5125824"/>
                  <a:pt x="5727387" y="5460076"/>
                </a:cubicBezTo>
                <a:cubicBezTo>
                  <a:pt x="5714326" y="5552523"/>
                  <a:pt x="5656974" y="5638673"/>
                  <a:pt x="5620972" y="5725836"/>
                </a:cubicBezTo>
                <a:cubicBezTo>
                  <a:pt x="5641553" y="5779043"/>
                  <a:pt x="5738619" y="5631221"/>
                  <a:pt x="5707795" y="5790089"/>
                </a:cubicBezTo>
                <a:cubicBezTo>
                  <a:pt x="5684453" y="5909876"/>
                  <a:pt x="5617437" y="5996827"/>
                  <a:pt x="5554627" y="6078873"/>
                </a:cubicBezTo>
                <a:cubicBezTo>
                  <a:pt x="5482491" y="6172498"/>
                  <a:pt x="5402203" y="6253366"/>
                  <a:pt x="5373489" y="6402408"/>
                </a:cubicBezTo>
                <a:cubicBezTo>
                  <a:pt x="5371924" y="6410357"/>
                  <a:pt x="5276557" y="6577417"/>
                  <a:pt x="5099999" y="6827527"/>
                </a:cubicBezTo>
                <a:lnTo>
                  <a:pt x="5078133" y="6857998"/>
                </a:lnTo>
                <a:lnTo>
                  <a:pt x="9179960" y="6857998"/>
                </a:lnTo>
                <a:lnTo>
                  <a:pt x="9179960" y="4323896"/>
                </a:lnTo>
                <a:close/>
                <a:moveTo>
                  <a:pt x="0" y="0"/>
                </a:moveTo>
                <a:lnTo>
                  <a:pt x="5872711" y="0"/>
                </a:lnTo>
                <a:lnTo>
                  <a:pt x="5885421" y="20207"/>
                </a:lnTo>
                <a:cubicBezTo>
                  <a:pt x="5896481" y="32882"/>
                  <a:pt x="5909484" y="42864"/>
                  <a:pt x="5925300" y="48911"/>
                </a:cubicBezTo>
                <a:cubicBezTo>
                  <a:pt x="5940498" y="54526"/>
                  <a:pt x="5945509" y="75042"/>
                  <a:pt x="5940039" y="101212"/>
                </a:cubicBezTo>
                <a:cubicBezTo>
                  <a:pt x="5921950" y="187894"/>
                  <a:pt x="5936667" y="254951"/>
                  <a:pt x="5969942" y="311282"/>
                </a:cubicBezTo>
                <a:cubicBezTo>
                  <a:pt x="5981709" y="330926"/>
                  <a:pt x="5977292" y="344422"/>
                  <a:pt x="5961238" y="357643"/>
                </a:cubicBezTo>
                <a:cubicBezTo>
                  <a:pt x="5942802" y="372223"/>
                  <a:pt x="5928461" y="393565"/>
                  <a:pt x="5917195" y="420369"/>
                </a:cubicBezTo>
                <a:cubicBezTo>
                  <a:pt x="5898701" y="463685"/>
                  <a:pt x="5889992" y="510050"/>
                  <a:pt x="5882753" y="556832"/>
                </a:cubicBezTo>
                <a:cubicBezTo>
                  <a:pt x="5871511" y="630206"/>
                  <a:pt x="5858246" y="700969"/>
                  <a:pt x="5814490" y="757416"/>
                </a:cubicBezTo>
                <a:cubicBezTo>
                  <a:pt x="5801465" y="774559"/>
                  <a:pt x="5791019" y="796511"/>
                  <a:pt x="5780064" y="817804"/>
                </a:cubicBezTo>
                <a:cubicBezTo>
                  <a:pt x="5783558" y="836359"/>
                  <a:pt x="5792196" y="849005"/>
                  <a:pt x="5808232" y="850533"/>
                </a:cubicBezTo>
                <a:cubicBezTo>
                  <a:pt x="5910296" y="860624"/>
                  <a:pt x="5905771" y="962632"/>
                  <a:pt x="5906473" y="1076571"/>
                </a:cubicBezTo>
                <a:cubicBezTo>
                  <a:pt x="5907545" y="1217584"/>
                  <a:pt x="5849973" y="1296799"/>
                  <a:pt x="5778623" y="1369280"/>
                </a:cubicBezTo>
                <a:cubicBezTo>
                  <a:pt x="5754207" y="1393852"/>
                  <a:pt x="5718605" y="1401742"/>
                  <a:pt x="5710841" y="1462628"/>
                </a:cubicBezTo>
                <a:cubicBezTo>
                  <a:pt x="5753463" y="1508141"/>
                  <a:pt x="5802053" y="1451295"/>
                  <a:pt x="5846774" y="1455933"/>
                </a:cubicBezTo>
                <a:cubicBezTo>
                  <a:pt x="5883727" y="1460129"/>
                  <a:pt x="5943609" y="1438568"/>
                  <a:pt x="5897329" y="1553073"/>
                </a:cubicBezTo>
                <a:cubicBezTo>
                  <a:pt x="5883856" y="1586627"/>
                  <a:pt x="5901366" y="1604100"/>
                  <a:pt x="5919735" y="1602736"/>
                </a:cubicBezTo>
                <a:cubicBezTo>
                  <a:pt x="6068526" y="1589022"/>
                  <a:pt x="6006837" y="1813624"/>
                  <a:pt x="6057874" y="1910648"/>
                </a:cubicBezTo>
                <a:cubicBezTo>
                  <a:pt x="6072264" y="1936644"/>
                  <a:pt x="6059978" y="1992417"/>
                  <a:pt x="6039719" y="2010547"/>
                </a:cubicBezTo>
                <a:cubicBezTo>
                  <a:pt x="5911143" y="2127229"/>
                  <a:pt x="5899692" y="2331836"/>
                  <a:pt x="5841713" y="2520599"/>
                </a:cubicBezTo>
                <a:cubicBezTo>
                  <a:pt x="5912636" y="2572423"/>
                  <a:pt x="5995799" y="2566926"/>
                  <a:pt x="6071734" y="2593468"/>
                </a:cubicBezTo>
                <a:cubicBezTo>
                  <a:pt x="6150607" y="2620843"/>
                  <a:pt x="6151703" y="2655507"/>
                  <a:pt x="6092050" y="2806646"/>
                </a:cubicBezTo>
                <a:cubicBezTo>
                  <a:pt x="6259331" y="2795420"/>
                  <a:pt x="6259331" y="2795420"/>
                  <a:pt x="6215122" y="3021197"/>
                </a:cubicBezTo>
                <a:cubicBezTo>
                  <a:pt x="6259035" y="3016573"/>
                  <a:pt x="6302431" y="3085300"/>
                  <a:pt x="6338100" y="3178087"/>
                </a:cubicBezTo>
                <a:lnTo>
                  <a:pt x="6343927" y="3194685"/>
                </a:lnTo>
                <a:lnTo>
                  <a:pt x="6343850" y="3201174"/>
                </a:lnTo>
                <a:cubicBezTo>
                  <a:pt x="6346866" y="3232770"/>
                  <a:pt x="6355995" y="3253323"/>
                  <a:pt x="6366375" y="3271251"/>
                </a:cubicBezTo>
                <a:lnTo>
                  <a:pt x="6369430" y="3276240"/>
                </a:lnTo>
                <a:lnTo>
                  <a:pt x="6392405" y="3360437"/>
                </a:lnTo>
                <a:lnTo>
                  <a:pt x="6397993" y="3390203"/>
                </a:lnTo>
                <a:lnTo>
                  <a:pt x="6394652" y="3402205"/>
                </a:lnTo>
                <a:cubicBezTo>
                  <a:pt x="6388505" y="3414621"/>
                  <a:pt x="6379344" y="3427747"/>
                  <a:pt x="6366662" y="3442044"/>
                </a:cubicBezTo>
                <a:cubicBezTo>
                  <a:pt x="6239481" y="3584662"/>
                  <a:pt x="6224938" y="3605480"/>
                  <a:pt x="6320915" y="3701547"/>
                </a:cubicBezTo>
                <a:lnTo>
                  <a:pt x="6364618" y="3743844"/>
                </a:lnTo>
                <a:lnTo>
                  <a:pt x="6370409" y="3754454"/>
                </a:lnTo>
                <a:lnTo>
                  <a:pt x="6373773" y="3768237"/>
                </a:lnTo>
                <a:cubicBezTo>
                  <a:pt x="6374277" y="3777528"/>
                  <a:pt x="6374207" y="3788146"/>
                  <a:pt x="6375298" y="3796540"/>
                </a:cubicBezTo>
                <a:cubicBezTo>
                  <a:pt x="6339717" y="3831045"/>
                  <a:pt x="6294642" y="3774365"/>
                  <a:pt x="6253487" y="3856948"/>
                </a:cubicBezTo>
                <a:lnTo>
                  <a:pt x="6385416" y="4014409"/>
                </a:lnTo>
                <a:lnTo>
                  <a:pt x="6374795" y="4038554"/>
                </a:lnTo>
                <a:cubicBezTo>
                  <a:pt x="6363579" y="4073249"/>
                  <a:pt x="6356895" y="4111559"/>
                  <a:pt x="6351015" y="4150489"/>
                </a:cubicBezTo>
                <a:lnTo>
                  <a:pt x="6340821" y="4212706"/>
                </a:lnTo>
                <a:lnTo>
                  <a:pt x="12191999" y="4212706"/>
                </a:lnTo>
                <a:lnTo>
                  <a:pt x="12191999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12191999" y="6858000"/>
                </a:lnTo>
                <a:lnTo>
                  <a:pt x="12191999" y="4323902"/>
                </a:lnTo>
                <a:lnTo>
                  <a:pt x="9307672" y="4323902"/>
                </a:lnTo>
                <a:lnTo>
                  <a:pt x="930767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pPr defTabSz="457200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C1E25261-6606-F3BC-0BEC-3D1A14CE4795}"/>
              </a:ext>
            </a:extLst>
          </p:cNvPr>
          <p:cNvSpPr txBox="1"/>
          <p:nvPr/>
        </p:nvSpPr>
        <p:spPr>
          <a:xfrm>
            <a:off x="1257300" y="1026695"/>
            <a:ext cx="6521922" cy="88873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R="0" lvl="0" fontAlgn="auto">
              <a:lnSpc>
                <a:spcPct val="90000"/>
              </a:lnSpc>
              <a:spcBef>
                <a:spcPts val="0"/>
              </a:spcBef>
              <a:spcAft>
                <a:spcPts val="660"/>
              </a:spcAft>
              <a:buClrTx/>
              <a:buSzTx/>
              <a:tabLst/>
              <a:defRPr/>
            </a:pPr>
            <a:r>
              <a:rPr lang="en-US" sz="2400" b="1" dirty="0">
                <a:solidFill>
                  <a:srgbClr val="0893A9"/>
                </a:solidFill>
                <a:latin typeface="Open Sans    "/>
                <a:sym typeface="Open Sans Bold"/>
              </a:rPr>
              <a:t>Miten?</a:t>
            </a:r>
          </a:p>
          <a:p>
            <a:pPr marL="342000" indent="-342000" algn="l">
              <a:buFont typeface="Arial" panose="020B0604020202020204" pitchFamily="34" charset="0"/>
              <a:buChar char="•"/>
            </a:pP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Tunnettuus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vapaaehtoisten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ja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opiskelijoiden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osalta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: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infot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,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yhteistoiminnat</a:t>
            </a:r>
            <a:endParaRPr lang="en-US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 Bold"/>
            </a:endParaRPr>
          </a:p>
          <a:p>
            <a:pPr marL="342000" indent="-342000" algn="l">
              <a:buFont typeface="Arial" panose="020B0604020202020204" pitchFamily="34" charset="0"/>
              <a:buChar char="•"/>
            </a:pP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Vapaaehtoistoimijoille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suora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yhteydenottomahdollisuus</a:t>
            </a:r>
            <a:endParaRPr lang="en-US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 Bold"/>
            </a:endParaRPr>
          </a:p>
          <a:p>
            <a:pPr marL="342000" indent="-342000" algn="l">
              <a:buFont typeface="Arial" panose="020B0604020202020204" pitchFamily="34" charset="0"/>
              <a:buChar char="•"/>
            </a:pP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Vapaaehtoisten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virkistys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- ja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tukitapaamiset</a:t>
            </a:r>
            <a:endParaRPr lang="en-US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 Bold"/>
            </a:endParaRPr>
          </a:p>
          <a:p>
            <a:pPr marL="342000" indent="-342000" algn="l">
              <a:buFont typeface="Arial" panose="020B0604020202020204" pitchFamily="34" charset="0"/>
              <a:buChar char="•"/>
            </a:pP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Kokemustiedon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hyödyntäminen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auttamis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- ja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kehittämistyössä</a:t>
            </a:r>
            <a:endParaRPr lang="en-US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 Bold"/>
            </a:endParaRPr>
          </a:p>
          <a:p>
            <a:pPr marL="342000" indent="-342000" algn="l">
              <a:buFont typeface="Arial" panose="020B0604020202020204" pitchFamily="34" charset="0"/>
              <a:buChar char="•"/>
            </a:pP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Kokemustoimijoiden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määrän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ja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perehdytys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- ja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tukikäytänteiden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lisääminen</a:t>
            </a:r>
            <a:endParaRPr lang="en-US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 Bold"/>
            </a:endParaRPr>
          </a:p>
          <a:p>
            <a:pPr marL="342000" indent="-342000" algn="l">
              <a:buFont typeface="Arial" panose="020B0604020202020204" pitchFamily="34" charset="0"/>
              <a:buChar char="•"/>
            </a:pP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Jäsenhankinnan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aktivoiminen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ja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vuoropuhelun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lisääminen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jäsenien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kanssa</a:t>
            </a:r>
            <a:endParaRPr lang="en-US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 Bold"/>
            </a:endParaRPr>
          </a:p>
          <a:p>
            <a:pPr marL="342900" marR="0" lvl="0" indent="-342900" fontAlgn="auto"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1" i="0" u="none" strike="noStrike" cap="none" spc="0" normalizeH="0" baseline="0" noProof="0" dirty="0">
              <a:ln>
                <a:noFill/>
              </a:ln>
              <a:solidFill>
                <a:srgbClr val="0893A9"/>
              </a:solidFill>
              <a:effectLst/>
              <a:highlight>
                <a:srgbClr val="FFFF00"/>
              </a:highlight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 Bold"/>
            </a:endParaRPr>
          </a:p>
          <a:p>
            <a:pPr algn="l">
              <a:lnSpc>
                <a:spcPct val="90000"/>
              </a:lnSpc>
              <a:spcAft>
                <a:spcPts val="660"/>
              </a:spcAft>
            </a:pPr>
            <a:r>
              <a:rPr lang="en-US" sz="2400" b="1" dirty="0" err="1">
                <a:solidFill>
                  <a:srgbClr val="0893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Mittarit</a:t>
            </a:r>
            <a:endParaRPr lang="en-US" sz="24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 Bold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Vapaaehtoisten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kokemukset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ja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tyytyväisyys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omaan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rooliinsa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ja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saamaansa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tukeen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työntekijöiltä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</a:p>
        </p:txBody>
      </p:sp>
      <p:sp>
        <p:nvSpPr>
          <p:cNvPr id="18" name="TextBox 15">
            <a:extLst>
              <a:ext uri="{FF2B5EF4-FFF2-40B4-BE49-F238E27FC236}">
                <a16:creationId xmlns:a16="http://schemas.microsoft.com/office/drawing/2014/main" id="{932D470D-1D96-CEDF-4049-099C0024427D}"/>
              </a:ext>
            </a:extLst>
          </p:cNvPr>
          <p:cNvSpPr txBox="1"/>
          <p:nvPr/>
        </p:nvSpPr>
        <p:spPr>
          <a:xfrm>
            <a:off x="717463" y="6415692"/>
            <a:ext cx="8426535" cy="312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47"/>
              </a:lnSpc>
            </a:pPr>
            <a:endParaRPr lang="en-US" sz="1891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4BE0AEC7-897D-C1F1-5EF2-BE1EC3D2768A}"/>
              </a:ext>
            </a:extLst>
          </p:cNvPr>
          <p:cNvSpPr txBox="1"/>
          <p:nvPr/>
        </p:nvSpPr>
        <p:spPr>
          <a:xfrm>
            <a:off x="9447772" y="7894380"/>
            <a:ext cx="3768636" cy="644381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 defTabSz="398181">
              <a:lnSpc>
                <a:spcPts val="1518"/>
              </a:lnSpc>
              <a:spcAft>
                <a:spcPts val="311"/>
              </a:spcAft>
            </a:pPr>
            <a:r>
              <a:rPr lang="en-US" sz="1084" b="1" kern="1200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TURVAISUUS</a:t>
            </a:r>
            <a:endParaRPr lang="en-US" sz="2490" b="1" dirty="0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75BB2D2E-0B5B-E8AF-4351-D317E68AFDEF}"/>
              </a:ext>
            </a:extLst>
          </p:cNvPr>
          <p:cNvSpPr txBox="1"/>
          <p:nvPr/>
        </p:nvSpPr>
        <p:spPr>
          <a:xfrm>
            <a:off x="10508780" y="1026695"/>
            <a:ext cx="6954495" cy="30777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en-US" sz="4000" b="1" dirty="0">
                <a:solidFill>
                  <a:srgbClr val="0893A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KANSALAISTOIMIJUUS VAHVISTUU JA KOKEMUSTOIMIJUUS ON LUONTEVA OSA  YHDISTYKSEN TOIMINTAA</a:t>
            </a:r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D9C39C31-961C-41C0-F1C4-0530B5E6FD21}"/>
              </a:ext>
            </a:extLst>
          </p:cNvPr>
          <p:cNvGrpSpPr/>
          <p:nvPr/>
        </p:nvGrpSpPr>
        <p:grpSpPr>
          <a:xfrm>
            <a:off x="9447772" y="7960181"/>
            <a:ext cx="3768636" cy="644382"/>
            <a:chOff x="0" y="0"/>
            <a:chExt cx="2219334" cy="331848"/>
          </a:xfrm>
        </p:grpSpPr>
        <p:sp>
          <p:nvSpPr>
            <p:cNvPr id="9" name="Freeform 3">
              <a:extLst>
                <a:ext uri="{FF2B5EF4-FFF2-40B4-BE49-F238E27FC236}">
                  <a16:creationId xmlns:a16="http://schemas.microsoft.com/office/drawing/2014/main" id="{02D596D6-289D-975C-CF1D-C30EB1B5C117}"/>
                </a:ext>
              </a:extLst>
            </p:cNvPr>
            <p:cNvSpPr/>
            <p:nvPr/>
          </p:nvSpPr>
          <p:spPr>
            <a:xfrm>
              <a:off x="0" y="0"/>
              <a:ext cx="2219334" cy="331848"/>
            </a:xfrm>
            <a:custGeom>
              <a:avLst/>
              <a:gdLst/>
              <a:ahLst/>
              <a:cxnLst/>
              <a:rect l="l" t="t" r="r" b="b"/>
              <a:pathLst>
                <a:path w="2219334" h="331848">
                  <a:moveTo>
                    <a:pt x="46856" y="0"/>
                  </a:moveTo>
                  <a:lnTo>
                    <a:pt x="2172478" y="0"/>
                  </a:lnTo>
                  <a:cubicBezTo>
                    <a:pt x="2198356" y="0"/>
                    <a:pt x="2219334" y="20978"/>
                    <a:pt x="2219334" y="46856"/>
                  </a:cubicBezTo>
                  <a:lnTo>
                    <a:pt x="2219334" y="284992"/>
                  </a:lnTo>
                  <a:cubicBezTo>
                    <a:pt x="2219334" y="310870"/>
                    <a:pt x="2198356" y="331848"/>
                    <a:pt x="2172478" y="331848"/>
                  </a:cubicBezTo>
                  <a:lnTo>
                    <a:pt x="46856" y="331848"/>
                  </a:lnTo>
                  <a:cubicBezTo>
                    <a:pt x="34429" y="331848"/>
                    <a:pt x="22511" y="326912"/>
                    <a:pt x="13724" y="318124"/>
                  </a:cubicBezTo>
                  <a:cubicBezTo>
                    <a:pt x="4937" y="309337"/>
                    <a:pt x="0" y="297419"/>
                    <a:pt x="0" y="284992"/>
                  </a:cubicBezTo>
                  <a:lnTo>
                    <a:pt x="0" y="46856"/>
                  </a:lnTo>
                  <a:cubicBezTo>
                    <a:pt x="0" y="34429"/>
                    <a:pt x="4937" y="22511"/>
                    <a:pt x="13724" y="13724"/>
                  </a:cubicBezTo>
                  <a:cubicBezTo>
                    <a:pt x="22511" y="4937"/>
                    <a:pt x="34429" y="0"/>
                    <a:pt x="46856" y="0"/>
                  </a:cubicBezTo>
                  <a:close/>
                </a:path>
              </a:pathLst>
            </a:custGeom>
            <a:solidFill>
              <a:srgbClr val="0893A9"/>
            </a:solidFill>
          </p:spPr>
          <p:txBody>
            <a:bodyPr/>
            <a:lstStyle/>
            <a:p>
              <a:endParaRPr lang="fi-FI"/>
            </a:p>
          </p:txBody>
        </p:sp>
        <p:sp>
          <p:nvSpPr>
            <p:cNvPr id="10" name="TextBox 4">
              <a:extLst>
                <a:ext uri="{FF2B5EF4-FFF2-40B4-BE49-F238E27FC236}">
                  <a16:creationId xmlns:a16="http://schemas.microsoft.com/office/drawing/2014/main" id="{4160EB4A-546E-6F0F-B886-AF984557D158}"/>
                </a:ext>
              </a:extLst>
            </p:cNvPr>
            <p:cNvSpPr txBox="1"/>
            <p:nvPr/>
          </p:nvSpPr>
          <p:spPr>
            <a:xfrm>
              <a:off x="0" y="0"/>
              <a:ext cx="2219334" cy="3318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87"/>
                </a:lnSpc>
              </a:pPr>
              <a:r>
                <a:rPr lang="en-US" sz="2490" b="1" dirty="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OSALLISUUS</a:t>
              </a:r>
            </a:p>
          </p:txBody>
        </p:sp>
      </p:grpSp>
      <p:grpSp>
        <p:nvGrpSpPr>
          <p:cNvPr id="12" name="Group 5">
            <a:extLst>
              <a:ext uri="{FF2B5EF4-FFF2-40B4-BE49-F238E27FC236}">
                <a16:creationId xmlns:a16="http://schemas.microsoft.com/office/drawing/2014/main" id="{4D2ED9D6-D062-2522-E301-3907787097BF}"/>
              </a:ext>
            </a:extLst>
          </p:cNvPr>
          <p:cNvGrpSpPr/>
          <p:nvPr/>
        </p:nvGrpSpPr>
        <p:grpSpPr>
          <a:xfrm>
            <a:off x="14334505" y="7006875"/>
            <a:ext cx="3568994" cy="2602346"/>
            <a:chOff x="0" y="0"/>
            <a:chExt cx="1101631" cy="812800"/>
          </a:xfrm>
        </p:grpSpPr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BAA626D1-317E-58E1-404B-6F83602E9A10}"/>
                </a:ext>
              </a:extLst>
            </p:cNvPr>
            <p:cNvSpPr/>
            <p:nvPr/>
          </p:nvSpPr>
          <p:spPr>
            <a:xfrm>
              <a:off x="0" y="0"/>
              <a:ext cx="1101631" cy="812800"/>
            </a:xfrm>
            <a:custGeom>
              <a:avLst/>
              <a:gdLst/>
              <a:ahLst/>
              <a:cxnLst/>
              <a:rect l="l" t="t" r="r" b="b"/>
              <a:pathLst>
                <a:path w="1101631" h="812800">
                  <a:moveTo>
                    <a:pt x="28085" y="0"/>
                  </a:moveTo>
                  <a:lnTo>
                    <a:pt x="1073547" y="0"/>
                  </a:lnTo>
                  <a:cubicBezTo>
                    <a:pt x="1080995" y="0"/>
                    <a:pt x="1088139" y="2959"/>
                    <a:pt x="1093406" y="8226"/>
                  </a:cubicBezTo>
                  <a:cubicBezTo>
                    <a:pt x="1098672" y="13493"/>
                    <a:pt x="1101631" y="20636"/>
                    <a:pt x="1101631" y="28085"/>
                  </a:cubicBezTo>
                  <a:lnTo>
                    <a:pt x="1101631" y="784715"/>
                  </a:lnTo>
                  <a:cubicBezTo>
                    <a:pt x="1101631" y="800226"/>
                    <a:pt x="1089057" y="812800"/>
                    <a:pt x="1073547" y="812800"/>
                  </a:cubicBezTo>
                  <a:lnTo>
                    <a:pt x="28085" y="812800"/>
                  </a:lnTo>
                  <a:cubicBezTo>
                    <a:pt x="20636" y="812800"/>
                    <a:pt x="13493" y="809841"/>
                    <a:pt x="8226" y="804574"/>
                  </a:cubicBezTo>
                  <a:cubicBezTo>
                    <a:pt x="2959" y="799307"/>
                    <a:pt x="0" y="792164"/>
                    <a:pt x="0" y="784715"/>
                  </a:cubicBezTo>
                  <a:lnTo>
                    <a:pt x="0" y="28085"/>
                  </a:lnTo>
                  <a:cubicBezTo>
                    <a:pt x="0" y="20636"/>
                    <a:pt x="2959" y="13493"/>
                    <a:pt x="8226" y="8226"/>
                  </a:cubicBezTo>
                  <a:cubicBezTo>
                    <a:pt x="13493" y="2959"/>
                    <a:pt x="20636" y="0"/>
                    <a:pt x="28085" y="0"/>
                  </a:cubicBezTo>
                  <a:close/>
                </a:path>
              </a:pathLst>
            </a:custGeom>
            <a:blipFill>
              <a:blip r:embed="rId2"/>
              <a:stretch>
                <a:fillRect l="-179571" t="-1565" r="-5014" b="-115135"/>
              </a:stretch>
            </a:blipFill>
          </p:spPr>
          <p:txBody>
            <a:bodyPr/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29690798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404BCD-1B41-A5D1-FA81-FEBA7FFCB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0E257E93-C9A7-B303-DDCA-94316C298F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342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56" name="Freeform: Shape 55">
            <a:extLst>
              <a:ext uri="{FF2B5EF4-FFF2-40B4-BE49-F238E27FC236}">
                <a16:creationId xmlns:a16="http://schemas.microsoft.com/office/drawing/2014/main" id="{FB4E65E5-5B1A-BA80-D607-606F7636AE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custGeom>
            <a:avLst/>
            <a:gdLst>
              <a:gd name="connsiteX0" fmla="*/ 6315529 w 12192000"/>
              <a:gd name="connsiteY0" fmla="*/ 4323896 h 6858000"/>
              <a:gd name="connsiteX1" fmla="*/ 6295588 w 12192000"/>
              <a:gd name="connsiteY1" fmla="*/ 4367579 h 6858000"/>
              <a:gd name="connsiteX2" fmla="*/ 6219229 w 12192000"/>
              <a:gd name="connsiteY2" fmla="*/ 4436818 h 6858000"/>
              <a:gd name="connsiteX3" fmla="*/ 6065687 w 12192000"/>
              <a:gd name="connsiteY3" fmla="*/ 4637204 h 6858000"/>
              <a:gd name="connsiteX4" fmla="*/ 5727387 w 12192000"/>
              <a:gd name="connsiteY4" fmla="*/ 5460076 h 6858000"/>
              <a:gd name="connsiteX5" fmla="*/ 5620972 w 12192000"/>
              <a:gd name="connsiteY5" fmla="*/ 5725836 h 6858000"/>
              <a:gd name="connsiteX6" fmla="*/ 5707795 w 12192000"/>
              <a:gd name="connsiteY6" fmla="*/ 5790089 h 6858000"/>
              <a:gd name="connsiteX7" fmla="*/ 5554627 w 12192000"/>
              <a:gd name="connsiteY7" fmla="*/ 6078873 h 6858000"/>
              <a:gd name="connsiteX8" fmla="*/ 5373489 w 12192000"/>
              <a:gd name="connsiteY8" fmla="*/ 6402408 h 6858000"/>
              <a:gd name="connsiteX9" fmla="*/ 5099999 w 12192000"/>
              <a:gd name="connsiteY9" fmla="*/ 6827527 h 6858000"/>
              <a:gd name="connsiteX10" fmla="*/ 5078133 w 12192000"/>
              <a:gd name="connsiteY10" fmla="*/ 6857998 h 6858000"/>
              <a:gd name="connsiteX11" fmla="*/ 9179960 w 12192000"/>
              <a:gd name="connsiteY11" fmla="*/ 6857998 h 6858000"/>
              <a:gd name="connsiteX12" fmla="*/ 9179960 w 12192000"/>
              <a:gd name="connsiteY12" fmla="*/ 4323896 h 6858000"/>
              <a:gd name="connsiteX13" fmla="*/ 0 w 12192000"/>
              <a:gd name="connsiteY13" fmla="*/ 0 h 6858000"/>
              <a:gd name="connsiteX14" fmla="*/ 5872711 w 12192000"/>
              <a:gd name="connsiteY14" fmla="*/ 0 h 6858000"/>
              <a:gd name="connsiteX15" fmla="*/ 5885421 w 12192000"/>
              <a:gd name="connsiteY15" fmla="*/ 20207 h 6858000"/>
              <a:gd name="connsiteX16" fmla="*/ 5925300 w 12192000"/>
              <a:gd name="connsiteY16" fmla="*/ 48911 h 6858000"/>
              <a:gd name="connsiteX17" fmla="*/ 5940039 w 12192000"/>
              <a:gd name="connsiteY17" fmla="*/ 101212 h 6858000"/>
              <a:gd name="connsiteX18" fmla="*/ 5969942 w 12192000"/>
              <a:gd name="connsiteY18" fmla="*/ 311282 h 6858000"/>
              <a:gd name="connsiteX19" fmla="*/ 5961238 w 12192000"/>
              <a:gd name="connsiteY19" fmla="*/ 357643 h 6858000"/>
              <a:gd name="connsiteX20" fmla="*/ 5917195 w 12192000"/>
              <a:gd name="connsiteY20" fmla="*/ 420369 h 6858000"/>
              <a:gd name="connsiteX21" fmla="*/ 5882753 w 12192000"/>
              <a:gd name="connsiteY21" fmla="*/ 556832 h 6858000"/>
              <a:gd name="connsiteX22" fmla="*/ 5814490 w 12192000"/>
              <a:gd name="connsiteY22" fmla="*/ 757416 h 6858000"/>
              <a:gd name="connsiteX23" fmla="*/ 5780064 w 12192000"/>
              <a:gd name="connsiteY23" fmla="*/ 817804 h 6858000"/>
              <a:gd name="connsiteX24" fmla="*/ 5808232 w 12192000"/>
              <a:gd name="connsiteY24" fmla="*/ 850533 h 6858000"/>
              <a:gd name="connsiteX25" fmla="*/ 5906473 w 12192000"/>
              <a:gd name="connsiteY25" fmla="*/ 1076571 h 6858000"/>
              <a:gd name="connsiteX26" fmla="*/ 5778623 w 12192000"/>
              <a:gd name="connsiteY26" fmla="*/ 1369280 h 6858000"/>
              <a:gd name="connsiteX27" fmla="*/ 5710841 w 12192000"/>
              <a:gd name="connsiteY27" fmla="*/ 1462628 h 6858000"/>
              <a:gd name="connsiteX28" fmla="*/ 5846774 w 12192000"/>
              <a:gd name="connsiteY28" fmla="*/ 1455933 h 6858000"/>
              <a:gd name="connsiteX29" fmla="*/ 5897329 w 12192000"/>
              <a:gd name="connsiteY29" fmla="*/ 1553073 h 6858000"/>
              <a:gd name="connsiteX30" fmla="*/ 5919735 w 12192000"/>
              <a:gd name="connsiteY30" fmla="*/ 1602736 h 6858000"/>
              <a:gd name="connsiteX31" fmla="*/ 6057874 w 12192000"/>
              <a:gd name="connsiteY31" fmla="*/ 1910648 h 6858000"/>
              <a:gd name="connsiteX32" fmla="*/ 6039719 w 12192000"/>
              <a:gd name="connsiteY32" fmla="*/ 2010547 h 6858000"/>
              <a:gd name="connsiteX33" fmla="*/ 5841713 w 12192000"/>
              <a:gd name="connsiteY33" fmla="*/ 2520599 h 6858000"/>
              <a:gd name="connsiteX34" fmla="*/ 6071734 w 12192000"/>
              <a:gd name="connsiteY34" fmla="*/ 2593468 h 6858000"/>
              <a:gd name="connsiteX35" fmla="*/ 6092050 w 12192000"/>
              <a:gd name="connsiteY35" fmla="*/ 2806646 h 6858000"/>
              <a:gd name="connsiteX36" fmla="*/ 6215122 w 12192000"/>
              <a:gd name="connsiteY36" fmla="*/ 3021197 h 6858000"/>
              <a:gd name="connsiteX37" fmla="*/ 6338100 w 12192000"/>
              <a:gd name="connsiteY37" fmla="*/ 3178087 h 6858000"/>
              <a:gd name="connsiteX38" fmla="*/ 6343927 w 12192000"/>
              <a:gd name="connsiteY38" fmla="*/ 3194685 h 6858000"/>
              <a:gd name="connsiteX39" fmla="*/ 6343850 w 12192000"/>
              <a:gd name="connsiteY39" fmla="*/ 3201174 h 6858000"/>
              <a:gd name="connsiteX40" fmla="*/ 6366375 w 12192000"/>
              <a:gd name="connsiteY40" fmla="*/ 3271251 h 6858000"/>
              <a:gd name="connsiteX41" fmla="*/ 6369430 w 12192000"/>
              <a:gd name="connsiteY41" fmla="*/ 3276240 h 6858000"/>
              <a:gd name="connsiteX42" fmla="*/ 6392405 w 12192000"/>
              <a:gd name="connsiteY42" fmla="*/ 3360437 h 6858000"/>
              <a:gd name="connsiteX43" fmla="*/ 6397993 w 12192000"/>
              <a:gd name="connsiteY43" fmla="*/ 3390203 h 6858000"/>
              <a:gd name="connsiteX44" fmla="*/ 6394652 w 12192000"/>
              <a:gd name="connsiteY44" fmla="*/ 3402205 h 6858000"/>
              <a:gd name="connsiteX45" fmla="*/ 6366662 w 12192000"/>
              <a:gd name="connsiteY45" fmla="*/ 3442044 h 6858000"/>
              <a:gd name="connsiteX46" fmla="*/ 6320915 w 12192000"/>
              <a:gd name="connsiteY46" fmla="*/ 3701547 h 6858000"/>
              <a:gd name="connsiteX47" fmla="*/ 6364618 w 12192000"/>
              <a:gd name="connsiteY47" fmla="*/ 3743844 h 6858000"/>
              <a:gd name="connsiteX48" fmla="*/ 6370409 w 12192000"/>
              <a:gd name="connsiteY48" fmla="*/ 3754454 h 6858000"/>
              <a:gd name="connsiteX49" fmla="*/ 6373773 w 12192000"/>
              <a:gd name="connsiteY49" fmla="*/ 3768237 h 6858000"/>
              <a:gd name="connsiteX50" fmla="*/ 6375298 w 12192000"/>
              <a:gd name="connsiteY50" fmla="*/ 3796540 h 6858000"/>
              <a:gd name="connsiteX51" fmla="*/ 6253487 w 12192000"/>
              <a:gd name="connsiteY51" fmla="*/ 3856948 h 6858000"/>
              <a:gd name="connsiteX52" fmla="*/ 6385416 w 12192000"/>
              <a:gd name="connsiteY52" fmla="*/ 4014409 h 6858000"/>
              <a:gd name="connsiteX53" fmla="*/ 6374795 w 12192000"/>
              <a:gd name="connsiteY53" fmla="*/ 4038554 h 6858000"/>
              <a:gd name="connsiteX54" fmla="*/ 6351015 w 12192000"/>
              <a:gd name="connsiteY54" fmla="*/ 4150489 h 6858000"/>
              <a:gd name="connsiteX55" fmla="*/ 6340821 w 12192000"/>
              <a:gd name="connsiteY55" fmla="*/ 4212706 h 6858000"/>
              <a:gd name="connsiteX56" fmla="*/ 12191999 w 12192000"/>
              <a:gd name="connsiteY56" fmla="*/ 4212706 h 6858000"/>
              <a:gd name="connsiteX57" fmla="*/ 12191999 w 12192000"/>
              <a:gd name="connsiteY57" fmla="*/ 0 h 6858000"/>
              <a:gd name="connsiteX58" fmla="*/ 12192000 w 12192000"/>
              <a:gd name="connsiteY58" fmla="*/ 0 h 6858000"/>
              <a:gd name="connsiteX59" fmla="*/ 12192000 w 12192000"/>
              <a:gd name="connsiteY59" fmla="*/ 6858000 h 6858000"/>
              <a:gd name="connsiteX60" fmla="*/ 12191999 w 12192000"/>
              <a:gd name="connsiteY60" fmla="*/ 6858000 h 6858000"/>
              <a:gd name="connsiteX61" fmla="*/ 12191999 w 12192000"/>
              <a:gd name="connsiteY61" fmla="*/ 4323902 h 6858000"/>
              <a:gd name="connsiteX62" fmla="*/ 9307672 w 12192000"/>
              <a:gd name="connsiteY62" fmla="*/ 4323902 h 6858000"/>
              <a:gd name="connsiteX63" fmla="*/ 9307672 w 12192000"/>
              <a:gd name="connsiteY63" fmla="*/ 6858000 h 6858000"/>
              <a:gd name="connsiteX64" fmla="*/ 0 w 12192000"/>
              <a:gd name="connsiteY6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12192000" h="6858000">
                <a:moveTo>
                  <a:pt x="6315529" y="4323896"/>
                </a:moveTo>
                <a:lnTo>
                  <a:pt x="6295588" y="4367579"/>
                </a:lnTo>
                <a:cubicBezTo>
                  <a:pt x="6278024" y="4397022"/>
                  <a:pt x="6253813" y="4421099"/>
                  <a:pt x="6219229" y="4436818"/>
                </a:cubicBezTo>
                <a:cubicBezTo>
                  <a:pt x="6148079" y="4469666"/>
                  <a:pt x="6116436" y="4572066"/>
                  <a:pt x="6065687" y="4637204"/>
                </a:cubicBezTo>
                <a:cubicBezTo>
                  <a:pt x="5888713" y="4862696"/>
                  <a:pt x="5773979" y="5125824"/>
                  <a:pt x="5727387" y="5460076"/>
                </a:cubicBezTo>
                <a:cubicBezTo>
                  <a:pt x="5714326" y="5552523"/>
                  <a:pt x="5656974" y="5638673"/>
                  <a:pt x="5620972" y="5725836"/>
                </a:cubicBezTo>
                <a:cubicBezTo>
                  <a:pt x="5641553" y="5779043"/>
                  <a:pt x="5738619" y="5631221"/>
                  <a:pt x="5707795" y="5790089"/>
                </a:cubicBezTo>
                <a:cubicBezTo>
                  <a:pt x="5684453" y="5909876"/>
                  <a:pt x="5617437" y="5996827"/>
                  <a:pt x="5554627" y="6078873"/>
                </a:cubicBezTo>
                <a:cubicBezTo>
                  <a:pt x="5482491" y="6172498"/>
                  <a:pt x="5402203" y="6253366"/>
                  <a:pt x="5373489" y="6402408"/>
                </a:cubicBezTo>
                <a:cubicBezTo>
                  <a:pt x="5371924" y="6410357"/>
                  <a:pt x="5276557" y="6577417"/>
                  <a:pt x="5099999" y="6827527"/>
                </a:cubicBezTo>
                <a:lnTo>
                  <a:pt x="5078133" y="6857998"/>
                </a:lnTo>
                <a:lnTo>
                  <a:pt x="9179960" y="6857998"/>
                </a:lnTo>
                <a:lnTo>
                  <a:pt x="9179960" y="4323896"/>
                </a:lnTo>
                <a:close/>
                <a:moveTo>
                  <a:pt x="0" y="0"/>
                </a:moveTo>
                <a:lnTo>
                  <a:pt x="5872711" y="0"/>
                </a:lnTo>
                <a:lnTo>
                  <a:pt x="5885421" y="20207"/>
                </a:lnTo>
                <a:cubicBezTo>
                  <a:pt x="5896481" y="32882"/>
                  <a:pt x="5909484" y="42864"/>
                  <a:pt x="5925300" y="48911"/>
                </a:cubicBezTo>
                <a:cubicBezTo>
                  <a:pt x="5940498" y="54526"/>
                  <a:pt x="5945509" y="75042"/>
                  <a:pt x="5940039" y="101212"/>
                </a:cubicBezTo>
                <a:cubicBezTo>
                  <a:pt x="5921950" y="187894"/>
                  <a:pt x="5936667" y="254951"/>
                  <a:pt x="5969942" y="311282"/>
                </a:cubicBezTo>
                <a:cubicBezTo>
                  <a:pt x="5981709" y="330926"/>
                  <a:pt x="5977292" y="344422"/>
                  <a:pt x="5961238" y="357643"/>
                </a:cubicBezTo>
                <a:cubicBezTo>
                  <a:pt x="5942802" y="372223"/>
                  <a:pt x="5928461" y="393565"/>
                  <a:pt x="5917195" y="420369"/>
                </a:cubicBezTo>
                <a:cubicBezTo>
                  <a:pt x="5898701" y="463685"/>
                  <a:pt x="5889992" y="510050"/>
                  <a:pt x="5882753" y="556832"/>
                </a:cubicBezTo>
                <a:cubicBezTo>
                  <a:pt x="5871511" y="630206"/>
                  <a:pt x="5858246" y="700969"/>
                  <a:pt x="5814490" y="757416"/>
                </a:cubicBezTo>
                <a:cubicBezTo>
                  <a:pt x="5801465" y="774559"/>
                  <a:pt x="5791019" y="796511"/>
                  <a:pt x="5780064" y="817804"/>
                </a:cubicBezTo>
                <a:cubicBezTo>
                  <a:pt x="5783558" y="836359"/>
                  <a:pt x="5792196" y="849005"/>
                  <a:pt x="5808232" y="850533"/>
                </a:cubicBezTo>
                <a:cubicBezTo>
                  <a:pt x="5910296" y="860624"/>
                  <a:pt x="5905771" y="962632"/>
                  <a:pt x="5906473" y="1076571"/>
                </a:cubicBezTo>
                <a:cubicBezTo>
                  <a:pt x="5907545" y="1217584"/>
                  <a:pt x="5849973" y="1296799"/>
                  <a:pt x="5778623" y="1369280"/>
                </a:cubicBezTo>
                <a:cubicBezTo>
                  <a:pt x="5754207" y="1393852"/>
                  <a:pt x="5718605" y="1401742"/>
                  <a:pt x="5710841" y="1462628"/>
                </a:cubicBezTo>
                <a:cubicBezTo>
                  <a:pt x="5753463" y="1508141"/>
                  <a:pt x="5802053" y="1451295"/>
                  <a:pt x="5846774" y="1455933"/>
                </a:cubicBezTo>
                <a:cubicBezTo>
                  <a:pt x="5883727" y="1460129"/>
                  <a:pt x="5943609" y="1438568"/>
                  <a:pt x="5897329" y="1553073"/>
                </a:cubicBezTo>
                <a:cubicBezTo>
                  <a:pt x="5883856" y="1586627"/>
                  <a:pt x="5901366" y="1604100"/>
                  <a:pt x="5919735" y="1602736"/>
                </a:cubicBezTo>
                <a:cubicBezTo>
                  <a:pt x="6068526" y="1589022"/>
                  <a:pt x="6006837" y="1813624"/>
                  <a:pt x="6057874" y="1910648"/>
                </a:cubicBezTo>
                <a:cubicBezTo>
                  <a:pt x="6072264" y="1936644"/>
                  <a:pt x="6059978" y="1992417"/>
                  <a:pt x="6039719" y="2010547"/>
                </a:cubicBezTo>
                <a:cubicBezTo>
                  <a:pt x="5911143" y="2127229"/>
                  <a:pt x="5899692" y="2331836"/>
                  <a:pt x="5841713" y="2520599"/>
                </a:cubicBezTo>
                <a:cubicBezTo>
                  <a:pt x="5912636" y="2572423"/>
                  <a:pt x="5995799" y="2566926"/>
                  <a:pt x="6071734" y="2593468"/>
                </a:cubicBezTo>
                <a:cubicBezTo>
                  <a:pt x="6150607" y="2620843"/>
                  <a:pt x="6151703" y="2655507"/>
                  <a:pt x="6092050" y="2806646"/>
                </a:cubicBezTo>
                <a:cubicBezTo>
                  <a:pt x="6259331" y="2795420"/>
                  <a:pt x="6259331" y="2795420"/>
                  <a:pt x="6215122" y="3021197"/>
                </a:cubicBezTo>
                <a:cubicBezTo>
                  <a:pt x="6259035" y="3016573"/>
                  <a:pt x="6302431" y="3085300"/>
                  <a:pt x="6338100" y="3178087"/>
                </a:cubicBezTo>
                <a:lnTo>
                  <a:pt x="6343927" y="3194685"/>
                </a:lnTo>
                <a:lnTo>
                  <a:pt x="6343850" y="3201174"/>
                </a:lnTo>
                <a:cubicBezTo>
                  <a:pt x="6346866" y="3232770"/>
                  <a:pt x="6355995" y="3253323"/>
                  <a:pt x="6366375" y="3271251"/>
                </a:cubicBezTo>
                <a:lnTo>
                  <a:pt x="6369430" y="3276240"/>
                </a:lnTo>
                <a:lnTo>
                  <a:pt x="6392405" y="3360437"/>
                </a:lnTo>
                <a:lnTo>
                  <a:pt x="6397993" y="3390203"/>
                </a:lnTo>
                <a:lnTo>
                  <a:pt x="6394652" y="3402205"/>
                </a:lnTo>
                <a:cubicBezTo>
                  <a:pt x="6388505" y="3414621"/>
                  <a:pt x="6379344" y="3427747"/>
                  <a:pt x="6366662" y="3442044"/>
                </a:cubicBezTo>
                <a:cubicBezTo>
                  <a:pt x="6239481" y="3584662"/>
                  <a:pt x="6224938" y="3605480"/>
                  <a:pt x="6320915" y="3701547"/>
                </a:cubicBezTo>
                <a:lnTo>
                  <a:pt x="6364618" y="3743844"/>
                </a:lnTo>
                <a:lnTo>
                  <a:pt x="6370409" y="3754454"/>
                </a:lnTo>
                <a:lnTo>
                  <a:pt x="6373773" y="3768237"/>
                </a:lnTo>
                <a:cubicBezTo>
                  <a:pt x="6374277" y="3777528"/>
                  <a:pt x="6374207" y="3788146"/>
                  <a:pt x="6375298" y="3796540"/>
                </a:cubicBezTo>
                <a:cubicBezTo>
                  <a:pt x="6339717" y="3831045"/>
                  <a:pt x="6294642" y="3774365"/>
                  <a:pt x="6253487" y="3856948"/>
                </a:cubicBezTo>
                <a:lnTo>
                  <a:pt x="6385416" y="4014409"/>
                </a:lnTo>
                <a:lnTo>
                  <a:pt x="6374795" y="4038554"/>
                </a:lnTo>
                <a:cubicBezTo>
                  <a:pt x="6363579" y="4073249"/>
                  <a:pt x="6356895" y="4111559"/>
                  <a:pt x="6351015" y="4150489"/>
                </a:cubicBezTo>
                <a:lnTo>
                  <a:pt x="6340821" y="4212706"/>
                </a:lnTo>
                <a:lnTo>
                  <a:pt x="12191999" y="4212706"/>
                </a:lnTo>
                <a:lnTo>
                  <a:pt x="12191999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12191999" y="6858000"/>
                </a:lnTo>
                <a:lnTo>
                  <a:pt x="12191999" y="4323902"/>
                </a:lnTo>
                <a:lnTo>
                  <a:pt x="9307672" y="4323902"/>
                </a:lnTo>
                <a:lnTo>
                  <a:pt x="930767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pPr defTabSz="457200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79B242A4-F565-2224-2152-1E9259D41CAE}"/>
              </a:ext>
            </a:extLst>
          </p:cNvPr>
          <p:cNvSpPr txBox="1"/>
          <p:nvPr/>
        </p:nvSpPr>
        <p:spPr>
          <a:xfrm>
            <a:off x="1257300" y="1026695"/>
            <a:ext cx="6521922" cy="88873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R="0" lvl="0" fontAlgn="auto">
              <a:lnSpc>
                <a:spcPct val="90000"/>
              </a:lnSpc>
              <a:spcBef>
                <a:spcPts val="0"/>
              </a:spcBef>
              <a:spcAft>
                <a:spcPts val="660"/>
              </a:spcAft>
              <a:buClrTx/>
              <a:buSzTx/>
              <a:tabLst/>
              <a:defRPr/>
            </a:pPr>
            <a:r>
              <a:rPr lang="en-US" sz="2400" b="1" dirty="0">
                <a:solidFill>
                  <a:srgbClr val="0893A9"/>
                </a:solidFill>
                <a:latin typeface="Open Sans    "/>
                <a:sym typeface="Open Sans Bold"/>
              </a:rPr>
              <a:t>Miten?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Koulutetuille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kokemusasiantuntijoille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tarjotaan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perehdytystä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lähisuhdeväkivaltatyöstä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sekä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tukea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kokemusasiantuntijana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toimimiseen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Tavoitellaan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15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vapaaehtoista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/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kokemusasiantuntijaa</a:t>
            </a:r>
            <a:endParaRPr lang="en-US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 Bold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Osallistutaan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5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tapahtumaan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,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huomioidaan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teemaviikot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,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tavoitetaan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600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kansalaista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Kokemustieto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on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aina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tärkeä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osa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lähisuhdeväkivaltatyöstä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tiedotettaessa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Vertaistukiryhmät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tärkeänä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vertaistuen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jakamisessa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.</a:t>
            </a:r>
          </a:p>
          <a:p>
            <a:pPr marL="342900" marR="0" lvl="0" indent="-342900" fontAlgn="auto"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1" i="0" u="none" strike="noStrike" cap="none" spc="0" normalizeH="0" baseline="0" noProof="0" dirty="0">
              <a:ln>
                <a:noFill/>
              </a:ln>
              <a:solidFill>
                <a:srgbClr val="0893A9"/>
              </a:solidFill>
              <a:effectLst/>
              <a:highlight>
                <a:srgbClr val="FFFF00"/>
              </a:highlight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 Bold"/>
            </a:endParaRPr>
          </a:p>
          <a:p>
            <a:pPr algn="l">
              <a:lnSpc>
                <a:spcPct val="90000"/>
              </a:lnSpc>
              <a:spcAft>
                <a:spcPts val="660"/>
              </a:spcAft>
            </a:pPr>
            <a:r>
              <a:rPr lang="en-US" sz="2400" b="1" dirty="0" err="1">
                <a:solidFill>
                  <a:srgbClr val="0893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Mittarit</a:t>
            </a:r>
            <a:endParaRPr lang="en-US" sz="24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 Bold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 b="0" i="0" u="none" strike="noStrike" baseline="0" dirty="0">
                <a:solidFill>
                  <a:srgbClr val="32323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Kokemusasiantuntijatiedon hyöty ammattilaisille (POKKA-kysely). </a:t>
            </a:r>
            <a:endParaRPr lang="fi-FI" sz="2400" dirty="0">
              <a:solidFill>
                <a:srgbClr val="32323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 b="0" i="0" u="none" strike="noStrike" baseline="0" dirty="0">
                <a:solidFill>
                  <a:srgbClr val="32323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Tapahtumiin osallistuneiden kokemukset (suullinen palaute, havainnot).</a:t>
            </a:r>
            <a:endParaRPr lang="en-US" sz="2800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i-FI" sz="2400" b="0" i="0" u="none" strike="noStrike" baseline="0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TextBox 15">
            <a:extLst>
              <a:ext uri="{FF2B5EF4-FFF2-40B4-BE49-F238E27FC236}">
                <a16:creationId xmlns:a16="http://schemas.microsoft.com/office/drawing/2014/main" id="{D1EE2FF2-E34E-D341-8091-3CFA2BC8EFFF}"/>
              </a:ext>
            </a:extLst>
          </p:cNvPr>
          <p:cNvSpPr txBox="1"/>
          <p:nvPr/>
        </p:nvSpPr>
        <p:spPr>
          <a:xfrm>
            <a:off x="717463" y="6415692"/>
            <a:ext cx="8426535" cy="312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47"/>
              </a:lnSpc>
            </a:pPr>
            <a:endParaRPr lang="en-US" sz="1891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E001E7AA-2856-4AA7-22B5-3C42F7FEC517}"/>
              </a:ext>
            </a:extLst>
          </p:cNvPr>
          <p:cNvSpPr txBox="1"/>
          <p:nvPr/>
        </p:nvSpPr>
        <p:spPr>
          <a:xfrm>
            <a:off x="9447772" y="7894380"/>
            <a:ext cx="3768636" cy="644381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 defTabSz="398181">
              <a:lnSpc>
                <a:spcPts val="1518"/>
              </a:lnSpc>
              <a:spcAft>
                <a:spcPts val="311"/>
              </a:spcAft>
            </a:pPr>
            <a:r>
              <a:rPr lang="en-US" sz="1084" b="1" kern="1200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TURVAISUUS</a:t>
            </a:r>
            <a:endParaRPr lang="en-US" sz="2490" b="1" dirty="0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B23161DF-6C98-68C1-A861-285BA2854A61}"/>
              </a:ext>
            </a:extLst>
          </p:cNvPr>
          <p:cNvSpPr txBox="1"/>
          <p:nvPr/>
        </p:nvSpPr>
        <p:spPr>
          <a:xfrm>
            <a:off x="10508780" y="1026695"/>
            <a:ext cx="6954495" cy="3877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fi-FI" sz="3600" b="0" i="0" u="none" strike="noStrike" baseline="0" dirty="0">
                <a:solidFill>
                  <a:srgbClr val="0893A9"/>
                </a:solidFill>
                <a:latin typeface="Open Sans Bold" panose="020B0806030504020204" charset="0"/>
                <a:ea typeface="Open Sans Bold" panose="020B0806030504020204" charset="0"/>
                <a:cs typeface="Open Sans Bold" panose="020B0806030504020204" charset="0"/>
              </a:rPr>
              <a:t>LÄHISUHDEVÄKIVALTAILMIÖN ERITYISASIANTUNTIJA- JA KOKEMUSTIEDON JAKAMINEN. </a:t>
            </a:r>
          </a:p>
          <a:p>
            <a:endParaRPr lang="fi-FI" sz="3600" dirty="0">
              <a:solidFill>
                <a:srgbClr val="0893A9"/>
              </a:solidFill>
              <a:latin typeface="Open Sans Bold" panose="020B0806030504020204" charset="0"/>
              <a:ea typeface="Open Sans Bold" panose="020B0806030504020204" charset="0"/>
              <a:cs typeface="Open Sans Bold" panose="020B0806030504020204" charset="0"/>
            </a:endParaRPr>
          </a:p>
          <a:p>
            <a:r>
              <a:rPr lang="fi-FI" sz="3600" b="0" i="0" u="none" strike="noStrike" baseline="0" dirty="0">
                <a:solidFill>
                  <a:srgbClr val="0893A9"/>
                </a:solidFill>
                <a:latin typeface="Open Sans Bold" panose="020B0806030504020204" charset="0"/>
                <a:ea typeface="Open Sans Bold" panose="020B0806030504020204" charset="0"/>
                <a:cs typeface="Open Sans Bold" panose="020B0806030504020204" charset="0"/>
              </a:rPr>
              <a:t>KOKEMUSTIEDON SAAMINEN LISÄÄ KOHDERYHMÄN YMMÄRRYSTÄ ILMIÖSTÄ.</a:t>
            </a:r>
            <a:endParaRPr lang="fi-FI" sz="3600" dirty="0">
              <a:solidFill>
                <a:srgbClr val="0893A9"/>
              </a:solidFill>
              <a:latin typeface="Open Sans Bold" panose="020B0806030504020204" charset="0"/>
              <a:ea typeface="Open Sans Bold" panose="020B0806030504020204" charset="0"/>
              <a:cs typeface="Open Sans Bold" panose="020B0806030504020204" charset="0"/>
            </a:endParaRPr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6D4EBF35-B645-2F27-DE9B-1C94B2282464}"/>
              </a:ext>
            </a:extLst>
          </p:cNvPr>
          <p:cNvGrpSpPr/>
          <p:nvPr/>
        </p:nvGrpSpPr>
        <p:grpSpPr>
          <a:xfrm>
            <a:off x="9447772" y="7960181"/>
            <a:ext cx="3768636" cy="644382"/>
            <a:chOff x="0" y="0"/>
            <a:chExt cx="2219334" cy="331848"/>
          </a:xfrm>
        </p:grpSpPr>
        <p:sp>
          <p:nvSpPr>
            <p:cNvPr id="9" name="Freeform 3">
              <a:extLst>
                <a:ext uri="{FF2B5EF4-FFF2-40B4-BE49-F238E27FC236}">
                  <a16:creationId xmlns:a16="http://schemas.microsoft.com/office/drawing/2014/main" id="{65368781-87D4-BC39-A4E8-AC677D5D8CE9}"/>
                </a:ext>
              </a:extLst>
            </p:cNvPr>
            <p:cNvSpPr/>
            <p:nvPr/>
          </p:nvSpPr>
          <p:spPr>
            <a:xfrm>
              <a:off x="0" y="0"/>
              <a:ext cx="2219334" cy="331848"/>
            </a:xfrm>
            <a:custGeom>
              <a:avLst/>
              <a:gdLst/>
              <a:ahLst/>
              <a:cxnLst/>
              <a:rect l="l" t="t" r="r" b="b"/>
              <a:pathLst>
                <a:path w="2219334" h="331848">
                  <a:moveTo>
                    <a:pt x="46856" y="0"/>
                  </a:moveTo>
                  <a:lnTo>
                    <a:pt x="2172478" y="0"/>
                  </a:lnTo>
                  <a:cubicBezTo>
                    <a:pt x="2198356" y="0"/>
                    <a:pt x="2219334" y="20978"/>
                    <a:pt x="2219334" y="46856"/>
                  </a:cubicBezTo>
                  <a:lnTo>
                    <a:pt x="2219334" y="284992"/>
                  </a:lnTo>
                  <a:cubicBezTo>
                    <a:pt x="2219334" y="310870"/>
                    <a:pt x="2198356" y="331848"/>
                    <a:pt x="2172478" y="331848"/>
                  </a:cubicBezTo>
                  <a:lnTo>
                    <a:pt x="46856" y="331848"/>
                  </a:lnTo>
                  <a:cubicBezTo>
                    <a:pt x="34429" y="331848"/>
                    <a:pt x="22511" y="326912"/>
                    <a:pt x="13724" y="318124"/>
                  </a:cubicBezTo>
                  <a:cubicBezTo>
                    <a:pt x="4937" y="309337"/>
                    <a:pt x="0" y="297419"/>
                    <a:pt x="0" y="284992"/>
                  </a:cubicBezTo>
                  <a:lnTo>
                    <a:pt x="0" y="46856"/>
                  </a:lnTo>
                  <a:cubicBezTo>
                    <a:pt x="0" y="34429"/>
                    <a:pt x="4937" y="22511"/>
                    <a:pt x="13724" y="13724"/>
                  </a:cubicBezTo>
                  <a:cubicBezTo>
                    <a:pt x="22511" y="4937"/>
                    <a:pt x="34429" y="0"/>
                    <a:pt x="46856" y="0"/>
                  </a:cubicBezTo>
                  <a:close/>
                </a:path>
              </a:pathLst>
            </a:custGeom>
            <a:solidFill>
              <a:srgbClr val="0893A9"/>
            </a:solidFill>
          </p:spPr>
          <p:txBody>
            <a:bodyPr/>
            <a:lstStyle/>
            <a:p>
              <a:endParaRPr lang="fi-FI"/>
            </a:p>
          </p:txBody>
        </p:sp>
        <p:sp>
          <p:nvSpPr>
            <p:cNvPr id="10" name="TextBox 4">
              <a:extLst>
                <a:ext uri="{FF2B5EF4-FFF2-40B4-BE49-F238E27FC236}">
                  <a16:creationId xmlns:a16="http://schemas.microsoft.com/office/drawing/2014/main" id="{01510548-8AD5-EBE4-283C-FFAC45798054}"/>
                </a:ext>
              </a:extLst>
            </p:cNvPr>
            <p:cNvSpPr txBox="1"/>
            <p:nvPr/>
          </p:nvSpPr>
          <p:spPr>
            <a:xfrm>
              <a:off x="0" y="0"/>
              <a:ext cx="2219334" cy="3318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87"/>
                </a:lnSpc>
              </a:pPr>
              <a:r>
                <a:rPr lang="en-US" sz="2490" b="1" dirty="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OSALLISUUS</a:t>
              </a:r>
            </a:p>
          </p:txBody>
        </p:sp>
      </p:grpSp>
      <p:grpSp>
        <p:nvGrpSpPr>
          <p:cNvPr id="12" name="Group 5">
            <a:extLst>
              <a:ext uri="{FF2B5EF4-FFF2-40B4-BE49-F238E27FC236}">
                <a16:creationId xmlns:a16="http://schemas.microsoft.com/office/drawing/2014/main" id="{73574F6E-033B-723C-2694-4FB8E108ABDB}"/>
              </a:ext>
            </a:extLst>
          </p:cNvPr>
          <p:cNvGrpSpPr/>
          <p:nvPr/>
        </p:nvGrpSpPr>
        <p:grpSpPr>
          <a:xfrm>
            <a:off x="14334505" y="7006875"/>
            <a:ext cx="3568994" cy="2602346"/>
            <a:chOff x="0" y="0"/>
            <a:chExt cx="1101631" cy="812800"/>
          </a:xfrm>
        </p:grpSpPr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9C43F15F-A77C-137A-2FA2-816A7B28DA1B}"/>
                </a:ext>
              </a:extLst>
            </p:cNvPr>
            <p:cNvSpPr/>
            <p:nvPr/>
          </p:nvSpPr>
          <p:spPr>
            <a:xfrm>
              <a:off x="0" y="0"/>
              <a:ext cx="1101631" cy="812800"/>
            </a:xfrm>
            <a:custGeom>
              <a:avLst/>
              <a:gdLst/>
              <a:ahLst/>
              <a:cxnLst/>
              <a:rect l="l" t="t" r="r" b="b"/>
              <a:pathLst>
                <a:path w="1101631" h="812800">
                  <a:moveTo>
                    <a:pt x="28085" y="0"/>
                  </a:moveTo>
                  <a:lnTo>
                    <a:pt x="1073547" y="0"/>
                  </a:lnTo>
                  <a:cubicBezTo>
                    <a:pt x="1080995" y="0"/>
                    <a:pt x="1088139" y="2959"/>
                    <a:pt x="1093406" y="8226"/>
                  </a:cubicBezTo>
                  <a:cubicBezTo>
                    <a:pt x="1098672" y="13493"/>
                    <a:pt x="1101631" y="20636"/>
                    <a:pt x="1101631" y="28085"/>
                  </a:cubicBezTo>
                  <a:lnTo>
                    <a:pt x="1101631" y="784715"/>
                  </a:lnTo>
                  <a:cubicBezTo>
                    <a:pt x="1101631" y="800226"/>
                    <a:pt x="1089057" y="812800"/>
                    <a:pt x="1073547" y="812800"/>
                  </a:cubicBezTo>
                  <a:lnTo>
                    <a:pt x="28085" y="812800"/>
                  </a:lnTo>
                  <a:cubicBezTo>
                    <a:pt x="20636" y="812800"/>
                    <a:pt x="13493" y="809841"/>
                    <a:pt x="8226" y="804574"/>
                  </a:cubicBezTo>
                  <a:cubicBezTo>
                    <a:pt x="2959" y="799307"/>
                    <a:pt x="0" y="792164"/>
                    <a:pt x="0" y="784715"/>
                  </a:cubicBezTo>
                  <a:lnTo>
                    <a:pt x="0" y="28085"/>
                  </a:lnTo>
                  <a:cubicBezTo>
                    <a:pt x="0" y="20636"/>
                    <a:pt x="2959" y="13493"/>
                    <a:pt x="8226" y="8226"/>
                  </a:cubicBezTo>
                  <a:cubicBezTo>
                    <a:pt x="13493" y="2959"/>
                    <a:pt x="20636" y="0"/>
                    <a:pt x="28085" y="0"/>
                  </a:cubicBezTo>
                  <a:close/>
                </a:path>
              </a:pathLst>
            </a:custGeom>
            <a:blipFill>
              <a:blip r:embed="rId2"/>
              <a:stretch>
                <a:fillRect l="-179571" t="-1565" r="-5014" b="-115135"/>
              </a:stretch>
            </a:blipFill>
          </p:spPr>
          <p:txBody>
            <a:bodyPr/>
            <a:lstStyle/>
            <a:p>
              <a:endParaRPr lang="fi-FI"/>
            </a:p>
          </p:txBody>
        </p:sp>
      </p:grpSp>
      <p:sp>
        <p:nvSpPr>
          <p:cNvPr id="2" name="Tekstiruutu 1">
            <a:extLst>
              <a:ext uri="{FF2B5EF4-FFF2-40B4-BE49-F238E27FC236}">
                <a16:creationId xmlns:a16="http://schemas.microsoft.com/office/drawing/2014/main" id="{5E0DFF4B-607F-5C15-70D2-B76EDA1B0354}"/>
              </a:ext>
            </a:extLst>
          </p:cNvPr>
          <p:cNvSpPr txBox="1"/>
          <p:nvPr/>
        </p:nvSpPr>
        <p:spPr>
          <a:xfrm>
            <a:off x="10420977" y="8670364"/>
            <a:ext cx="18222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0893A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AVOPALVELUT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7578200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69F78F-2B8C-E60A-4452-735A93FDD6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F6650667-1264-9ACD-CB55-C25132A1C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342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56" name="Freeform: Shape 55">
            <a:extLst>
              <a:ext uri="{FF2B5EF4-FFF2-40B4-BE49-F238E27FC236}">
                <a16:creationId xmlns:a16="http://schemas.microsoft.com/office/drawing/2014/main" id="{E8CF7DB8-CF05-F6BB-1759-5CAC7129BF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custGeom>
            <a:avLst/>
            <a:gdLst>
              <a:gd name="connsiteX0" fmla="*/ 6315529 w 12192000"/>
              <a:gd name="connsiteY0" fmla="*/ 4323896 h 6858000"/>
              <a:gd name="connsiteX1" fmla="*/ 6295588 w 12192000"/>
              <a:gd name="connsiteY1" fmla="*/ 4367579 h 6858000"/>
              <a:gd name="connsiteX2" fmla="*/ 6219229 w 12192000"/>
              <a:gd name="connsiteY2" fmla="*/ 4436818 h 6858000"/>
              <a:gd name="connsiteX3" fmla="*/ 6065687 w 12192000"/>
              <a:gd name="connsiteY3" fmla="*/ 4637204 h 6858000"/>
              <a:gd name="connsiteX4" fmla="*/ 5727387 w 12192000"/>
              <a:gd name="connsiteY4" fmla="*/ 5460076 h 6858000"/>
              <a:gd name="connsiteX5" fmla="*/ 5620972 w 12192000"/>
              <a:gd name="connsiteY5" fmla="*/ 5725836 h 6858000"/>
              <a:gd name="connsiteX6" fmla="*/ 5707795 w 12192000"/>
              <a:gd name="connsiteY6" fmla="*/ 5790089 h 6858000"/>
              <a:gd name="connsiteX7" fmla="*/ 5554627 w 12192000"/>
              <a:gd name="connsiteY7" fmla="*/ 6078873 h 6858000"/>
              <a:gd name="connsiteX8" fmla="*/ 5373489 w 12192000"/>
              <a:gd name="connsiteY8" fmla="*/ 6402408 h 6858000"/>
              <a:gd name="connsiteX9" fmla="*/ 5099999 w 12192000"/>
              <a:gd name="connsiteY9" fmla="*/ 6827527 h 6858000"/>
              <a:gd name="connsiteX10" fmla="*/ 5078133 w 12192000"/>
              <a:gd name="connsiteY10" fmla="*/ 6857998 h 6858000"/>
              <a:gd name="connsiteX11" fmla="*/ 9179960 w 12192000"/>
              <a:gd name="connsiteY11" fmla="*/ 6857998 h 6858000"/>
              <a:gd name="connsiteX12" fmla="*/ 9179960 w 12192000"/>
              <a:gd name="connsiteY12" fmla="*/ 4323896 h 6858000"/>
              <a:gd name="connsiteX13" fmla="*/ 0 w 12192000"/>
              <a:gd name="connsiteY13" fmla="*/ 0 h 6858000"/>
              <a:gd name="connsiteX14" fmla="*/ 5872711 w 12192000"/>
              <a:gd name="connsiteY14" fmla="*/ 0 h 6858000"/>
              <a:gd name="connsiteX15" fmla="*/ 5885421 w 12192000"/>
              <a:gd name="connsiteY15" fmla="*/ 20207 h 6858000"/>
              <a:gd name="connsiteX16" fmla="*/ 5925300 w 12192000"/>
              <a:gd name="connsiteY16" fmla="*/ 48911 h 6858000"/>
              <a:gd name="connsiteX17" fmla="*/ 5940039 w 12192000"/>
              <a:gd name="connsiteY17" fmla="*/ 101212 h 6858000"/>
              <a:gd name="connsiteX18" fmla="*/ 5969942 w 12192000"/>
              <a:gd name="connsiteY18" fmla="*/ 311282 h 6858000"/>
              <a:gd name="connsiteX19" fmla="*/ 5961238 w 12192000"/>
              <a:gd name="connsiteY19" fmla="*/ 357643 h 6858000"/>
              <a:gd name="connsiteX20" fmla="*/ 5917195 w 12192000"/>
              <a:gd name="connsiteY20" fmla="*/ 420369 h 6858000"/>
              <a:gd name="connsiteX21" fmla="*/ 5882753 w 12192000"/>
              <a:gd name="connsiteY21" fmla="*/ 556832 h 6858000"/>
              <a:gd name="connsiteX22" fmla="*/ 5814490 w 12192000"/>
              <a:gd name="connsiteY22" fmla="*/ 757416 h 6858000"/>
              <a:gd name="connsiteX23" fmla="*/ 5780064 w 12192000"/>
              <a:gd name="connsiteY23" fmla="*/ 817804 h 6858000"/>
              <a:gd name="connsiteX24" fmla="*/ 5808232 w 12192000"/>
              <a:gd name="connsiteY24" fmla="*/ 850533 h 6858000"/>
              <a:gd name="connsiteX25" fmla="*/ 5906473 w 12192000"/>
              <a:gd name="connsiteY25" fmla="*/ 1076571 h 6858000"/>
              <a:gd name="connsiteX26" fmla="*/ 5778623 w 12192000"/>
              <a:gd name="connsiteY26" fmla="*/ 1369280 h 6858000"/>
              <a:gd name="connsiteX27" fmla="*/ 5710841 w 12192000"/>
              <a:gd name="connsiteY27" fmla="*/ 1462628 h 6858000"/>
              <a:gd name="connsiteX28" fmla="*/ 5846774 w 12192000"/>
              <a:gd name="connsiteY28" fmla="*/ 1455933 h 6858000"/>
              <a:gd name="connsiteX29" fmla="*/ 5897329 w 12192000"/>
              <a:gd name="connsiteY29" fmla="*/ 1553073 h 6858000"/>
              <a:gd name="connsiteX30" fmla="*/ 5919735 w 12192000"/>
              <a:gd name="connsiteY30" fmla="*/ 1602736 h 6858000"/>
              <a:gd name="connsiteX31" fmla="*/ 6057874 w 12192000"/>
              <a:gd name="connsiteY31" fmla="*/ 1910648 h 6858000"/>
              <a:gd name="connsiteX32" fmla="*/ 6039719 w 12192000"/>
              <a:gd name="connsiteY32" fmla="*/ 2010547 h 6858000"/>
              <a:gd name="connsiteX33" fmla="*/ 5841713 w 12192000"/>
              <a:gd name="connsiteY33" fmla="*/ 2520599 h 6858000"/>
              <a:gd name="connsiteX34" fmla="*/ 6071734 w 12192000"/>
              <a:gd name="connsiteY34" fmla="*/ 2593468 h 6858000"/>
              <a:gd name="connsiteX35" fmla="*/ 6092050 w 12192000"/>
              <a:gd name="connsiteY35" fmla="*/ 2806646 h 6858000"/>
              <a:gd name="connsiteX36" fmla="*/ 6215122 w 12192000"/>
              <a:gd name="connsiteY36" fmla="*/ 3021197 h 6858000"/>
              <a:gd name="connsiteX37" fmla="*/ 6338100 w 12192000"/>
              <a:gd name="connsiteY37" fmla="*/ 3178087 h 6858000"/>
              <a:gd name="connsiteX38" fmla="*/ 6343927 w 12192000"/>
              <a:gd name="connsiteY38" fmla="*/ 3194685 h 6858000"/>
              <a:gd name="connsiteX39" fmla="*/ 6343850 w 12192000"/>
              <a:gd name="connsiteY39" fmla="*/ 3201174 h 6858000"/>
              <a:gd name="connsiteX40" fmla="*/ 6366375 w 12192000"/>
              <a:gd name="connsiteY40" fmla="*/ 3271251 h 6858000"/>
              <a:gd name="connsiteX41" fmla="*/ 6369430 w 12192000"/>
              <a:gd name="connsiteY41" fmla="*/ 3276240 h 6858000"/>
              <a:gd name="connsiteX42" fmla="*/ 6392405 w 12192000"/>
              <a:gd name="connsiteY42" fmla="*/ 3360437 h 6858000"/>
              <a:gd name="connsiteX43" fmla="*/ 6397993 w 12192000"/>
              <a:gd name="connsiteY43" fmla="*/ 3390203 h 6858000"/>
              <a:gd name="connsiteX44" fmla="*/ 6394652 w 12192000"/>
              <a:gd name="connsiteY44" fmla="*/ 3402205 h 6858000"/>
              <a:gd name="connsiteX45" fmla="*/ 6366662 w 12192000"/>
              <a:gd name="connsiteY45" fmla="*/ 3442044 h 6858000"/>
              <a:gd name="connsiteX46" fmla="*/ 6320915 w 12192000"/>
              <a:gd name="connsiteY46" fmla="*/ 3701547 h 6858000"/>
              <a:gd name="connsiteX47" fmla="*/ 6364618 w 12192000"/>
              <a:gd name="connsiteY47" fmla="*/ 3743844 h 6858000"/>
              <a:gd name="connsiteX48" fmla="*/ 6370409 w 12192000"/>
              <a:gd name="connsiteY48" fmla="*/ 3754454 h 6858000"/>
              <a:gd name="connsiteX49" fmla="*/ 6373773 w 12192000"/>
              <a:gd name="connsiteY49" fmla="*/ 3768237 h 6858000"/>
              <a:gd name="connsiteX50" fmla="*/ 6375298 w 12192000"/>
              <a:gd name="connsiteY50" fmla="*/ 3796540 h 6858000"/>
              <a:gd name="connsiteX51" fmla="*/ 6253487 w 12192000"/>
              <a:gd name="connsiteY51" fmla="*/ 3856948 h 6858000"/>
              <a:gd name="connsiteX52" fmla="*/ 6385416 w 12192000"/>
              <a:gd name="connsiteY52" fmla="*/ 4014409 h 6858000"/>
              <a:gd name="connsiteX53" fmla="*/ 6374795 w 12192000"/>
              <a:gd name="connsiteY53" fmla="*/ 4038554 h 6858000"/>
              <a:gd name="connsiteX54" fmla="*/ 6351015 w 12192000"/>
              <a:gd name="connsiteY54" fmla="*/ 4150489 h 6858000"/>
              <a:gd name="connsiteX55" fmla="*/ 6340821 w 12192000"/>
              <a:gd name="connsiteY55" fmla="*/ 4212706 h 6858000"/>
              <a:gd name="connsiteX56" fmla="*/ 12191999 w 12192000"/>
              <a:gd name="connsiteY56" fmla="*/ 4212706 h 6858000"/>
              <a:gd name="connsiteX57" fmla="*/ 12191999 w 12192000"/>
              <a:gd name="connsiteY57" fmla="*/ 0 h 6858000"/>
              <a:gd name="connsiteX58" fmla="*/ 12192000 w 12192000"/>
              <a:gd name="connsiteY58" fmla="*/ 0 h 6858000"/>
              <a:gd name="connsiteX59" fmla="*/ 12192000 w 12192000"/>
              <a:gd name="connsiteY59" fmla="*/ 6858000 h 6858000"/>
              <a:gd name="connsiteX60" fmla="*/ 12191999 w 12192000"/>
              <a:gd name="connsiteY60" fmla="*/ 6858000 h 6858000"/>
              <a:gd name="connsiteX61" fmla="*/ 12191999 w 12192000"/>
              <a:gd name="connsiteY61" fmla="*/ 4323902 h 6858000"/>
              <a:gd name="connsiteX62" fmla="*/ 9307672 w 12192000"/>
              <a:gd name="connsiteY62" fmla="*/ 4323902 h 6858000"/>
              <a:gd name="connsiteX63" fmla="*/ 9307672 w 12192000"/>
              <a:gd name="connsiteY63" fmla="*/ 6858000 h 6858000"/>
              <a:gd name="connsiteX64" fmla="*/ 0 w 12192000"/>
              <a:gd name="connsiteY6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12192000" h="6858000">
                <a:moveTo>
                  <a:pt x="6315529" y="4323896"/>
                </a:moveTo>
                <a:lnTo>
                  <a:pt x="6295588" y="4367579"/>
                </a:lnTo>
                <a:cubicBezTo>
                  <a:pt x="6278024" y="4397022"/>
                  <a:pt x="6253813" y="4421099"/>
                  <a:pt x="6219229" y="4436818"/>
                </a:cubicBezTo>
                <a:cubicBezTo>
                  <a:pt x="6148079" y="4469666"/>
                  <a:pt x="6116436" y="4572066"/>
                  <a:pt x="6065687" y="4637204"/>
                </a:cubicBezTo>
                <a:cubicBezTo>
                  <a:pt x="5888713" y="4862696"/>
                  <a:pt x="5773979" y="5125824"/>
                  <a:pt x="5727387" y="5460076"/>
                </a:cubicBezTo>
                <a:cubicBezTo>
                  <a:pt x="5714326" y="5552523"/>
                  <a:pt x="5656974" y="5638673"/>
                  <a:pt x="5620972" y="5725836"/>
                </a:cubicBezTo>
                <a:cubicBezTo>
                  <a:pt x="5641553" y="5779043"/>
                  <a:pt x="5738619" y="5631221"/>
                  <a:pt x="5707795" y="5790089"/>
                </a:cubicBezTo>
                <a:cubicBezTo>
                  <a:pt x="5684453" y="5909876"/>
                  <a:pt x="5617437" y="5996827"/>
                  <a:pt x="5554627" y="6078873"/>
                </a:cubicBezTo>
                <a:cubicBezTo>
                  <a:pt x="5482491" y="6172498"/>
                  <a:pt x="5402203" y="6253366"/>
                  <a:pt x="5373489" y="6402408"/>
                </a:cubicBezTo>
                <a:cubicBezTo>
                  <a:pt x="5371924" y="6410357"/>
                  <a:pt x="5276557" y="6577417"/>
                  <a:pt x="5099999" y="6827527"/>
                </a:cubicBezTo>
                <a:lnTo>
                  <a:pt x="5078133" y="6857998"/>
                </a:lnTo>
                <a:lnTo>
                  <a:pt x="9179960" y="6857998"/>
                </a:lnTo>
                <a:lnTo>
                  <a:pt x="9179960" y="4323896"/>
                </a:lnTo>
                <a:close/>
                <a:moveTo>
                  <a:pt x="0" y="0"/>
                </a:moveTo>
                <a:lnTo>
                  <a:pt x="5872711" y="0"/>
                </a:lnTo>
                <a:lnTo>
                  <a:pt x="5885421" y="20207"/>
                </a:lnTo>
                <a:cubicBezTo>
                  <a:pt x="5896481" y="32882"/>
                  <a:pt x="5909484" y="42864"/>
                  <a:pt x="5925300" y="48911"/>
                </a:cubicBezTo>
                <a:cubicBezTo>
                  <a:pt x="5940498" y="54526"/>
                  <a:pt x="5945509" y="75042"/>
                  <a:pt x="5940039" y="101212"/>
                </a:cubicBezTo>
                <a:cubicBezTo>
                  <a:pt x="5921950" y="187894"/>
                  <a:pt x="5936667" y="254951"/>
                  <a:pt x="5969942" y="311282"/>
                </a:cubicBezTo>
                <a:cubicBezTo>
                  <a:pt x="5981709" y="330926"/>
                  <a:pt x="5977292" y="344422"/>
                  <a:pt x="5961238" y="357643"/>
                </a:cubicBezTo>
                <a:cubicBezTo>
                  <a:pt x="5942802" y="372223"/>
                  <a:pt x="5928461" y="393565"/>
                  <a:pt x="5917195" y="420369"/>
                </a:cubicBezTo>
                <a:cubicBezTo>
                  <a:pt x="5898701" y="463685"/>
                  <a:pt x="5889992" y="510050"/>
                  <a:pt x="5882753" y="556832"/>
                </a:cubicBezTo>
                <a:cubicBezTo>
                  <a:pt x="5871511" y="630206"/>
                  <a:pt x="5858246" y="700969"/>
                  <a:pt x="5814490" y="757416"/>
                </a:cubicBezTo>
                <a:cubicBezTo>
                  <a:pt x="5801465" y="774559"/>
                  <a:pt x="5791019" y="796511"/>
                  <a:pt x="5780064" y="817804"/>
                </a:cubicBezTo>
                <a:cubicBezTo>
                  <a:pt x="5783558" y="836359"/>
                  <a:pt x="5792196" y="849005"/>
                  <a:pt x="5808232" y="850533"/>
                </a:cubicBezTo>
                <a:cubicBezTo>
                  <a:pt x="5910296" y="860624"/>
                  <a:pt x="5905771" y="962632"/>
                  <a:pt x="5906473" y="1076571"/>
                </a:cubicBezTo>
                <a:cubicBezTo>
                  <a:pt x="5907545" y="1217584"/>
                  <a:pt x="5849973" y="1296799"/>
                  <a:pt x="5778623" y="1369280"/>
                </a:cubicBezTo>
                <a:cubicBezTo>
                  <a:pt x="5754207" y="1393852"/>
                  <a:pt x="5718605" y="1401742"/>
                  <a:pt x="5710841" y="1462628"/>
                </a:cubicBezTo>
                <a:cubicBezTo>
                  <a:pt x="5753463" y="1508141"/>
                  <a:pt x="5802053" y="1451295"/>
                  <a:pt x="5846774" y="1455933"/>
                </a:cubicBezTo>
                <a:cubicBezTo>
                  <a:pt x="5883727" y="1460129"/>
                  <a:pt x="5943609" y="1438568"/>
                  <a:pt x="5897329" y="1553073"/>
                </a:cubicBezTo>
                <a:cubicBezTo>
                  <a:pt x="5883856" y="1586627"/>
                  <a:pt x="5901366" y="1604100"/>
                  <a:pt x="5919735" y="1602736"/>
                </a:cubicBezTo>
                <a:cubicBezTo>
                  <a:pt x="6068526" y="1589022"/>
                  <a:pt x="6006837" y="1813624"/>
                  <a:pt x="6057874" y="1910648"/>
                </a:cubicBezTo>
                <a:cubicBezTo>
                  <a:pt x="6072264" y="1936644"/>
                  <a:pt x="6059978" y="1992417"/>
                  <a:pt x="6039719" y="2010547"/>
                </a:cubicBezTo>
                <a:cubicBezTo>
                  <a:pt x="5911143" y="2127229"/>
                  <a:pt x="5899692" y="2331836"/>
                  <a:pt x="5841713" y="2520599"/>
                </a:cubicBezTo>
                <a:cubicBezTo>
                  <a:pt x="5912636" y="2572423"/>
                  <a:pt x="5995799" y="2566926"/>
                  <a:pt x="6071734" y="2593468"/>
                </a:cubicBezTo>
                <a:cubicBezTo>
                  <a:pt x="6150607" y="2620843"/>
                  <a:pt x="6151703" y="2655507"/>
                  <a:pt x="6092050" y="2806646"/>
                </a:cubicBezTo>
                <a:cubicBezTo>
                  <a:pt x="6259331" y="2795420"/>
                  <a:pt x="6259331" y="2795420"/>
                  <a:pt x="6215122" y="3021197"/>
                </a:cubicBezTo>
                <a:cubicBezTo>
                  <a:pt x="6259035" y="3016573"/>
                  <a:pt x="6302431" y="3085300"/>
                  <a:pt x="6338100" y="3178087"/>
                </a:cubicBezTo>
                <a:lnTo>
                  <a:pt x="6343927" y="3194685"/>
                </a:lnTo>
                <a:lnTo>
                  <a:pt x="6343850" y="3201174"/>
                </a:lnTo>
                <a:cubicBezTo>
                  <a:pt x="6346866" y="3232770"/>
                  <a:pt x="6355995" y="3253323"/>
                  <a:pt x="6366375" y="3271251"/>
                </a:cubicBezTo>
                <a:lnTo>
                  <a:pt x="6369430" y="3276240"/>
                </a:lnTo>
                <a:lnTo>
                  <a:pt x="6392405" y="3360437"/>
                </a:lnTo>
                <a:lnTo>
                  <a:pt x="6397993" y="3390203"/>
                </a:lnTo>
                <a:lnTo>
                  <a:pt x="6394652" y="3402205"/>
                </a:lnTo>
                <a:cubicBezTo>
                  <a:pt x="6388505" y="3414621"/>
                  <a:pt x="6379344" y="3427747"/>
                  <a:pt x="6366662" y="3442044"/>
                </a:cubicBezTo>
                <a:cubicBezTo>
                  <a:pt x="6239481" y="3584662"/>
                  <a:pt x="6224938" y="3605480"/>
                  <a:pt x="6320915" y="3701547"/>
                </a:cubicBezTo>
                <a:lnTo>
                  <a:pt x="6364618" y="3743844"/>
                </a:lnTo>
                <a:lnTo>
                  <a:pt x="6370409" y="3754454"/>
                </a:lnTo>
                <a:lnTo>
                  <a:pt x="6373773" y="3768237"/>
                </a:lnTo>
                <a:cubicBezTo>
                  <a:pt x="6374277" y="3777528"/>
                  <a:pt x="6374207" y="3788146"/>
                  <a:pt x="6375298" y="3796540"/>
                </a:cubicBezTo>
                <a:cubicBezTo>
                  <a:pt x="6339717" y="3831045"/>
                  <a:pt x="6294642" y="3774365"/>
                  <a:pt x="6253487" y="3856948"/>
                </a:cubicBezTo>
                <a:lnTo>
                  <a:pt x="6385416" y="4014409"/>
                </a:lnTo>
                <a:lnTo>
                  <a:pt x="6374795" y="4038554"/>
                </a:lnTo>
                <a:cubicBezTo>
                  <a:pt x="6363579" y="4073249"/>
                  <a:pt x="6356895" y="4111559"/>
                  <a:pt x="6351015" y="4150489"/>
                </a:cubicBezTo>
                <a:lnTo>
                  <a:pt x="6340821" y="4212706"/>
                </a:lnTo>
                <a:lnTo>
                  <a:pt x="12191999" y="4212706"/>
                </a:lnTo>
                <a:lnTo>
                  <a:pt x="12191999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12191999" y="6858000"/>
                </a:lnTo>
                <a:lnTo>
                  <a:pt x="12191999" y="4323902"/>
                </a:lnTo>
                <a:lnTo>
                  <a:pt x="9307672" y="4323902"/>
                </a:lnTo>
                <a:lnTo>
                  <a:pt x="930767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pPr defTabSz="457200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30898D7C-1886-1688-8F6D-CD5F06F9F1D1}"/>
              </a:ext>
            </a:extLst>
          </p:cNvPr>
          <p:cNvSpPr txBox="1"/>
          <p:nvPr/>
        </p:nvSpPr>
        <p:spPr>
          <a:xfrm>
            <a:off x="1257300" y="1026695"/>
            <a:ext cx="6927987" cy="888732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R="0" lvl="0" fontAlgn="auto">
              <a:lnSpc>
                <a:spcPct val="90000"/>
              </a:lnSpc>
              <a:spcBef>
                <a:spcPts val="0"/>
              </a:spcBef>
              <a:spcAft>
                <a:spcPts val="660"/>
              </a:spcAft>
              <a:buClrTx/>
              <a:buSzTx/>
              <a:tabLst/>
              <a:defRPr/>
            </a:pPr>
            <a:r>
              <a:rPr lang="en-US" sz="2400" b="1" dirty="0">
                <a:solidFill>
                  <a:srgbClr val="0893A9"/>
                </a:solidFill>
                <a:latin typeface="Open Sans    "/>
                <a:sym typeface="Open Sans Bold"/>
              </a:rPr>
              <a:t>Miten?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Tietoisuutta lisätään osallisuutta ja kansalaistoimijuutta vahvistamalla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Hyödynnetään kokemustietoa auttamis- ja kehittämistyössä Vaikuttajaryhmän kautta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Tarjotaan kokemustoimijoille mahdollisuuksia osallistua vertaistukeen, kehittämiseen ja vaikuttamiseen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Lisätään kokemustoimijoita ja kehitetään heidän perehdytystään ja tukeaan yhteistyössä hallinnon kanssa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Selvitetään vaativan vanhemmuustilanteen kokemustoimijoiden koulutus- ja tukitarpeet (sos.tt).</a:t>
            </a:r>
          </a:p>
        </p:txBody>
      </p:sp>
      <p:sp>
        <p:nvSpPr>
          <p:cNvPr id="18" name="TextBox 15">
            <a:extLst>
              <a:ext uri="{FF2B5EF4-FFF2-40B4-BE49-F238E27FC236}">
                <a16:creationId xmlns:a16="http://schemas.microsoft.com/office/drawing/2014/main" id="{8399592C-6C4A-D91D-07C6-111D04FECF95}"/>
              </a:ext>
            </a:extLst>
          </p:cNvPr>
          <p:cNvSpPr txBox="1"/>
          <p:nvPr/>
        </p:nvSpPr>
        <p:spPr>
          <a:xfrm>
            <a:off x="717463" y="6415692"/>
            <a:ext cx="8426535" cy="312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47"/>
              </a:lnSpc>
            </a:pPr>
            <a:endParaRPr lang="en-US" sz="1891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A6CFFD9E-579E-3D19-0A81-1D5B13DC1365}"/>
              </a:ext>
            </a:extLst>
          </p:cNvPr>
          <p:cNvSpPr txBox="1"/>
          <p:nvPr/>
        </p:nvSpPr>
        <p:spPr>
          <a:xfrm>
            <a:off x="9447772" y="7894380"/>
            <a:ext cx="3768636" cy="644381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 defTabSz="398181">
              <a:lnSpc>
                <a:spcPts val="1518"/>
              </a:lnSpc>
              <a:spcAft>
                <a:spcPts val="311"/>
              </a:spcAft>
            </a:pPr>
            <a:r>
              <a:rPr lang="en-US" sz="1084" b="1" kern="1200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TURVAISUUS</a:t>
            </a:r>
            <a:endParaRPr lang="en-US" sz="2490" b="1" dirty="0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77E8D1EC-58D8-4492-3D0A-930B2F6FD49B}"/>
              </a:ext>
            </a:extLst>
          </p:cNvPr>
          <p:cNvSpPr txBox="1"/>
          <p:nvPr/>
        </p:nvSpPr>
        <p:spPr>
          <a:xfrm>
            <a:off x="10508780" y="1026695"/>
            <a:ext cx="6954495" cy="38016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51"/>
              </a:lnSpc>
            </a:pPr>
            <a:r>
              <a:rPr lang="fi-FI" sz="3600" b="1" dirty="0">
                <a:solidFill>
                  <a:srgbClr val="0893A9"/>
                </a:solidFill>
                <a:latin typeface="Open Sans Bold" panose="020B0806030504020204" charset="0"/>
                <a:ea typeface="Open Sans Bold" panose="020B0806030504020204" charset="0"/>
                <a:cs typeface="Open Sans Bold" panose="020B0806030504020204" charset="0"/>
              </a:rPr>
              <a:t>KOKEMUSTOIMIJUUS ON AMMATILLISESTI OHJATTUA, VERTAISTUELLISTA TYÖSKENTELYÄ, KEHITTÄMIS- JA VAIKUTTAMISTYÖTÄ SEKÄ LUONTEVA OSA TOIMINTAA.</a:t>
            </a:r>
          </a:p>
          <a:p>
            <a:pPr algn="l">
              <a:lnSpc>
                <a:spcPts val="4251"/>
              </a:lnSpc>
            </a:pPr>
            <a:endParaRPr lang="en-US" sz="2400" b="1" dirty="0">
              <a:solidFill>
                <a:srgbClr val="0893A9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BC65A603-B3F1-9C42-8E1E-380F28B70312}"/>
              </a:ext>
            </a:extLst>
          </p:cNvPr>
          <p:cNvGrpSpPr/>
          <p:nvPr/>
        </p:nvGrpSpPr>
        <p:grpSpPr>
          <a:xfrm>
            <a:off x="9447772" y="7960181"/>
            <a:ext cx="3768636" cy="644382"/>
            <a:chOff x="0" y="0"/>
            <a:chExt cx="2219334" cy="331848"/>
          </a:xfrm>
        </p:grpSpPr>
        <p:sp>
          <p:nvSpPr>
            <p:cNvPr id="9" name="Freeform 3">
              <a:extLst>
                <a:ext uri="{FF2B5EF4-FFF2-40B4-BE49-F238E27FC236}">
                  <a16:creationId xmlns:a16="http://schemas.microsoft.com/office/drawing/2014/main" id="{B6DDA763-D7E7-E757-5C75-046CB3D6C904}"/>
                </a:ext>
              </a:extLst>
            </p:cNvPr>
            <p:cNvSpPr/>
            <p:nvPr/>
          </p:nvSpPr>
          <p:spPr>
            <a:xfrm>
              <a:off x="0" y="0"/>
              <a:ext cx="2219334" cy="331848"/>
            </a:xfrm>
            <a:custGeom>
              <a:avLst/>
              <a:gdLst/>
              <a:ahLst/>
              <a:cxnLst/>
              <a:rect l="l" t="t" r="r" b="b"/>
              <a:pathLst>
                <a:path w="2219334" h="331848">
                  <a:moveTo>
                    <a:pt x="46856" y="0"/>
                  </a:moveTo>
                  <a:lnTo>
                    <a:pt x="2172478" y="0"/>
                  </a:lnTo>
                  <a:cubicBezTo>
                    <a:pt x="2198356" y="0"/>
                    <a:pt x="2219334" y="20978"/>
                    <a:pt x="2219334" y="46856"/>
                  </a:cubicBezTo>
                  <a:lnTo>
                    <a:pt x="2219334" y="284992"/>
                  </a:lnTo>
                  <a:cubicBezTo>
                    <a:pt x="2219334" y="310870"/>
                    <a:pt x="2198356" y="331848"/>
                    <a:pt x="2172478" y="331848"/>
                  </a:cubicBezTo>
                  <a:lnTo>
                    <a:pt x="46856" y="331848"/>
                  </a:lnTo>
                  <a:cubicBezTo>
                    <a:pt x="34429" y="331848"/>
                    <a:pt x="22511" y="326912"/>
                    <a:pt x="13724" y="318124"/>
                  </a:cubicBezTo>
                  <a:cubicBezTo>
                    <a:pt x="4937" y="309337"/>
                    <a:pt x="0" y="297419"/>
                    <a:pt x="0" y="284992"/>
                  </a:cubicBezTo>
                  <a:lnTo>
                    <a:pt x="0" y="46856"/>
                  </a:lnTo>
                  <a:cubicBezTo>
                    <a:pt x="0" y="34429"/>
                    <a:pt x="4937" y="22511"/>
                    <a:pt x="13724" y="13724"/>
                  </a:cubicBezTo>
                  <a:cubicBezTo>
                    <a:pt x="22511" y="4937"/>
                    <a:pt x="34429" y="0"/>
                    <a:pt x="46856" y="0"/>
                  </a:cubicBezTo>
                  <a:close/>
                </a:path>
              </a:pathLst>
            </a:custGeom>
            <a:solidFill>
              <a:srgbClr val="0893A9"/>
            </a:solidFill>
          </p:spPr>
          <p:txBody>
            <a:bodyPr/>
            <a:lstStyle/>
            <a:p>
              <a:endParaRPr lang="fi-FI"/>
            </a:p>
          </p:txBody>
        </p:sp>
        <p:sp>
          <p:nvSpPr>
            <p:cNvPr id="10" name="TextBox 4">
              <a:extLst>
                <a:ext uri="{FF2B5EF4-FFF2-40B4-BE49-F238E27FC236}">
                  <a16:creationId xmlns:a16="http://schemas.microsoft.com/office/drawing/2014/main" id="{F01A36CC-C484-BFE1-71C4-6604BC3705B6}"/>
                </a:ext>
              </a:extLst>
            </p:cNvPr>
            <p:cNvSpPr txBox="1"/>
            <p:nvPr/>
          </p:nvSpPr>
          <p:spPr>
            <a:xfrm>
              <a:off x="0" y="0"/>
              <a:ext cx="2219334" cy="3318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87"/>
                </a:lnSpc>
              </a:pPr>
              <a:r>
                <a:rPr lang="en-US" sz="2490" b="1" dirty="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OSALLISUUS</a:t>
              </a:r>
            </a:p>
          </p:txBody>
        </p:sp>
      </p:grpSp>
      <p:grpSp>
        <p:nvGrpSpPr>
          <p:cNvPr id="12" name="Group 5">
            <a:extLst>
              <a:ext uri="{FF2B5EF4-FFF2-40B4-BE49-F238E27FC236}">
                <a16:creationId xmlns:a16="http://schemas.microsoft.com/office/drawing/2014/main" id="{F2EC6EA3-5A5E-4578-6D7B-D4477618C3B1}"/>
              </a:ext>
            </a:extLst>
          </p:cNvPr>
          <p:cNvGrpSpPr/>
          <p:nvPr/>
        </p:nvGrpSpPr>
        <p:grpSpPr>
          <a:xfrm>
            <a:off x="14334505" y="7006875"/>
            <a:ext cx="3568994" cy="2602346"/>
            <a:chOff x="0" y="0"/>
            <a:chExt cx="1101631" cy="812800"/>
          </a:xfrm>
        </p:grpSpPr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FEDD8386-DC9A-5AB7-C506-1BE6C7FC4E8B}"/>
                </a:ext>
              </a:extLst>
            </p:cNvPr>
            <p:cNvSpPr/>
            <p:nvPr/>
          </p:nvSpPr>
          <p:spPr>
            <a:xfrm>
              <a:off x="0" y="0"/>
              <a:ext cx="1101631" cy="812800"/>
            </a:xfrm>
            <a:custGeom>
              <a:avLst/>
              <a:gdLst/>
              <a:ahLst/>
              <a:cxnLst/>
              <a:rect l="l" t="t" r="r" b="b"/>
              <a:pathLst>
                <a:path w="1101631" h="812800">
                  <a:moveTo>
                    <a:pt x="28085" y="0"/>
                  </a:moveTo>
                  <a:lnTo>
                    <a:pt x="1073547" y="0"/>
                  </a:lnTo>
                  <a:cubicBezTo>
                    <a:pt x="1080995" y="0"/>
                    <a:pt x="1088139" y="2959"/>
                    <a:pt x="1093406" y="8226"/>
                  </a:cubicBezTo>
                  <a:cubicBezTo>
                    <a:pt x="1098672" y="13493"/>
                    <a:pt x="1101631" y="20636"/>
                    <a:pt x="1101631" y="28085"/>
                  </a:cubicBezTo>
                  <a:lnTo>
                    <a:pt x="1101631" y="784715"/>
                  </a:lnTo>
                  <a:cubicBezTo>
                    <a:pt x="1101631" y="800226"/>
                    <a:pt x="1089057" y="812800"/>
                    <a:pt x="1073547" y="812800"/>
                  </a:cubicBezTo>
                  <a:lnTo>
                    <a:pt x="28085" y="812800"/>
                  </a:lnTo>
                  <a:cubicBezTo>
                    <a:pt x="20636" y="812800"/>
                    <a:pt x="13493" y="809841"/>
                    <a:pt x="8226" y="804574"/>
                  </a:cubicBezTo>
                  <a:cubicBezTo>
                    <a:pt x="2959" y="799307"/>
                    <a:pt x="0" y="792164"/>
                    <a:pt x="0" y="784715"/>
                  </a:cubicBezTo>
                  <a:lnTo>
                    <a:pt x="0" y="28085"/>
                  </a:lnTo>
                  <a:cubicBezTo>
                    <a:pt x="0" y="20636"/>
                    <a:pt x="2959" y="13493"/>
                    <a:pt x="8226" y="8226"/>
                  </a:cubicBezTo>
                  <a:cubicBezTo>
                    <a:pt x="13493" y="2959"/>
                    <a:pt x="20636" y="0"/>
                    <a:pt x="28085" y="0"/>
                  </a:cubicBezTo>
                  <a:close/>
                </a:path>
              </a:pathLst>
            </a:custGeom>
            <a:blipFill>
              <a:blip r:embed="rId2"/>
              <a:stretch>
                <a:fillRect l="-179571" t="-1565" r="-5014" b="-115135"/>
              </a:stretch>
            </a:blipFill>
          </p:spPr>
          <p:txBody>
            <a:bodyPr/>
            <a:lstStyle/>
            <a:p>
              <a:endParaRPr lang="fi-FI"/>
            </a:p>
          </p:txBody>
        </p:sp>
      </p:grpSp>
      <p:sp>
        <p:nvSpPr>
          <p:cNvPr id="2" name="Tekstiruutu 1">
            <a:extLst>
              <a:ext uri="{FF2B5EF4-FFF2-40B4-BE49-F238E27FC236}">
                <a16:creationId xmlns:a16="http://schemas.microsoft.com/office/drawing/2014/main" id="{839CC414-A6F0-8DE4-2B09-3555C4668CA0}"/>
              </a:ext>
            </a:extLst>
          </p:cNvPr>
          <p:cNvSpPr txBox="1"/>
          <p:nvPr/>
        </p:nvSpPr>
        <p:spPr>
          <a:xfrm>
            <a:off x="10882911" y="8670364"/>
            <a:ext cx="8983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748970">
              <a:spcAft>
                <a:spcPts val="660"/>
              </a:spcAft>
            </a:pPr>
            <a:r>
              <a:rPr lang="en-US" sz="1800" b="1" dirty="0">
                <a:solidFill>
                  <a:srgbClr val="0893A9"/>
                </a:solidFill>
                <a:latin typeface="Open Sans Bold" panose="020B0806030504020204" charset="0"/>
                <a:ea typeface="Open Sans Bold" panose="020B0806030504020204" charset="0"/>
                <a:cs typeface="Open Sans Bold" panose="020B0806030504020204" charset="0"/>
                <a:sym typeface="Open Sans Bold"/>
              </a:rPr>
              <a:t>VARJO</a:t>
            </a:r>
          </a:p>
        </p:txBody>
      </p:sp>
      <p:sp>
        <p:nvSpPr>
          <p:cNvPr id="6" name="TextBox 14">
            <a:extLst>
              <a:ext uri="{FF2B5EF4-FFF2-40B4-BE49-F238E27FC236}">
                <a16:creationId xmlns:a16="http://schemas.microsoft.com/office/drawing/2014/main" id="{C2874958-13FF-4000-D07A-17728CCCF0B2}"/>
              </a:ext>
            </a:extLst>
          </p:cNvPr>
          <p:cNvSpPr txBox="1"/>
          <p:nvPr/>
        </p:nvSpPr>
        <p:spPr>
          <a:xfrm>
            <a:off x="1257300" y="6711616"/>
            <a:ext cx="6642237" cy="888732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R="0" lvl="0" fontAlgn="auto">
              <a:lnSpc>
                <a:spcPct val="90000"/>
              </a:lnSpc>
              <a:spcBef>
                <a:spcPts val="0"/>
              </a:spcBef>
              <a:spcAft>
                <a:spcPts val="660"/>
              </a:spcAft>
              <a:buClrTx/>
              <a:buSzTx/>
              <a:tabLst/>
              <a:defRPr/>
            </a:pPr>
            <a:r>
              <a:rPr lang="en-US" sz="2400" b="1" dirty="0" err="1">
                <a:solidFill>
                  <a:srgbClr val="0893A9"/>
                </a:solidFill>
                <a:latin typeface="Open Sans    "/>
                <a:sym typeface="Open Sans Bold"/>
              </a:rPr>
              <a:t>Mittarit</a:t>
            </a:r>
            <a:endParaRPr lang="en-US" sz="2400" b="1" dirty="0">
              <a:solidFill>
                <a:srgbClr val="0893A9"/>
              </a:solidFill>
              <a:latin typeface="Open Sans    "/>
              <a:sym typeface="Open Sans Bold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Kokemustoimijoiden tehtävät ja niiden monimuotoisuus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Kokemusasiantuntijoiden arvio toimintaan osallistumisen merkityksellisyydestä, tietoisuuden lisääntymisestä ja osallisuuden vahvistumisesta (kysely).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i-FI" sz="24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87820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467B59A-DDEE-B4AB-F281-13162D79C3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B1220D02-727C-6973-7AED-0FC39CFF22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342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56" name="Freeform: Shape 55">
            <a:extLst>
              <a:ext uri="{FF2B5EF4-FFF2-40B4-BE49-F238E27FC236}">
                <a16:creationId xmlns:a16="http://schemas.microsoft.com/office/drawing/2014/main" id="{735A6D08-4831-8032-EC19-A169264C97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custGeom>
            <a:avLst/>
            <a:gdLst>
              <a:gd name="connsiteX0" fmla="*/ 6315529 w 12192000"/>
              <a:gd name="connsiteY0" fmla="*/ 4323896 h 6858000"/>
              <a:gd name="connsiteX1" fmla="*/ 6295588 w 12192000"/>
              <a:gd name="connsiteY1" fmla="*/ 4367579 h 6858000"/>
              <a:gd name="connsiteX2" fmla="*/ 6219229 w 12192000"/>
              <a:gd name="connsiteY2" fmla="*/ 4436818 h 6858000"/>
              <a:gd name="connsiteX3" fmla="*/ 6065687 w 12192000"/>
              <a:gd name="connsiteY3" fmla="*/ 4637204 h 6858000"/>
              <a:gd name="connsiteX4" fmla="*/ 5727387 w 12192000"/>
              <a:gd name="connsiteY4" fmla="*/ 5460076 h 6858000"/>
              <a:gd name="connsiteX5" fmla="*/ 5620972 w 12192000"/>
              <a:gd name="connsiteY5" fmla="*/ 5725836 h 6858000"/>
              <a:gd name="connsiteX6" fmla="*/ 5707795 w 12192000"/>
              <a:gd name="connsiteY6" fmla="*/ 5790089 h 6858000"/>
              <a:gd name="connsiteX7" fmla="*/ 5554627 w 12192000"/>
              <a:gd name="connsiteY7" fmla="*/ 6078873 h 6858000"/>
              <a:gd name="connsiteX8" fmla="*/ 5373489 w 12192000"/>
              <a:gd name="connsiteY8" fmla="*/ 6402408 h 6858000"/>
              <a:gd name="connsiteX9" fmla="*/ 5099999 w 12192000"/>
              <a:gd name="connsiteY9" fmla="*/ 6827527 h 6858000"/>
              <a:gd name="connsiteX10" fmla="*/ 5078133 w 12192000"/>
              <a:gd name="connsiteY10" fmla="*/ 6857998 h 6858000"/>
              <a:gd name="connsiteX11" fmla="*/ 9179960 w 12192000"/>
              <a:gd name="connsiteY11" fmla="*/ 6857998 h 6858000"/>
              <a:gd name="connsiteX12" fmla="*/ 9179960 w 12192000"/>
              <a:gd name="connsiteY12" fmla="*/ 4323896 h 6858000"/>
              <a:gd name="connsiteX13" fmla="*/ 0 w 12192000"/>
              <a:gd name="connsiteY13" fmla="*/ 0 h 6858000"/>
              <a:gd name="connsiteX14" fmla="*/ 5872711 w 12192000"/>
              <a:gd name="connsiteY14" fmla="*/ 0 h 6858000"/>
              <a:gd name="connsiteX15" fmla="*/ 5885421 w 12192000"/>
              <a:gd name="connsiteY15" fmla="*/ 20207 h 6858000"/>
              <a:gd name="connsiteX16" fmla="*/ 5925300 w 12192000"/>
              <a:gd name="connsiteY16" fmla="*/ 48911 h 6858000"/>
              <a:gd name="connsiteX17" fmla="*/ 5940039 w 12192000"/>
              <a:gd name="connsiteY17" fmla="*/ 101212 h 6858000"/>
              <a:gd name="connsiteX18" fmla="*/ 5969942 w 12192000"/>
              <a:gd name="connsiteY18" fmla="*/ 311282 h 6858000"/>
              <a:gd name="connsiteX19" fmla="*/ 5961238 w 12192000"/>
              <a:gd name="connsiteY19" fmla="*/ 357643 h 6858000"/>
              <a:gd name="connsiteX20" fmla="*/ 5917195 w 12192000"/>
              <a:gd name="connsiteY20" fmla="*/ 420369 h 6858000"/>
              <a:gd name="connsiteX21" fmla="*/ 5882753 w 12192000"/>
              <a:gd name="connsiteY21" fmla="*/ 556832 h 6858000"/>
              <a:gd name="connsiteX22" fmla="*/ 5814490 w 12192000"/>
              <a:gd name="connsiteY22" fmla="*/ 757416 h 6858000"/>
              <a:gd name="connsiteX23" fmla="*/ 5780064 w 12192000"/>
              <a:gd name="connsiteY23" fmla="*/ 817804 h 6858000"/>
              <a:gd name="connsiteX24" fmla="*/ 5808232 w 12192000"/>
              <a:gd name="connsiteY24" fmla="*/ 850533 h 6858000"/>
              <a:gd name="connsiteX25" fmla="*/ 5906473 w 12192000"/>
              <a:gd name="connsiteY25" fmla="*/ 1076571 h 6858000"/>
              <a:gd name="connsiteX26" fmla="*/ 5778623 w 12192000"/>
              <a:gd name="connsiteY26" fmla="*/ 1369280 h 6858000"/>
              <a:gd name="connsiteX27" fmla="*/ 5710841 w 12192000"/>
              <a:gd name="connsiteY27" fmla="*/ 1462628 h 6858000"/>
              <a:gd name="connsiteX28" fmla="*/ 5846774 w 12192000"/>
              <a:gd name="connsiteY28" fmla="*/ 1455933 h 6858000"/>
              <a:gd name="connsiteX29" fmla="*/ 5897329 w 12192000"/>
              <a:gd name="connsiteY29" fmla="*/ 1553073 h 6858000"/>
              <a:gd name="connsiteX30" fmla="*/ 5919735 w 12192000"/>
              <a:gd name="connsiteY30" fmla="*/ 1602736 h 6858000"/>
              <a:gd name="connsiteX31" fmla="*/ 6057874 w 12192000"/>
              <a:gd name="connsiteY31" fmla="*/ 1910648 h 6858000"/>
              <a:gd name="connsiteX32" fmla="*/ 6039719 w 12192000"/>
              <a:gd name="connsiteY32" fmla="*/ 2010547 h 6858000"/>
              <a:gd name="connsiteX33" fmla="*/ 5841713 w 12192000"/>
              <a:gd name="connsiteY33" fmla="*/ 2520599 h 6858000"/>
              <a:gd name="connsiteX34" fmla="*/ 6071734 w 12192000"/>
              <a:gd name="connsiteY34" fmla="*/ 2593468 h 6858000"/>
              <a:gd name="connsiteX35" fmla="*/ 6092050 w 12192000"/>
              <a:gd name="connsiteY35" fmla="*/ 2806646 h 6858000"/>
              <a:gd name="connsiteX36" fmla="*/ 6215122 w 12192000"/>
              <a:gd name="connsiteY36" fmla="*/ 3021197 h 6858000"/>
              <a:gd name="connsiteX37" fmla="*/ 6338100 w 12192000"/>
              <a:gd name="connsiteY37" fmla="*/ 3178087 h 6858000"/>
              <a:gd name="connsiteX38" fmla="*/ 6343927 w 12192000"/>
              <a:gd name="connsiteY38" fmla="*/ 3194685 h 6858000"/>
              <a:gd name="connsiteX39" fmla="*/ 6343850 w 12192000"/>
              <a:gd name="connsiteY39" fmla="*/ 3201174 h 6858000"/>
              <a:gd name="connsiteX40" fmla="*/ 6366375 w 12192000"/>
              <a:gd name="connsiteY40" fmla="*/ 3271251 h 6858000"/>
              <a:gd name="connsiteX41" fmla="*/ 6369430 w 12192000"/>
              <a:gd name="connsiteY41" fmla="*/ 3276240 h 6858000"/>
              <a:gd name="connsiteX42" fmla="*/ 6392405 w 12192000"/>
              <a:gd name="connsiteY42" fmla="*/ 3360437 h 6858000"/>
              <a:gd name="connsiteX43" fmla="*/ 6397993 w 12192000"/>
              <a:gd name="connsiteY43" fmla="*/ 3390203 h 6858000"/>
              <a:gd name="connsiteX44" fmla="*/ 6394652 w 12192000"/>
              <a:gd name="connsiteY44" fmla="*/ 3402205 h 6858000"/>
              <a:gd name="connsiteX45" fmla="*/ 6366662 w 12192000"/>
              <a:gd name="connsiteY45" fmla="*/ 3442044 h 6858000"/>
              <a:gd name="connsiteX46" fmla="*/ 6320915 w 12192000"/>
              <a:gd name="connsiteY46" fmla="*/ 3701547 h 6858000"/>
              <a:gd name="connsiteX47" fmla="*/ 6364618 w 12192000"/>
              <a:gd name="connsiteY47" fmla="*/ 3743844 h 6858000"/>
              <a:gd name="connsiteX48" fmla="*/ 6370409 w 12192000"/>
              <a:gd name="connsiteY48" fmla="*/ 3754454 h 6858000"/>
              <a:gd name="connsiteX49" fmla="*/ 6373773 w 12192000"/>
              <a:gd name="connsiteY49" fmla="*/ 3768237 h 6858000"/>
              <a:gd name="connsiteX50" fmla="*/ 6375298 w 12192000"/>
              <a:gd name="connsiteY50" fmla="*/ 3796540 h 6858000"/>
              <a:gd name="connsiteX51" fmla="*/ 6253487 w 12192000"/>
              <a:gd name="connsiteY51" fmla="*/ 3856948 h 6858000"/>
              <a:gd name="connsiteX52" fmla="*/ 6385416 w 12192000"/>
              <a:gd name="connsiteY52" fmla="*/ 4014409 h 6858000"/>
              <a:gd name="connsiteX53" fmla="*/ 6374795 w 12192000"/>
              <a:gd name="connsiteY53" fmla="*/ 4038554 h 6858000"/>
              <a:gd name="connsiteX54" fmla="*/ 6351015 w 12192000"/>
              <a:gd name="connsiteY54" fmla="*/ 4150489 h 6858000"/>
              <a:gd name="connsiteX55" fmla="*/ 6340821 w 12192000"/>
              <a:gd name="connsiteY55" fmla="*/ 4212706 h 6858000"/>
              <a:gd name="connsiteX56" fmla="*/ 12191999 w 12192000"/>
              <a:gd name="connsiteY56" fmla="*/ 4212706 h 6858000"/>
              <a:gd name="connsiteX57" fmla="*/ 12191999 w 12192000"/>
              <a:gd name="connsiteY57" fmla="*/ 0 h 6858000"/>
              <a:gd name="connsiteX58" fmla="*/ 12192000 w 12192000"/>
              <a:gd name="connsiteY58" fmla="*/ 0 h 6858000"/>
              <a:gd name="connsiteX59" fmla="*/ 12192000 w 12192000"/>
              <a:gd name="connsiteY59" fmla="*/ 6858000 h 6858000"/>
              <a:gd name="connsiteX60" fmla="*/ 12191999 w 12192000"/>
              <a:gd name="connsiteY60" fmla="*/ 6858000 h 6858000"/>
              <a:gd name="connsiteX61" fmla="*/ 12191999 w 12192000"/>
              <a:gd name="connsiteY61" fmla="*/ 4323902 h 6858000"/>
              <a:gd name="connsiteX62" fmla="*/ 9307672 w 12192000"/>
              <a:gd name="connsiteY62" fmla="*/ 4323902 h 6858000"/>
              <a:gd name="connsiteX63" fmla="*/ 9307672 w 12192000"/>
              <a:gd name="connsiteY63" fmla="*/ 6858000 h 6858000"/>
              <a:gd name="connsiteX64" fmla="*/ 0 w 12192000"/>
              <a:gd name="connsiteY6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12192000" h="6858000">
                <a:moveTo>
                  <a:pt x="6315529" y="4323896"/>
                </a:moveTo>
                <a:lnTo>
                  <a:pt x="6295588" y="4367579"/>
                </a:lnTo>
                <a:cubicBezTo>
                  <a:pt x="6278024" y="4397022"/>
                  <a:pt x="6253813" y="4421099"/>
                  <a:pt x="6219229" y="4436818"/>
                </a:cubicBezTo>
                <a:cubicBezTo>
                  <a:pt x="6148079" y="4469666"/>
                  <a:pt x="6116436" y="4572066"/>
                  <a:pt x="6065687" y="4637204"/>
                </a:cubicBezTo>
                <a:cubicBezTo>
                  <a:pt x="5888713" y="4862696"/>
                  <a:pt x="5773979" y="5125824"/>
                  <a:pt x="5727387" y="5460076"/>
                </a:cubicBezTo>
                <a:cubicBezTo>
                  <a:pt x="5714326" y="5552523"/>
                  <a:pt x="5656974" y="5638673"/>
                  <a:pt x="5620972" y="5725836"/>
                </a:cubicBezTo>
                <a:cubicBezTo>
                  <a:pt x="5641553" y="5779043"/>
                  <a:pt x="5738619" y="5631221"/>
                  <a:pt x="5707795" y="5790089"/>
                </a:cubicBezTo>
                <a:cubicBezTo>
                  <a:pt x="5684453" y="5909876"/>
                  <a:pt x="5617437" y="5996827"/>
                  <a:pt x="5554627" y="6078873"/>
                </a:cubicBezTo>
                <a:cubicBezTo>
                  <a:pt x="5482491" y="6172498"/>
                  <a:pt x="5402203" y="6253366"/>
                  <a:pt x="5373489" y="6402408"/>
                </a:cubicBezTo>
                <a:cubicBezTo>
                  <a:pt x="5371924" y="6410357"/>
                  <a:pt x="5276557" y="6577417"/>
                  <a:pt x="5099999" y="6827527"/>
                </a:cubicBezTo>
                <a:lnTo>
                  <a:pt x="5078133" y="6857998"/>
                </a:lnTo>
                <a:lnTo>
                  <a:pt x="9179960" y="6857998"/>
                </a:lnTo>
                <a:lnTo>
                  <a:pt x="9179960" y="4323896"/>
                </a:lnTo>
                <a:close/>
                <a:moveTo>
                  <a:pt x="0" y="0"/>
                </a:moveTo>
                <a:lnTo>
                  <a:pt x="5872711" y="0"/>
                </a:lnTo>
                <a:lnTo>
                  <a:pt x="5885421" y="20207"/>
                </a:lnTo>
                <a:cubicBezTo>
                  <a:pt x="5896481" y="32882"/>
                  <a:pt x="5909484" y="42864"/>
                  <a:pt x="5925300" y="48911"/>
                </a:cubicBezTo>
                <a:cubicBezTo>
                  <a:pt x="5940498" y="54526"/>
                  <a:pt x="5945509" y="75042"/>
                  <a:pt x="5940039" y="101212"/>
                </a:cubicBezTo>
                <a:cubicBezTo>
                  <a:pt x="5921950" y="187894"/>
                  <a:pt x="5936667" y="254951"/>
                  <a:pt x="5969942" y="311282"/>
                </a:cubicBezTo>
                <a:cubicBezTo>
                  <a:pt x="5981709" y="330926"/>
                  <a:pt x="5977292" y="344422"/>
                  <a:pt x="5961238" y="357643"/>
                </a:cubicBezTo>
                <a:cubicBezTo>
                  <a:pt x="5942802" y="372223"/>
                  <a:pt x="5928461" y="393565"/>
                  <a:pt x="5917195" y="420369"/>
                </a:cubicBezTo>
                <a:cubicBezTo>
                  <a:pt x="5898701" y="463685"/>
                  <a:pt x="5889992" y="510050"/>
                  <a:pt x="5882753" y="556832"/>
                </a:cubicBezTo>
                <a:cubicBezTo>
                  <a:pt x="5871511" y="630206"/>
                  <a:pt x="5858246" y="700969"/>
                  <a:pt x="5814490" y="757416"/>
                </a:cubicBezTo>
                <a:cubicBezTo>
                  <a:pt x="5801465" y="774559"/>
                  <a:pt x="5791019" y="796511"/>
                  <a:pt x="5780064" y="817804"/>
                </a:cubicBezTo>
                <a:cubicBezTo>
                  <a:pt x="5783558" y="836359"/>
                  <a:pt x="5792196" y="849005"/>
                  <a:pt x="5808232" y="850533"/>
                </a:cubicBezTo>
                <a:cubicBezTo>
                  <a:pt x="5910296" y="860624"/>
                  <a:pt x="5905771" y="962632"/>
                  <a:pt x="5906473" y="1076571"/>
                </a:cubicBezTo>
                <a:cubicBezTo>
                  <a:pt x="5907545" y="1217584"/>
                  <a:pt x="5849973" y="1296799"/>
                  <a:pt x="5778623" y="1369280"/>
                </a:cubicBezTo>
                <a:cubicBezTo>
                  <a:pt x="5754207" y="1393852"/>
                  <a:pt x="5718605" y="1401742"/>
                  <a:pt x="5710841" y="1462628"/>
                </a:cubicBezTo>
                <a:cubicBezTo>
                  <a:pt x="5753463" y="1508141"/>
                  <a:pt x="5802053" y="1451295"/>
                  <a:pt x="5846774" y="1455933"/>
                </a:cubicBezTo>
                <a:cubicBezTo>
                  <a:pt x="5883727" y="1460129"/>
                  <a:pt x="5943609" y="1438568"/>
                  <a:pt x="5897329" y="1553073"/>
                </a:cubicBezTo>
                <a:cubicBezTo>
                  <a:pt x="5883856" y="1586627"/>
                  <a:pt x="5901366" y="1604100"/>
                  <a:pt x="5919735" y="1602736"/>
                </a:cubicBezTo>
                <a:cubicBezTo>
                  <a:pt x="6068526" y="1589022"/>
                  <a:pt x="6006837" y="1813624"/>
                  <a:pt x="6057874" y="1910648"/>
                </a:cubicBezTo>
                <a:cubicBezTo>
                  <a:pt x="6072264" y="1936644"/>
                  <a:pt x="6059978" y="1992417"/>
                  <a:pt x="6039719" y="2010547"/>
                </a:cubicBezTo>
                <a:cubicBezTo>
                  <a:pt x="5911143" y="2127229"/>
                  <a:pt x="5899692" y="2331836"/>
                  <a:pt x="5841713" y="2520599"/>
                </a:cubicBezTo>
                <a:cubicBezTo>
                  <a:pt x="5912636" y="2572423"/>
                  <a:pt x="5995799" y="2566926"/>
                  <a:pt x="6071734" y="2593468"/>
                </a:cubicBezTo>
                <a:cubicBezTo>
                  <a:pt x="6150607" y="2620843"/>
                  <a:pt x="6151703" y="2655507"/>
                  <a:pt x="6092050" y="2806646"/>
                </a:cubicBezTo>
                <a:cubicBezTo>
                  <a:pt x="6259331" y="2795420"/>
                  <a:pt x="6259331" y="2795420"/>
                  <a:pt x="6215122" y="3021197"/>
                </a:cubicBezTo>
                <a:cubicBezTo>
                  <a:pt x="6259035" y="3016573"/>
                  <a:pt x="6302431" y="3085300"/>
                  <a:pt x="6338100" y="3178087"/>
                </a:cubicBezTo>
                <a:lnTo>
                  <a:pt x="6343927" y="3194685"/>
                </a:lnTo>
                <a:lnTo>
                  <a:pt x="6343850" y="3201174"/>
                </a:lnTo>
                <a:cubicBezTo>
                  <a:pt x="6346866" y="3232770"/>
                  <a:pt x="6355995" y="3253323"/>
                  <a:pt x="6366375" y="3271251"/>
                </a:cubicBezTo>
                <a:lnTo>
                  <a:pt x="6369430" y="3276240"/>
                </a:lnTo>
                <a:lnTo>
                  <a:pt x="6392405" y="3360437"/>
                </a:lnTo>
                <a:lnTo>
                  <a:pt x="6397993" y="3390203"/>
                </a:lnTo>
                <a:lnTo>
                  <a:pt x="6394652" y="3402205"/>
                </a:lnTo>
                <a:cubicBezTo>
                  <a:pt x="6388505" y="3414621"/>
                  <a:pt x="6379344" y="3427747"/>
                  <a:pt x="6366662" y="3442044"/>
                </a:cubicBezTo>
                <a:cubicBezTo>
                  <a:pt x="6239481" y="3584662"/>
                  <a:pt x="6224938" y="3605480"/>
                  <a:pt x="6320915" y="3701547"/>
                </a:cubicBezTo>
                <a:lnTo>
                  <a:pt x="6364618" y="3743844"/>
                </a:lnTo>
                <a:lnTo>
                  <a:pt x="6370409" y="3754454"/>
                </a:lnTo>
                <a:lnTo>
                  <a:pt x="6373773" y="3768237"/>
                </a:lnTo>
                <a:cubicBezTo>
                  <a:pt x="6374277" y="3777528"/>
                  <a:pt x="6374207" y="3788146"/>
                  <a:pt x="6375298" y="3796540"/>
                </a:cubicBezTo>
                <a:cubicBezTo>
                  <a:pt x="6339717" y="3831045"/>
                  <a:pt x="6294642" y="3774365"/>
                  <a:pt x="6253487" y="3856948"/>
                </a:cubicBezTo>
                <a:lnTo>
                  <a:pt x="6385416" y="4014409"/>
                </a:lnTo>
                <a:lnTo>
                  <a:pt x="6374795" y="4038554"/>
                </a:lnTo>
                <a:cubicBezTo>
                  <a:pt x="6363579" y="4073249"/>
                  <a:pt x="6356895" y="4111559"/>
                  <a:pt x="6351015" y="4150489"/>
                </a:cubicBezTo>
                <a:lnTo>
                  <a:pt x="6340821" y="4212706"/>
                </a:lnTo>
                <a:lnTo>
                  <a:pt x="12191999" y="4212706"/>
                </a:lnTo>
                <a:lnTo>
                  <a:pt x="12191999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12191999" y="6858000"/>
                </a:lnTo>
                <a:lnTo>
                  <a:pt x="12191999" y="4323902"/>
                </a:lnTo>
                <a:lnTo>
                  <a:pt x="9307672" y="4323902"/>
                </a:lnTo>
                <a:lnTo>
                  <a:pt x="930767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pPr defTabSz="457200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86F8DFC4-4BE8-F5F1-6CDD-ADB30F4B8547}"/>
              </a:ext>
            </a:extLst>
          </p:cNvPr>
          <p:cNvSpPr txBox="1"/>
          <p:nvPr/>
        </p:nvSpPr>
        <p:spPr>
          <a:xfrm>
            <a:off x="1257300" y="1026695"/>
            <a:ext cx="6521922" cy="88873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R="0" lvl="0" fontAlgn="auto">
              <a:lnSpc>
                <a:spcPct val="90000"/>
              </a:lnSpc>
              <a:spcBef>
                <a:spcPts val="0"/>
              </a:spcBef>
              <a:spcAft>
                <a:spcPts val="660"/>
              </a:spcAft>
              <a:buClrTx/>
              <a:buSzTx/>
              <a:tabLst/>
              <a:defRPr/>
            </a:pPr>
            <a:r>
              <a:rPr lang="en-US" sz="2400" b="1" dirty="0" err="1">
                <a:solidFill>
                  <a:srgbClr val="0893A9"/>
                </a:solidFill>
                <a:latin typeface="Open Sans    "/>
                <a:sym typeface="Open Sans Bold"/>
              </a:rPr>
              <a:t>Mittarit</a:t>
            </a:r>
            <a:endParaRPr lang="en-US" sz="2400" b="1" dirty="0">
              <a:solidFill>
                <a:srgbClr val="0893A9"/>
              </a:solidFill>
              <a:latin typeface="Open Sans    "/>
              <a:sym typeface="Open Sans Bold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Kokemustoimijoiden tehtävät ja niiden monimuotoisuus Varjon toiminnassa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Kokemusasiantuntijoiden arvio toimintaan osallistumisen merkityksellisyydestä, tietoisuuden lisääntymisestä ja osallisuuden vahvistumisesta (kysely).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Määrällinen tavoite: 20 kokemustoimijaa / kokemusasiantuntijaa</a:t>
            </a:r>
          </a:p>
          <a:p>
            <a:pPr marR="0" lvl="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endParaRPr lang="en-US" sz="2400" b="1" dirty="0">
              <a:solidFill>
                <a:srgbClr val="0893A9"/>
              </a:solidFill>
              <a:latin typeface="Open Sans    "/>
              <a:sym typeface="Open Sans Bold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92F51AD9-CE45-0AD5-ABC4-B30A15A889ED}"/>
              </a:ext>
            </a:extLst>
          </p:cNvPr>
          <p:cNvSpPr txBox="1"/>
          <p:nvPr/>
        </p:nvSpPr>
        <p:spPr>
          <a:xfrm>
            <a:off x="9447772" y="7894380"/>
            <a:ext cx="3768636" cy="644381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 defTabSz="398181">
              <a:lnSpc>
                <a:spcPts val="1518"/>
              </a:lnSpc>
              <a:spcAft>
                <a:spcPts val="311"/>
              </a:spcAft>
            </a:pPr>
            <a:r>
              <a:rPr lang="en-US" sz="1084" b="1" kern="1200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TURVAISUUS</a:t>
            </a:r>
            <a:endParaRPr lang="en-US" sz="2490" b="1" dirty="0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1A7B75A1-3444-E1F4-13E6-E9C1C5D34D8D}"/>
              </a:ext>
            </a:extLst>
          </p:cNvPr>
          <p:cNvSpPr txBox="1"/>
          <p:nvPr/>
        </p:nvSpPr>
        <p:spPr>
          <a:xfrm>
            <a:off x="10508780" y="1026695"/>
            <a:ext cx="6954495" cy="38016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51"/>
              </a:lnSpc>
            </a:pPr>
            <a:r>
              <a:rPr lang="fi-FI" sz="3600" b="1" dirty="0">
                <a:solidFill>
                  <a:srgbClr val="0893A9"/>
                </a:solidFill>
                <a:latin typeface="Open Sans Bold" panose="020B0806030504020204" charset="0"/>
                <a:ea typeface="Open Sans Bold" panose="020B0806030504020204" charset="0"/>
                <a:cs typeface="Open Sans Bold" panose="020B0806030504020204" charset="0"/>
              </a:rPr>
              <a:t>KOKEMUSTOIMIJUUS ON AMMATILLISESTI OHJATTUA, VERTAISTUELLISTA TYÖSKENTELYÄ, KEHITTÄMIS- JA VAIKUTTAMISTYÖTÄ SEKÄ LUONTEVA OSA TOIMINTAA. </a:t>
            </a:r>
          </a:p>
          <a:p>
            <a:pPr algn="l">
              <a:lnSpc>
                <a:spcPts val="4251"/>
              </a:lnSpc>
            </a:pPr>
            <a:endParaRPr lang="en-US" sz="2400" b="1" dirty="0">
              <a:solidFill>
                <a:srgbClr val="0893A9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D882DEA1-4956-3EE1-6026-CD98885ADE2B}"/>
              </a:ext>
            </a:extLst>
          </p:cNvPr>
          <p:cNvGrpSpPr/>
          <p:nvPr/>
        </p:nvGrpSpPr>
        <p:grpSpPr>
          <a:xfrm>
            <a:off x="9447772" y="7960181"/>
            <a:ext cx="3768636" cy="644382"/>
            <a:chOff x="0" y="0"/>
            <a:chExt cx="2219334" cy="331848"/>
          </a:xfrm>
        </p:grpSpPr>
        <p:sp>
          <p:nvSpPr>
            <p:cNvPr id="9" name="Freeform 3">
              <a:extLst>
                <a:ext uri="{FF2B5EF4-FFF2-40B4-BE49-F238E27FC236}">
                  <a16:creationId xmlns:a16="http://schemas.microsoft.com/office/drawing/2014/main" id="{D5EC2F0A-AE2F-C5BB-928F-B7125CD73C69}"/>
                </a:ext>
              </a:extLst>
            </p:cNvPr>
            <p:cNvSpPr/>
            <p:nvPr/>
          </p:nvSpPr>
          <p:spPr>
            <a:xfrm>
              <a:off x="0" y="0"/>
              <a:ext cx="2219334" cy="331848"/>
            </a:xfrm>
            <a:custGeom>
              <a:avLst/>
              <a:gdLst/>
              <a:ahLst/>
              <a:cxnLst/>
              <a:rect l="l" t="t" r="r" b="b"/>
              <a:pathLst>
                <a:path w="2219334" h="331848">
                  <a:moveTo>
                    <a:pt x="46856" y="0"/>
                  </a:moveTo>
                  <a:lnTo>
                    <a:pt x="2172478" y="0"/>
                  </a:lnTo>
                  <a:cubicBezTo>
                    <a:pt x="2198356" y="0"/>
                    <a:pt x="2219334" y="20978"/>
                    <a:pt x="2219334" y="46856"/>
                  </a:cubicBezTo>
                  <a:lnTo>
                    <a:pt x="2219334" y="284992"/>
                  </a:lnTo>
                  <a:cubicBezTo>
                    <a:pt x="2219334" y="310870"/>
                    <a:pt x="2198356" y="331848"/>
                    <a:pt x="2172478" y="331848"/>
                  </a:cubicBezTo>
                  <a:lnTo>
                    <a:pt x="46856" y="331848"/>
                  </a:lnTo>
                  <a:cubicBezTo>
                    <a:pt x="34429" y="331848"/>
                    <a:pt x="22511" y="326912"/>
                    <a:pt x="13724" y="318124"/>
                  </a:cubicBezTo>
                  <a:cubicBezTo>
                    <a:pt x="4937" y="309337"/>
                    <a:pt x="0" y="297419"/>
                    <a:pt x="0" y="284992"/>
                  </a:cubicBezTo>
                  <a:lnTo>
                    <a:pt x="0" y="46856"/>
                  </a:lnTo>
                  <a:cubicBezTo>
                    <a:pt x="0" y="34429"/>
                    <a:pt x="4937" y="22511"/>
                    <a:pt x="13724" y="13724"/>
                  </a:cubicBezTo>
                  <a:cubicBezTo>
                    <a:pt x="22511" y="4937"/>
                    <a:pt x="34429" y="0"/>
                    <a:pt x="46856" y="0"/>
                  </a:cubicBezTo>
                  <a:close/>
                </a:path>
              </a:pathLst>
            </a:custGeom>
            <a:solidFill>
              <a:srgbClr val="0893A9"/>
            </a:solidFill>
          </p:spPr>
          <p:txBody>
            <a:bodyPr/>
            <a:lstStyle/>
            <a:p>
              <a:endParaRPr lang="fi-FI"/>
            </a:p>
          </p:txBody>
        </p:sp>
        <p:sp>
          <p:nvSpPr>
            <p:cNvPr id="10" name="TextBox 4">
              <a:extLst>
                <a:ext uri="{FF2B5EF4-FFF2-40B4-BE49-F238E27FC236}">
                  <a16:creationId xmlns:a16="http://schemas.microsoft.com/office/drawing/2014/main" id="{6652EFC1-EF90-DFDF-C43E-89D09960FC8F}"/>
                </a:ext>
              </a:extLst>
            </p:cNvPr>
            <p:cNvSpPr txBox="1"/>
            <p:nvPr/>
          </p:nvSpPr>
          <p:spPr>
            <a:xfrm>
              <a:off x="0" y="0"/>
              <a:ext cx="2219334" cy="3318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87"/>
                </a:lnSpc>
              </a:pPr>
              <a:r>
                <a:rPr lang="en-US" sz="2490" b="1" dirty="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OSALLISUUS</a:t>
              </a:r>
            </a:p>
          </p:txBody>
        </p:sp>
      </p:grpSp>
      <p:grpSp>
        <p:nvGrpSpPr>
          <p:cNvPr id="12" name="Group 5">
            <a:extLst>
              <a:ext uri="{FF2B5EF4-FFF2-40B4-BE49-F238E27FC236}">
                <a16:creationId xmlns:a16="http://schemas.microsoft.com/office/drawing/2014/main" id="{5B1059B5-C923-A7B7-156D-D356A4E661AA}"/>
              </a:ext>
            </a:extLst>
          </p:cNvPr>
          <p:cNvGrpSpPr/>
          <p:nvPr/>
        </p:nvGrpSpPr>
        <p:grpSpPr>
          <a:xfrm>
            <a:off x="14334505" y="7006875"/>
            <a:ext cx="3568994" cy="2602346"/>
            <a:chOff x="0" y="0"/>
            <a:chExt cx="1101631" cy="812800"/>
          </a:xfrm>
        </p:grpSpPr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679A1E94-E7F3-DF17-E217-1BCEBE9F0205}"/>
                </a:ext>
              </a:extLst>
            </p:cNvPr>
            <p:cNvSpPr/>
            <p:nvPr/>
          </p:nvSpPr>
          <p:spPr>
            <a:xfrm>
              <a:off x="0" y="0"/>
              <a:ext cx="1101631" cy="812800"/>
            </a:xfrm>
            <a:custGeom>
              <a:avLst/>
              <a:gdLst/>
              <a:ahLst/>
              <a:cxnLst/>
              <a:rect l="l" t="t" r="r" b="b"/>
              <a:pathLst>
                <a:path w="1101631" h="812800">
                  <a:moveTo>
                    <a:pt x="28085" y="0"/>
                  </a:moveTo>
                  <a:lnTo>
                    <a:pt x="1073547" y="0"/>
                  </a:lnTo>
                  <a:cubicBezTo>
                    <a:pt x="1080995" y="0"/>
                    <a:pt x="1088139" y="2959"/>
                    <a:pt x="1093406" y="8226"/>
                  </a:cubicBezTo>
                  <a:cubicBezTo>
                    <a:pt x="1098672" y="13493"/>
                    <a:pt x="1101631" y="20636"/>
                    <a:pt x="1101631" y="28085"/>
                  </a:cubicBezTo>
                  <a:lnTo>
                    <a:pt x="1101631" y="784715"/>
                  </a:lnTo>
                  <a:cubicBezTo>
                    <a:pt x="1101631" y="800226"/>
                    <a:pt x="1089057" y="812800"/>
                    <a:pt x="1073547" y="812800"/>
                  </a:cubicBezTo>
                  <a:lnTo>
                    <a:pt x="28085" y="812800"/>
                  </a:lnTo>
                  <a:cubicBezTo>
                    <a:pt x="20636" y="812800"/>
                    <a:pt x="13493" y="809841"/>
                    <a:pt x="8226" y="804574"/>
                  </a:cubicBezTo>
                  <a:cubicBezTo>
                    <a:pt x="2959" y="799307"/>
                    <a:pt x="0" y="792164"/>
                    <a:pt x="0" y="784715"/>
                  </a:cubicBezTo>
                  <a:lnTo>
                    <a:pt x="0" y="28085"/>
                  </a:lnTo>
                  <a:cubicBezTo>
                    <a:pt x="0" y="20636"/>
                    <a:pt x="2959" y="13493"/>
                    <a:pt x="8226" y="8226"/>
                  </a:cubicBezTo>
                  <a:cubicBezTo>
                    <a:pt x="13493" y="2959"/>
                    <a:pt x="20636" y="0"/>
                    <a:pt x="28085" y="0"/>
                  </a:cubicBezTo>
                  <a:close/>
                </a:path>
              </a:pathLst>
            </a:custGeom>
            <a:blipFill>
              <a:blip r:embed="rId2"/>
              <a:stretch>
                <a:fillRect l="-179571" t="-1565" r="-5014" b="-115135"/>
              </a:stretch>
            </a:blipFill>
          </p:spPr>
          <p:txBody>
            <a:bodyPr/>
            <a:lstStyle/>
            <a:p>
              <a:endParaRPr lang="fi-FI"/>
            </a:p>
          </p:txBody>
        </p:sp>
      </p:grpSp>
      <p:sp>
        <p:nvSpPr>
          <p:cNvPr id="2" name="Tekstiruutu 1">
            <a:extLst>
              <a:ext uri="{FF2B5EF4-FFF2-40B4-BE49-F238E27FC236}">
                <a16:creationId xmlns:a16="http://schemas.microsoft.com/office/drawing/2014/main" id="{16390A54-439E-8A45-D470-97724CBE07A3}"/>
              </a:ext>
            </a:extLst>
          </p:cNvPr>
          <p:cNvSpPr txBox="1"/>
          <p:nvPr/>
        </p:nvSpPr>
        <p:spPr>
          <a:xfrm>
            <a:off x="10882911" y="8670364"/>
            <a:ext cx="8983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748970">
              <a:spcAft>
                <a:spcPts val="660"/>
              </a:spcAft>
            </a:pPr>
            <a:r>
              <a:rPr lang="en-US" sz="1800" b="1" dirty="0">
                <a:solidFill>
                  <a:srgbClr val="0893A9"/>
                </a:solidFill>
                <a:latin typeface="Open Sans Bold" panose="020B0806030504020204" charset="0"/>
                <a:ea typeface="Open Sans Bold" panose="020B0806030504020204" charset="0"/>
                <a:cs typeface="Open Sans Bold" panose="020B0806030504020204" charset="0"/>
                <a:sym typeface="Open Sans Bold"/>
              </a:rPr>
              <a:t>VARJO</a:t>
            </a:r>
          </a:p>
        </p:txBody>
      </p:sp>
    </p:spTree>
    <p:extLst>
      <p:ext uri="{BB962C8B-B14F-4D97-AF65-F5344CB8AC3E}">
        <p14:creationId xmlns:p14="http://schemas.microsoft.com/office/powerpoint/2010/main" val="10266349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03985C-7315-7B6B-E4F7-521F67DF90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19B203D9-B936-8420-2C1F-D97AB9138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342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56" name="Freeform: Shape 55">
            <a:extLst>
              <a:ext uri="{FF2B5EF4-FFF2-40B4-BE49-F238E27FC236}">
                <a16:creationId xmlns:a16="http://schemas.microsoft.com/office/drawing/2014/main" id="{B787ADB4-7076-EE11-8AF6-5C002B0B9B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custGeom>
            <a:avLst/>
            <a:gdLst>
              <a:gd name="connsiteX0" fmla="*/ 6315529 w 12192000"/>
              <a:gd name="connsiteY0" fmla="*/ 4323896 h 6858000"/>
              <a:gd name="connsiteX1" fmla="*/ 6295588 w 12192000"/>
              <a:gd name="connsiteY1" fmla="*/ 4367579 h 6858000"/>
              <a:gd name="connsiteX2" fmla="*/ 6219229 w 12192000"/>
              <a:gd name="connsiteY2" fmla="*/ 4436818 h 6858000"/>
              <a:gd name="connsiteX3" fmla="*/ 6065687 w 12192000"/>
              <a:gd name="connsiteY3" fmla="*/ 4637204 h 6858000"/>
              <a:gd name="connsiteX4" fmla="*/ 5727387 w 12192000"/>
              <a:gd name="connsiteY4" fmla="*/ 5460076 h 6858000"/>
              <a:gd name="connsiteX5" fmla="*/ 5620972 w 12192000"/>
              <a:gd name="connsiteY5" fmla="*/ 5725836 h 6858000"/>
              <a:gd name="connsiteX6" fmla="*/ 5707795 w 12192000"/>
              <a:gd name="connsiteY6" fmla="*/ 5790089 h 6858000"/>
              <a:gd name="connsiteX7" fmla="*/ 5554627 w 12192000"/>
              <a:gd name="connsiteY7" fmla="*/ 6078873 h 6858000"/>
              <a:gd name="connsiteX8" fmla="*/ 5373489 w 12192000"/>
              <a:gd name="connsiteY8" fmla="*/ 6402408 h 6858000"/>
              <a:gd name="connsiteX9" fmla="*/ 5099999 w 12192000"/>
              <a:gd name="connsiteY9" fmla="*/ 6827527 h 6858000"/>
              <a:gd name="connsiteX10" fmla="*/ 5078133 w 12192000"/>
              <a:gd name="connsiteY10" fmla="*/ 6857998 h 6858000"/>
              <a:gd name="connsiteX11" fmla="*/ 9179960 w 12192000"/>
              <a:gd name="connsiteY11" fmla="*/ 6857998 h 6858000"/>
              <a:gd name="connsiteX12" fmla="*/ 9179960 w 12192000"/>
              <a:gd name="connsiteY12" fmla="*/ 4323896 h 6858000"/>
              <a:gd name="connsiteX13" fmla="*/ 0 w 12192000"/>
              <a:gd name="connsiteY13" fmla="*/ 0 h 6858000"/>
              <a:gd name="connsiteX14" fmla="*/ 5872711 w 12192000"/>
              <a:gd name="connsiteY14" fmla="*/ 0 h 6858000"/>
              <a:gd name="connsiteX15" fmla="*/ 5885421 w 12192000"/>
              <a:gd name="connsiteY15" fmla="*/ 20207 h 6858000"/>
              <a:gd name="connsiteX16" fmla="*/ 5925300 w 12192000"/>
              <a:gd name="connsiteY16" fmla="*/ 48911 h 6858000"/>
              <a:gd name="connsiteX17" fmla="*/ 5940039 w 12192000"/>
              <a:gd name="connsiteY17" fmla="*/ 101212 h 6858000"/>
              <a:gd name="connsiteX18" fmla="*/ 5969942 w 12192000"/>
              <a:gd name="connsiteY18" fmla="*/ 311282 h 6858000"/>
              <a:gd name="connsiteX19" fmla="*/ 5961238 w 12192000"/>
              <a:gd name="connsiteY19" fmla="*/ 357643 h 6858000"/>
              <a:gd name="connsiteX20" fmla="*/ 5917195 w 12192000"/>
              <a:gd name="connsiteY20" fmla="*/ 420369 h 6858000"/>
              <a:gd name="connsiteX21" fmla="*/ 5882753 w 12192000"/>
              <a:gd name="connsiteY21" fmla="*/ 556832 h 6858000"/>
              <a:gd name="connsiteX22" fmla="*/ 5814490 w 12192000"/>
              <a:gd name="connsiteY22" fmla="*/ 757416 h 6858000"/>
              <a:gd name="connsiteX23" fmla="*/ 5780064 w 12192000"/>
              <a:gd name="connsiteY23" fmla="*/ 817804 h 6858000"/>
              <a:gd name="connsiteX24" fmla="*/ 5808232 w 12192000"/>
              <a:gd name="connsiteY24" fmla="*/ 850533 h 6858000"/>
              <a:gd name="connsiteX25" fmla="*/ 5906473 w 12192000"/>
              <a:gd name="connsiteY25" fmla="*/ 1076571 h 6858000"/>
              <a:gd name="connsiteX26" fmla="*/ 5778623 w 12192000"/>
              <a:gd name="connsiteY26" fmla="*/ 1369280 h 6858000"/>
              <a:gd name="connsiteX27" fmla="*/ 5710841 w 12192000"/>
              <a:gd name="connsiteY27" fmla="*/ 1462628 h 6858000"/>
              <a:gd name="connsiteX28" fmla="*/ 5846774 w 12192000"/>
              <a:gd name="connsiteY28" fmla="*/ 1455933 h 6858000"/>
              <a:gd name="connsiteX29" fmla="*/ 5897329 w 12192000"/>
              <a:gd name="connsiteY29" fmla="*/ 1553073 h 6858000"/>
              <a:gd name="connsiteX30" fmla="*/ 5919735 w 12192000"/>
              <a:gd name="connsiteY30" fmla="*/ 1602736 h 6858000"/>
              <a:gd name="connsiteX31" fmla="*/ 6057874 w 12192000"/>
              <a:gd name="connsiteY31" fmla="*/ 1910648 h 6858000"/>
              <a:gd name="connsiteX32" fmla="*/ 6039719 w 12192000"/>
              <a:gd name="connsiteY32" fmla="*/ 2010547 h 6858000"/>
              <a:gd name="connsiteX33" fmla="*/ 5841713 w 12192000"/>
              <a:gd name="connsiteY33" fmla="*/ 2520599 h 6858000"/>
              <a:gd name="connsiteX34" fmla="*/ 6071734 w 12192000"/>
              <a:gd name="connsiteY34" fmla="*/ 2593468 h 6858000"/>
              <a:gd name="connsiteX35" fmla="*/ 6092050 w 12192000"/>
              <a:gd name="connsiteY35" fmla="*/ 2806646 h 6858000"/>
              <a:gd name="connsiteX36" fmla="*/ 6215122 w 12192000"/>
              <a:gd name="connsiteY36" fmla="*/ 3021197 h 6858000"/>
              <a:gd name="connsiteX37" fmla="*/ 6338100 w 12192000"/>
              <a:gd name="connsiteY37" fmla="*/ 3178087 h 6858000"/>
              <a:gd name="connsiteX38" fmla="*/ 6343927 w 12192000"/>
              <a:gd name="connsiteY38" fmla="*/ 3194685 h 6858000"/>
              <a:gd name="connsiteX39" fmla="*/ 6343850 w 12192000"/>
              <a:gd name="connsiteY39" fmla="*/ 3201174 h 6858000"/>
              <a:gd name="connsiteX40" fmla="*/ 6366375 w 12192000"/>
              <a:gd name="connsiteY40" fmla="*/ 3271251 h 6858000"/>
              <a:gd name="connsiteX41" fmla="*/ 6369430 w 12192000"/>
              <a:gd name="connsiteY41" fmla="*/ 3276240 h 6858000"/>
              <a:gd name="connsiteX42" fmla="*/ 6392405 w 12192000"/>
              <a:gd name="connsiteY42" fmla="*/ 3360437 h 6858000"/>
              <a:gd name="connsiteX43" fmla="*/ 6397993 w 12192000"/>
              <a:gd name="connsiteY43" fmla="*/ 3390203 h 6858000"/>
              <a:gd name="connsiteX44" fmla="*/ 6394652 w 12192000"/>
              <a:gd name="connsiteY44" fmla="*/ 3402205 h 6858000"/>
              <a:gd name="connsiteX45" fmla="*/ 6366662 w 12192000"/>
              <a:gd name="connsiteY45" fmla="*/ 3442044 h 6858000"/>
              <a:gd name="connsiteX46" fmla="*/ 6320915 w 12192000"/>
              <a:gd name="connsiteY46" fmla="*/ 3701547 h 6858000"/>
              <a:gd name="connsiteX47" fmla="*/ 6364618 w 12192000"/>
              <a:gd name="connsiteY47" fmla="*/ 3743844 h 6858000"/>
              <a:gd name="connsiteX48" fmla="*/ 6370409 w 12192000"/>
              <a:gd name="connsiteY48" fmla="*/ 3754454 h 6858000"/>
              <a:gd name="connsiteX49" fmla="*/ 6373773 w 12192000"/>
              <a:gd name="connsiteY49" fmla="*/ 3768237 h 6858000"/>
              <a:gd name="connsiteX50" fmla="*/ 6375298 w 12192000"/>
              <a:gd name="connsiteY50" fmla="*/ 3796540 h 6858000"/>
              <a:gd name="connsiteX51" fmla="*/ 6253487 w 12192000"/>
              <a:gd name="connsiteY51" fmla="*/ 3856948 h 6858000"/>
              <a:gd name="connsiteX52" fmla="*/ 6385416 w 12192000"/>
              <a:gd name="connsiteY52" fmla="*/ 4014409 h 6858000"/>
              <a:gd name="connsiteX53" fmla="*/ 6374795 w 12192000"/>
              <a:gd name="connsiteY53" fmla="*/ 4038554 h 6858000"/>
              <a:gd name="connsiteX54" fmla="*/ 6351015 w 12192000"/>
              <a:gd name="connsiteY54" fmla="*/ 4150489 h 6858000"/>
              <a:gd name="connsiteX55" fmla="*/ 6340821 w 12192000"/>
              <a:gd name="connsiteY55" fmla="*/ 4212706 h 6858000"/>
              <a:gd name="connsiteX56" fmla="*/ 12191999 w 12192000"/>
              <a:gd name="connsiteY56" fmla="*/ 4212706 h 6858000"/>
              <a:gd name="connsiteX57" fmla="*/ 12191999 w 12192000"/>
              <a:gd name="connsiteY57" fmla="*/ 0 h 6858000"/>
              <a:gd name="connsiteX58" fmla="*/ 12192000 w 12192000"/>
              <a:gd name="connsiteY58" fmla="*/ 0 h 6858000"/>
              <a:gd name="connsiteX59" fmla="*/ 12192000 w 12192000"/>
              <a:gd name="connsiteY59" fmla="*/ 6858000 h 6858000"/>
              <a:gd name="connsiteX60" fmla="*/ 12191999 w 12192000"/>
              <a:gd name="connsiteY60" fmla="*/ 6858000 h 6858000"/>
              <a:gd name="connsiteX61" fmla="*/ 12191999 w 12192000"/>
              <a:gd name="connsiteY61" fmla="*/ 4323902 h 6858000"/>
              <a:gd name="connsiteX62" fmla="*/ 9307672 w 12192000"/>
              <a:gd name="connsiteY62" fmla="*/ 4323902 h 6858000"/>
              <a:gd name="connsiteX63" fmla="*/ 9307672 w 12192000"/>
              <a:gd name="connsiteY63" fmla="*/ 6858000 h 6858000"/>
              <a:gd name="connsiteX64" fmla="*/ 0 w 12192000"/>
              <a:gd name="connsiteY6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12192000" h="6858000">
                <a:moveTo>
                  <a:pt x="6315529" y="4323896"/>
                </a:moveTo>
                <a:lnTo>
                  <a:pt x="6295588" y="4367579"/>
                </a:lnTo>
                <a:cubicBezTo>
                  <a:pt x="6278024" y="4397022"/>
                  <a:pt x="6253813" y="4421099"/>
                  <a:pt x="6219229" y="4436818"/>
                </a:cubicBezTo>
                <a:cubicBezTo>
                  <a:pt x="6148079" y="4469666"/>
                  <a:pt x="6116436" y="4572066"/>
                  <a:pt x="6065687" y="4637204"/>
                </a:cubicBezTo>
                <a:cubicBezTo>
                  <a:pt x="5888713" y="4862696"/>
                  <a:pt x="5773979" y="5125824"/>
                  <a:pt x="5727387" y="5460076"/>
                </a:cubicBezTo>
                <a:cubicBezTo>
                  <a:pt x="5714326" y="5552523"/>
                  <a:pt x="5656974" y="5638673"/>
                  <a:pt x="5620972" y="5725836"/>
                </a:cubicBezTo>
                <a:cubicBezTo>
                  <a:pt x="5641553" y="5779043"/>
                  <a:pt x="5738619" y="5631221"/>
                  <a:pt x="5707795" y="5790089"/>
                </a:cubicBezTo>
                <a:cubicBezTo>
                  <a:pt x="5684453" y="5909876"/>
                  <a:pt x="5617437" y="5996827"/>
                  <a:pt x="5554627" y="6078873"/>
                </a:cubicBezTo>
                <a:cubicBezTo>
                  <a:pt x="5482491" y="6172498"/>
                  <a:pt x="5402203" y="6253366"/>
                  <a:pt x="5373489" y="6402408"/>
                </a:cubicBezTo>
                <a:cubicBezTo>
                  <a:pt x="5371924" y="6410357"/>
                  <a:pt x="5276557" y="6577417"/>
                  <a:pt x="5099999" y="6827527"/>
                </a:cubicBezTo>
                <a:lnTo>
                  <a:pt x="5078133" y="6857998"/>
                </a:lnTo>
                <a:lnTo>
                  <a:pt x="9179960" y="6857998"/>
                </a:lnTo>
                <a:lnTo>
                  <a:pt x="9179960" y="4323896"/>
                </a:lnTo>
                <a:close/>
                <a:moveTo>
                  <a:pt x="0" y="0"/>
                </a:moveTo>
                <a:lnTo>
                  <a:pt x="5872711" y="0"/>
                </a:lnTo>
                <a:lnTo>
                  <a:pt x="5885421" y="20207"/>
                </a:lnTo>
                <a:cubicBezTo>
                  <a:pt x="5896481" y="32882"/>
                  <a:pt x="5909484" y="42864"/>
                  <a:pt x="5925300" y="48911"/>
                </a:cubicBezTo>
                <a:cubicBezTo>
                  <a:pt x="5940498" y="54526"/>
                  <a:pt x="5945509" y="75042"/>
                  <a:pt x="5940039" y="101212"/>
                </a:cubicBezTo>
                <a:cubicBezTo>
                  <a:pt x="5921950" y="187894"/>
                  <a:pt x="5936667" y="254951"/>
                  <a:pt x="5969942" y="311282"/>
                </a:cubicBezTo>
                <a:cubicBezTo>
                  <a:pt x="5981709" y="330926"/>
                  <a:pt x="5977292" y="344422"/>
                  <a:pt x="5961238" y="357643"/>
                </a:cubicBezTo>
                <a:cubicBezTo>
                  <a:pt x="5942802" y="372223"/>
                  <a:pt x="5928461" y="393565"/>
                  <a:pt x="5917195" y="420369"/>
                </a:cubicBezTo>
                <a:cubicBezTo>
                  <a:pt x="5898701" y="463685"/>
                  <a:pt x="5889992" y="510050"/>
                  <a:pt x="5882753" y="556832"/>
                </a:cubicBezTo>
                <a:cubicBezTo>
                  <a:pt x="5871511" y="630206"/>
                  <a:pt x="5858246" y="700969"/>
                  <a:pt x="5814490" y="757416"/>
                </a:cubicBezTo>
                <a:cubicBezTo>
                  <a:pt x="5801465" y="774559"/>
                  <a:pt x="5791019" y="796511"/>
                  <a:pt x="5780064" y="817804"/>
                </a:cubicBezTo>
                <a:cubicBezTo>
                  <a:pt x="5783558" y="836359"/>
                  <a:pt x="5792196" y="849005"/>
                  <a:pt x="5808232" y="850533"/>
                </a:cubicBezTo>
                <a:cubicBezTo>
                  <a:pt x="5910296" y="860624"/>
                  <a:pt x="5905771" y="962632"/>
                  <a:pt x="5906473" y="1076571"/>
                </a:cubicBezTo>
                <a:cubicBezTo>
                  <a:pt x="5907545" y="1217584"/>
                  <a:pt x="5849973" y="1296799"/>
                  <a:pt x="5778623" y="1369280"/>
                </a:cubicBezTo>
                <a:cubicBezTo>
                  <a:pt x="5754207" y="1393852"/>
                  <a:pt x="5718605" y="1401742"/>
                  <a:pt x="5710841" y="1462628"/>
                </a:cubicBezTo>
                <a:cubicBezTo>
                  <a:pt x="5753463" y="1508141"/>
                  <a:pt x="5802053" y="1451295"/>
                  <a:pt x="5846774" y="1455933"/>
                </a:cubicBezTo>
                <a:cubicBezTo>
                  <a:pt x="5883727" y="1460129"/>
                  <a:pt x="5943609" y="1438568"/>
                  <a:pt x="5897329" y="1553073"/>
                </a:cubicBezTo>
                <a:cubicBezTo>
                  <a:pt x="5883856" y="1586627"/>
                  <a:pt x="5901366" y="1604100"/>
                  <a:pt x="5919735" y="1602736"/>
                </a:cubicBezTo>
                <a:cubicBezTo>
                  <a:pt x="6068526" y="1589022"/>
                  <a:pt x="6006837" y="1813624"/>
                  <a:pt x="6057874" y="1910648"/>
                </a:cubicBezTo>
                <a:cubicBezTo>
                  <a:pt x="6072264" y="1936644"/>
                  <a:pt x="6059978" y="1992417"/>
                  <a:pt x="6039719" y="2010547"/>
                </a:cubicBezTo>
                <a:cubicBezTo>
                  <a:pt x="5911143" y="2127229"/>
                  <a:pt x="5899692" y="2331836"/>
                  <a:pt x="5841713" y="2520599"/>
                </a:cubicBezTo>
                <a:cubicBezTo>
                  <a:pt x="5912636" y="2572423"/>
                  <a:pt x="5995799" y="2566926"/>
                  <a:pt x="6071734" y="2593468"/>
                </a:cubicBezTo>
                <a:cubicBezTo>
                  <a:pt x="6150607" y="2620843"/>
                  <a:pt x="6151703" y="2655507"/>
                  <a:pt x="6092050" y="2806646"/>
                </a:cubicBezTo>
                <a:cubicBezTo>
                  <a:pt x="6259331" y="2795420"/>
                  <a:pt x="6259331" y="2795420"/>
                  <a:pt x="6215122" y="3021197"/>
                </a:cubicBezTo>
                <a:cubicBezTo>
                  <a:pt x="6259035" y="3016573"/>
                  <a:pt x="6302431" y="3085300"/>
                  <a:pt x="6338100" y="3178087"/>
                </a:cubicBezTo>
                <a:lnTo>
                  <a:pt x="6343927" y="3194685"/>
                </a:lnTo>
                <a:lnTo>
                  <a:pt x="6343850" y="3201174"/>
                </a:lnTo>
                <a:cubicBezTo>
                  <a:pt x="6346866" y="3232770"/>
                  <a:pt x="6355995" y="3253323"/>
                  <a:pt x="6366375" y="3271251"/>
                </a:cubicBezTo>
                <a:lnTo>
                  <a:pt x="6369430" y="3276240"/>
                </a:lnTo>
                <a:lnTo>
                  <a:pt x="6392405" y="3360437"/>
                </a:lnTo>
                <a:lnTo>
                  <a:pt x="6397993" y="3390203"/>
                </a:lnTo>
                <a:lnTo>
                  <a:pt x="6394652" y="3402205"/>
                </a:lnTo>
                <a:cubicBezTo>
                  <a:pt x="6388505" y="3414621"/>
                  <a:pt x="6379344" y="3427747"/>
                  <a:pt x="6366662" y="3442044"/>
                </a:cubicBezTo>
                <a:cubicBezTo>
                  <a:pt x="6239481" y="3584662"/>
                  <a:pt x="6224938" y="3605480"/>
                  <a:pt x="6320915" y="3701547"/>
                </a:cubicBezTo>
                <a:lnTo>
                  <a:pt x="6364618" y="3743844"/>
                </a:lnTo>
                <a:lnTo>
                  <a:pt x="6370409" y="3754454"/>
                </a:lnTo>
                <a:lnTo>
                  <a:pt x="6373773" y="3768237"/>
                </a:lnTo>
                <a:cubicBezTo>
                  <a:pt x="6374277" y="3777528"/>
                  <a:pt x="6374207" y="3788146"/>
                  <a:pt x="6375298" y="3796540"/>
                </a:cubicBezTo>
                <a:cubicBezTo>
                  <a:pt x="6339717" y="3831045"/>
                  <a:pt x="6294642" y="3774365"/>
                  <a:pt x="6253487" y="3856948"/>
                </a:cubicBezTo>
                <a:lnTo>
                  <a:pt x="6385416" y="4014409"/>
                </a:lnTo>
                <a:lnTo>
                  <a:pt x="6374795" y="4038554"/>
                </a:lnTo>
                <a:cubicBezTo>
                  <a:pt x="6363579" y="4073249"/>
                  <a:pt x="6356895" y="4111559"/>
                  <a:pt x="6351015" y="4150489"/>
                </a:cubicBezTo>
                <a:lnTo>
                  <a:pt x="6340821" y="4212706"/>
                </a:lnTo>
                <a:lnTo>
                  <a:pt x="12191999" y="4212706"/>
                </a:lnTo>
                <a:lnTo>
                  <a:pt x="12191999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12191999" y="6858000"/>
                </a:lnTo>
                <a:lnTo>
                  <a:pt x="12191999" y="4323902"/>
                </a:lnTo>
                <a:lnTo>
                  <a:pt x="9307672" y="4323902"/>
                </a:lnTo>
                <a:lnTo>
                  <a:pt x="930767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pPr defTabSz="457200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055467AE-C51D-6151-AE43-DBC65F9AB6E7}"/>
              </a:ext>
            </a:extLst>
          </p:cNvPr>
          <p:cNvSpPr txBox="1"/>
          <p:nvPr/>
        </p:nvSpPr>
        <p:spPr>
          <a:xfrm>
            <a:off x="1257300" y="1026695"/>
            <a:ext cx="6521922" cy="88873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R="0" lvl="0" fontAlgn="auto">
              <a:lnSpc>
                <a:spcPct val="90000"/>
              </a:lnSpc>
              <a:spcBef>
                <a:spcPts val="0"/>
              </a:spcBef>
              <a:spcAft>
                <a:spcPts val="660"/>
              </a:spcAft>
              <a:buClrTx/>
              <a:buSzTx/>
              <a:tabLst/>
              <a:defRPr/>
            </a:pPr>
            <a:r>
              <a:rPr lang="en-US" sz="2400" b="1" dirty="0">
                <a:solidFill>
                  <a:srgbClr val="0893A9"/>
                </a:solidFill>
                <a:latin typeface="Open Sans    "/>
                <a:sym typeface="Open Sans Bold"/>
              </a:rPr>
              <a:t>Miten?</a:t>
            </a:r>
          </a:p>
          <a:p>
            <a:pPr lvl="1" indent="-457200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Kysytään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oppilaiden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näkemyksiä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hankkeen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järjestämästä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toiminnasta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  <a:p>
            <a:pPr lvl="1" indent="-457200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Kehittäjänuori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- ja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kehittäjäryhmätoiminta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tarpeesta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nousseella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teemalla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  <a:p>
            <a:pPr lvl="1" indent="-457200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Kuullaan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lapsia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ja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nuoria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avun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suuntaamiseen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liittyvissä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kysymyksissä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  <a:p>
            <a:pPr lvl="1" indent="-457200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Nuorisovaltuuston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kuuleminen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</a:p>
          <a:p>
            <a:pPr marL="3420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>
              <a:lnSpc>
                <a:spcPct val="90000"/>
              </a:lnSpc>
              <a:spcAft>
                <a:spcPts val="660"/>
              </a:spcAft>
            </a:pPr>
            <a:r>
              <a:rPr lang="en-US" sz="2400" b="1" dirty="0" err="1">
                <a:solidFill>
                  <a:srgbClr val="0893A9"/>
                </a:solidFill>
                <a:latin typeface="Open Sans"/>
                <a:ea typeface="Open Sans"/>
                <a:cs typeface="Open Sans"/>
                <a:sym typeface="Open Sans"/>
              </a:rPr>
              <a:t>Mittarit</a:t>
            </a:r>
            <a:endParaRPr lang="en-US" sz="2400" b="1" dirty="0">
              <a:solidFill>
                <a:srgbClr val="0893A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Kehittäjänuorten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kohtaamisten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määrä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Lasten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ja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nuorten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kokemukset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käytetystä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työskentelymenetelmästä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ja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sen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hyödyntämisestä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jatkotyöskentelyn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toteutuksessa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  <a:p>
            <a:endParaRPr lang="en-US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"/>
            </a:endParaRPr>
          </a:p>
          <a:p>
            <a:pPr marR="0" lvl="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endParaRPr lang="en-US" sz="2400" b="1" dirty="0">
              <a:solidFill>
                <a:srgbClr val="0893A9"/>
              </a:solidFill>
              <a:latin typeface="Open Sans    "/>
              <a:sym typeface="Open Sans Bold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898D1B98-4264-37B2-3C5B-F908DE87920B}"/>
              </a:ext>
            </a:extLst>
          </p:cNvPr>
          <p:cNvSpPr txBox="1"/>
          <p:nvPr/>
        </p:nvSpPr>
        <p:spPr>
          <a:xfrm>
            <a:off x="9447772" y="7894380"/>
            <a:ext cx="3768636" cy="644381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 defTabSz="398181">
              <a:lnSpc>
                <a:spcPts val="1518"/>
              </a:lnSpc>
              <a:spcAft>
                <a:spcPts val="311"/>
              </a:spcAft>
            </a:pPr>
            <a:r>
              <a:rPr lang="en-US" sz="1084" b="1" kern="1200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TURVAISUUS</a:t>
            </a:r>
            <a:endParaRPr lang="en-US" sz="2490" b="1" dirty="0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3AECF7E3-AA08-9DFD-9B00-995648E18F89}"/>
              </a:ext>
            </a:extLst>
          </p:cNvPr>
          <p:cNvSpPr txBox="1"/>
          <p:nvPr/>
        </p:nvSpPr>
        <p:spPr>
          <a:xfrm>
            <a:off x="10508780" y="1026695"/>
            <a:ext cx="6954495" cy="52327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en-US" sz="2800" dirty="0">
                <a:solidFill>
                  <a:srgbClr val="0893A9"/>
                </a:solidFill>
                <a:latin typeface="Open Sans Bold" panose="020B0806030504020204" charset="0"/>
                <a:ea typeface="Open Sans Bold" panose="020B0806030504020204" charset="0"/>
                <a:cs typeface="Open Sans Bold" panose="020B0806030504020204" charset="0"/>
                <a:sym typeface="Open Sans"/>
              </a:rPr>
              <a:t>VAHVISTAA VÄKIVALLATONTA TOIMINTAKULTTUURIA KOULUSSA SEKÄ ERILAISISSA LASTEN JA NUORTEN KASVUYMPÄRISTÖISSÄ.</a:t>
            </a:r>
          </a:p>
          <a:p>
            <a:pPr algn="l"/>
            <a:endParaRPr lang="en-US" sz="2800" dirty="0">
              <a:solidFill>
                <a:srgbClr val="0893A9"/>
              </a:solidFill>
              <a:latin typeface="Open Sans Bold" panose="020B0806030504020204" charset="0"/>
              <a:ea typeface="Open Sans Bold" panose="020B0806030504020204" charset="0"/>
              <a:cs typeface="Open Sans Bold" panose="020B0806030504020204" charset="0"/>
              <a:sym typeface="Open Sans"/>
            </a:endParaRPr>
          </a:p>
          <a:p>
            <a:r>
              <a:rPr lang="en-US" sz="2800" dirty="0">
                <a:solidFill>
                  <a:srgbClr val="0893A9"/>
                </a:solidFill>
                <a:latin typeface="Open Sans Bold" panose="020B0806030504020204" charset="0"/>
                <a:ea typeface="Open Sans Bold" panose="020B0806030504020204" charset="0"/>
                <a:cs typeface="Open Sans Bold" panose="020B0806030504020204" charset="0"/>
                <a:sym typeface="Open Sans"/>
              </a:rPr>
              <a:t>VAKAVIEN VÄKIVALTATILANTEIDEN VAIKUTUSTEN LIEVENTÄMINEN JA YKSILÖKOHTAISEN TAUSTAN HUOMIOIMINEN LAPSEN, NUOREN JA HEIDÄN PERHEIDENSÄ PSYKOSOSIAALISESSA TUESSA.</a:t>
            </a:r>
          </a:p>
          <a:p>
            <a:pPr algn="l">
              <a:lnSpc>
                <a:spcPts val="4251"/>
              </a:lnSpc>
            </a:pPr>
            <a:endParaRPr lang="en-US" sz="2400" b="1" dirty="0">
              <a:solidFill>
                <a:srgbClr val="0893A9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DD5E6099-ADCA-6342-CBAA-A9D7E9C04481}"/>
              </a:ext>
            </a:extLst>
          </p:cNvPr>
          <p:cNvGrpSpPr/>
          <p:nvPr/>
        </p:nvGrpSpPr>
        <p:grpSpPr>
          <a:xfrm>
            <a:off x="9447772" y="7960181"/>
            <a:ext cx="3768636" cy="644382"/>
            <a:chOff x="0" y="0"/>
            <a:chExt cx="2219334" cy="331848"/>
          </a:xfrm>
        </p:grpSpPr>
        <p:sp>
          <p:nvSpPr>
            <p:cNvPr id="9" name="Freeform 3">
              <a:extLst>
                <a:ext uri="{FF2B5EF4-FFF2-40B4-BE49-F238E27FC236}">
                  <a16:creationId xmlns:a16="http://schemas.microsoft.com/office/drawing/2014/main" id="{80916C06-F018-FA1E-6C41-ABCC9BEA93B8}"/>
                </a:ext>
              </a:extLst>
            </p:cNvPr>
            <p:cNvSpPr/>
            <p:nvPr/>
          </p:nvSpPr>
          <p:spPr>
            <a:xfrm>
              <a:off x="0" y="0"/>
              <a:ext cx="2219334" cy="331848"/>
            </a:xfrm>
            <a:custGeom>
              <a:avLst/>
              <a:gdLst/>
              <a:ahLst/>
              <a:cxnLst/>
              <a:rect l="l" t="t" r="r" b="b"/>
              <a:pathLst>
                <a:path w="2219334" h="331848">
                  <a:moveTo>
                    <a:pt x="46856" y="0"/>
                  </a:moveTo>
                  <a:lnTo>
                    <a:pt x="2172478" y="0"/>
                  </a:lnTo>
                  <a:cubicBezTo>
                    <a:pt x="2198356" y="0"/>
                    <a:pt x="2219334" y="20978"/>
                    <a:pt x="2219334" y="46856"/>
                  </a:cubicBezTo>
                  <a:lnTo>
                    <a:pt x="2219334" y="284992"/>
                  </a:lnTo>
                  <a:cubicBezTo>
                    <a:pt x="2219334" y="310870"/>
                    <a:pt x="2198356" y="331848"/>
                    <a:pt x="2172478" y="331848"/>
                  </a:cubicBezTo>
                  <a:lnTo>
                    <a:pt x="46856" y="331848"/>
                  </a:lnTo>
                  <a:cubicBezTo>
                    <a:pt x="34429" y="331848"/>
                    <a:pt x="22511" y="326912"/>
                    <a:pt x="13724" y="318124"/>
                  </a:cubicBezTo>
                  <a:cubicBezTo>
                    <a:pt x="4937" y="309337"/>
                    <a:pt x="0" y="297419"/>
                    <a:pt x="0" y="284992"/>
                  </a:cubicBezTo>
                  <a:lnTo>
                    <a:pt x="0" y="46856"/>
                  </a:lnTo>
                  <a:cubicBezTo>
                    <a:pt x="0" y="34429"/>
                    <a:pt x="4937" y="22511"/>
                    <a:pt x="13724" y="13724"/>
                  </a:cubicBezTo>
                  <a:cubicBezTo>
                    <a:pt x="22511" y="4937"/>
                    <a:pt x="34429" y="0"/>
                    <a:pt x="46856" y="0"/>
                  </a:cubicBezTo>
                  <a:close/>
                </a:path>
              </a:pathLst>
            </a:custGeom>
            <a:solidFill>
              <a:srgbClr val="0893A9"/>
            </a:solidFill>
          </p:spPr>
          <p:txBody>
            <a:bodyPr/>
            <a:lstStyle/>
            <a:p>
              <a:endParaRPr lang="fi-FI"/>
            </a:p>
          </p:txBody>
        </p:sp>
        <p:sp>
          <p:nvSpPr>
            <p:cNvPr id="10" name="TextBox 4">
              <a:extLst>
                <a:ext uri="{FF2B5EF4-FFF2-40B4-BE49-F238E27FC236}">
                  <a16:creationId xmlns:a16="http://schemas.microsoft.com/office/drawing/2014/main" id="{28F7986E-CCE8-E83D-5930-6F7014D459B7}"/>
                </a:ext>
              </a:extLst>
            </p:cNvPr>
            <p:cNvSpPr txBox="1"/>
            <p:nvPr/>
          </p:nvSpPr>
          <p:spPr>
            <a:xfrm>
              <a:off x="0" y="0"/>
              <a:ext cx="2219334" cy="3318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87"/>
                </a:lnSpc>
              </a:pPr>
              <a:r>
                <a:rPr lang="en-US" sz="2490" b="1" dirty="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OSALLISUUS</a:t>
              </a:r>
            </a:p>
          </p:txBody>
        </p:sp>
      </p:grpSp>
      <p:grpSp>
        <p:nvGrpSpPr>
          <p:cNvPr id="12" name="Group 5">
            <a:extLst>
              <a:ext uri="{FF2B5EF4-FFF2-40B4-BE49-F238E27FC236}">
                <a16:creationId xmlns:a16="http://schemas.microsoft.com/office/drawing/2014/main" id="{623806E0-C71C-E9F6-74D1-B180D9B4A40E}"/>
              </a:ext>
            </a:extLst>
          </p:cNvPr>
          <p:cNvGrpSpPr/>
          <p:nvPr/>
        </p:nvGrpSpPr>
        <p:grpSpPr>
          <a:xfrm>
            <a:off x="14334505" y="7006875"/>
            <a:ext cx="3568994" cy="2602346"/>
            <a:chOff x="0" y="0"/>
            <a:chExt cx="1101631" cy="812800"/>
          </a:xfrm>
        </p:grpSpPr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95EC092A-AFB1-8F52-152D-385B62F7C73B}"/>
                </a:ext>
              </a:extLst>
            </p:cNvPr>
            <p:cNvSpPr/>
            <p:nvPr/>
          </p:nvSpPr>
          <p:spPr>
            <a:xfrm>
              <a:off x="0" y="0"/>
              <a:ext cx="1101631" cy="812800"/>
            </a:xfrm>
            <a:custGeom>
              <a:avLst/>
              <a:gdLst/>
              <a:ahLst/>
              <a:cxnLst/>
              <a:rect l="l" t="t" r="r" b="b"/>
              <a:pathLst>
                <a:path w="1101631" h="812800">
                  <a:moveTo>
                    <a:pt x="28085" y="0"/>
                  </a:moveTo>
                  <a:lnTo>
                    <a:pt x="1073547" y="0"/>
                  </a:lnTo>
                  <a:cubicBezTo>
                    <a:pt x="1080995" y="0"/>
                    <a:pt x="1088139" y="2959"/>
                    <a:pt x="1093406" y="8226"/>
                  </a:cubicBezTo>
                  <a:cubicBezTo>
                    <a:pt x="1098672" y="13493"/>
                    <a:pt x="1101631" y="20636"/>
                    <a:pt x="1101631" y="28085"/>
                  </a:cubicBezTo>
                  <a:lnTo>
                    <a:pt x="1101631" y="784715"/>
                  </a:lnTo>
                  <a:cubicBezTo>
                    <a:pt x="1101631" y="800226"/>
                    <a:pt x="1089057" y="812800"/>
                    <a:pt x="1073547" y="812800"/>
                  </a:cubicBezTo>
                  <a:lnTo>
                    <a:pt x="28085" y="812800"/>
                  </a:lnTo>
                  <a:cubicBezTo>
                    <a:pt x="20636" y="812800"/>
                    <a:pt x="13493" y="809841"/>
                    <a:pt x="8226" y="804574"/>
                  </a:cubicBezTo>
                  <a:cubicBezTo>
                    <a:pt x="2959" y="799307"/>
                    <a:pt x="0" y="792164"/>
                    <a:pt x="0" y="784715"/>
                  </a:cubicBezTo>
                  <a:lnTo>
                    <a:pt x="0" y="28085"/>
                  </a:lnTo>
                  <a:cubicBezTo>
                    <a:pt x="0" y="20636"/>
                    <a:pt x="2959" y="13493"/>
                    <a:pt x="8226" y="8226"/>
                  </a:cubicBezTo>
                  <a:cubicBezTo>
                    <a:pt x="13493" y="2959"/>
                    <a:pt x="20636" y="0"/>
                    <a:pt x="28085" y="0"/>
                  </a:cubicBezTo>
                  <a:close/>
                </a:path>
              </a:pathLst>
            </a:custGeom>
            <a:blipFill>
              <a:blip r:embed="rId2"/>
              <a:stretch>
                <a:fillRect l="-179571" t="-1565" r="-5014" b="-115135"/>
              </a:stretch>
            </a:blipFill>
          </p:spPr>
          <p:txBody>
            <a:bodyPr/>
            <a:lstStyle/>
            <a:p>
              <a:endParaRPr lang="fi-FI"/>
            </a:p>
          </p:txBody>
        </p:sp>
      </p:grpSp>
      <p:sp>
        <p:nvSpPr>
          <p:cNvPr id="2" name="Tekstiruutu 1">
            <a:extLst>
              <a:ext uri="{FF2B5EF4-FFF2-40B4-BE49-F238E27FC236}">
                <a16:creationId xmlns:a16="http://schemas.microsoft.com/office/drawing/2014/main" id="{F2124AF2-1B6F-0ECF-30F2-325075AF7258}"/>
              </a:ext>
            </a:extLst>
          </p:cNvPr>
          <p:cNvSpPr txBox="1"/>
          <p:nvPr/>
        </p:nvSpPr>
        <p:spPr>
          <a:xfrm>
            <a:off x="9507407" y="8670364"/>
            <a:ext cx="364936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0893A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LASTEN JA NUORTEN VÄKIVALLATON ARKI JA KOULU -HANKE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636765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B8EB97-BD74-0083-6DB0-5CB352F4B9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9C374F54-4B11-B7DE-945E-0667BA0315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342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56" name="Freeform: Shape 55">
            <a:extLst>
              <a:ext uri="{FF2B5EF4-FFF2-40B4-BE49-F238E27FC236}">
                <a16:creationId xmlns:a16="http://schemas.microsoft.com/office/drawing/2014/main" id="{474BB43D-4AA0-B94C-E4E6-1374845086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custGeom>
            <a:avLst/>
            <a:gdLst>
              <a:gd name="connsiteX0" fmla="*/ 6315529 w 12192000"/>
              <a:gd name="connsiteY0" fmla="*/ 4323896 h 6858000"/>
              <a:gd name="connsiteX1" fmla="*/ 6295588 w 12192000"/>
              <a:gd name="connsiteY1" fmla="*/ 4367579 h 6858000"/>
              <a:gd name="connsiteX2" fmla="*/ 6219229 w 12192000"/>
              <a:gd name="connsiteY2" fmla="*/ 4436818 h 6858000"/>
              <a:gd name="connsiteX3" fmla="*/ 6065687 w 12192000"/>
              <a:gd name="connsiteY3" fmla="*/ 4637204 h 6858000"/>
              <a:gd name="connsiteX4" fmla="*/ 5727387 w 12192000"/>
              <a:gd name="connsiteY4" fmla="*/ 5460076 h 6858000"/>
              <a:gd name="connsiteX5" fmla="*/ 5620972 w 12192000"/>
              <a:gd name="connsiteY5" fmla="*/ 5725836 h 6858000"/>
              <a:gd name="connsiteX6" fmla="*/ 5707795 w 12192000"/>
              <a:gd name="connsiteY6" fmla="*/ 5790089 h 6858000"/>
              <a:gd name="connsiteX7" fmla="*/ 5554627 w 12192000"/>
              <a:gd name="connsiteY7" fmla="*/ 6078873 h 6858000"/>
              <a:gd name="connsiteX8" fmla="*/ 5373489 w 12192000"/>
              <a:gd name="connsiteY8" fmla="*/ 6402408 h 6858000"/>
              <a:gd name="connsiteX9" fmla="*/ 5099999 w 12192000"/>
              <a:gd name="connsiteY9" fmla="*/ 6827527 h 6858000"/>
              <a:gd name="connsiteX10" fmla="*/ 5078133 w 12192000"/>
              <a:gd name="connsiteY10" fmla="*/ 6857998 h 6858000"/>
              <a:gd name="connsiteX11" fmla="*/ 9179960 w 12192000"/>
              <a:gd name="connsiteY11" fmla="*/ 6857998 h 6858000"/>
              <a:gd name="connsiteX12" fmla="*/ 9179960 w 12192000"/>
              <a:gd name="connsiteY12" fmla="*/ 4323896 h 6858000"/>
              <a:gd name="connsiteX13" fmla="*/ 0 w 12192000"/>
              <a:gd name="connsiteY13" fmla="*/ 0 h 6858000"/>
              <a:gd name="connsiteX14" fmla="*/ 5872711 w 12192000"/>
              <a:gd name="connsiteY14" fmla="*/ 0 h 6858000"/>
              <a:gd name="connsiteX15" fmla="*/ 5885421 w 12192000"/>
              <a:gd name="connsiteY15" fmla="*/ 20207 h 6858000"/>
              <a:gd name="connsiteX16" fmla="*/ 5925300 w 12192000"/>
              <a:gd name="connsiteY16" fmla="*/ 48911 h 6858000"/>
              <a:gd name="connsiteX17" fmla="*/ 5940039 w 12192000"/>
              <a:gd name="connsiteY17" fmla="*/ 101212 h 6858000"/>
              <a:gd name="connsiteX18" fmla="*/ 5969942 w 12192000"/>
              <a:gd name="connsiteY18" fmla="*/ 311282 h 6858000"/>
              <a:gd name="connsiteX19" fmla="*/ 5961238 w 12192000"/>
              <a:gd name="connsiteY19" fmla="*/ 357643 h 6858000"/>
              <a:gd name="connsiteX20" fmla="*/ 5917195 w 12192000"/>
              <a:gd name="connsiteY20" fmla="*/ 420369 h 6858000"/>
              <a:gd name="connsiteX21" fmla="*/ 5882753 w 12192000"/>
              <a:gd name="connsiteY21" fmla="*/ 556832 h 6858000"/>
              <a:gd name="connsiteX22" fmla="*/ 5814490 w 12192000"/>
              <a:gd name="connsiteY22" fmla="*/ 757416 h 6858000"/>
              <a:gd name="connsiteX23" fmla="*/ 5780064 w 12192000"/>
              <a:gd name="connsiteY23" fmla="*/ 817804 h 6858000"/>
              <a:gd name="connsiteX24" fmla="*/ 5808232 w 12192000"/>
              <a:gd name="connsiteY24" fmla="*/ 850533 h 6858000"/>
              <a:gd name="connsiteX25" fmla="*/ 5906473 w 12192000"/>
              <a:gd name="connsiteY25" fmla="*/ 1076571 h 6858000"/>
              <a:gd name="connsiteX26" fmla="*/ 5778623 w 12192000"/>
              <a:gd name="connsiteY26" fmla="*/ 1369280 h 6858000"/>
              <a:gd name="connsiteX27" fmla="*/ 5710841 w 12192000"/>
              <a:gd name="connsiteY27" fmla="*/ 1462628 h 6858000"/>
              <a:gd name="connsiteX28" fmla="*/ 5846774 w 12192000"/>
              <a:gd name="connsiteY28" fmla="*/ 1455933 h 6858000"/>
              <a:gd name="connsiteX29" fmla="*/ 5897329 w 12192000"/>
              <a:gd name="connsiteY29" fmla="*/ 1553073 h 6858000"/>
              <a:gd name="connsiteX30" fmla="*/ 5919735 w 12192000"/>
              <a:gd name="connsiteY30" fmla="*/ 1602736 h 6858000"/>
              <a:gd name="connsiteX31" fmla="*/ 6057874 w 12192000"/>
              <a:gd name="connsiteY31" fmla="*/ 1910648 h 6858000"/>
              <a:gd name="connsiteX32" fmla="*/ 6039719 w 12192000"/>
              <a:gd name="connsiteY32" fmla="*/ 2010547 h 6858000"/>
              <a:gd name="connsiteX33" fmla="*/ 5841713 w 12192000"/>
              <a:gd name="connsiteY33" fmla="*/ 2520599 h 6858000"/>
              <a:gd name="connsiteX34" fmla="*/ 6071734 w 12192000"/>
              <a:gd name="connsiteY34" fmla="*/ 2593468 h 6858000"/>
              <a:gd name="connsiteX35" fmla="*/ 6092050 w 12192000"/>
              <a:gd name="connsiteY35" fmla="*/ 2806646 h 6858000"/>
              <a:gd name="connsiteX36" fmla="*/ 6215122 w 12192000"/>
              <a:gd name="connsiteY36" fmla="*/ 3021197 h 6858000"/>
              <a:gd name="connsiteX37" fmla="*/ 6338100 w 12192000"/>
              <a:gd name="connsiteY37" fmla="*/ 3178087 h 6858000"/>
              <a:gd name="connsiteX38" fmla="*/ 6343927 w 12192000"/>
              <a:gd name="connsiteY38" fmla="*/ 3194685 h 6858000"/>
              <a:gd name="connsiteX39" fmla="*/ 6343850 w 12192000"/>
              <a:gd name="connsiteY39" fmla="*/ 3201174 h 6858000"/>
              <a:gd name="connsiteX40" fmla="*/ 6366375 w 12192000"/>
              <a:gd name="connsiteY40" fmla="*/ 3271251 h 6858000"/>
              <a:gd name="connsiteX41" fmla="*/ 6369430 w 12192000"/>
              <a:gd name="connsiteY41" fmla="*/ 3276240 h 6858000"/>
              <a:gd name="connsiteX42" fmla="*/ 6392405 w 12192000"/>
              <a:gd name="connsiteY42" fmla="*/ 3360437 h 6858000"/>
              <a:gd name="connsiteX43" fmla="*/ 6397993 w 12192000"/>
              <a:gd name="connsiteY43" fmla="*/ 3390203 h 6858000"/>
              <a:gd name="connsiteX44" fmla="*/ 6394652 w 12192000"/>
              <a:gd name="connsiteY44" fmla="*/ 3402205 h 6858000"/>
              <a:gd name="connsiteX45" fmla="*/ 6366662 w 12192000"/>
              <a:gd name="connsiteY45" fmla="*/ 3442044 h 6858000"/>
              <a:gd name="connsiteX46" fmla="*/ 6320915 w 12192000"/>
              <a:gd name="connsiteY46" fmla="*/ 3701547 h 6858000"/>
              <a:gd name="connsiteX47" fmla="*/ 6364618 w 12192000"/>
              <a:gd name="connsiteY47" fmla="*/ 3743844 h 6858000"/>
              <a:gd name="connsiteX48" fmla="*/ 6370409 w 12192000"/>
              <a:gd name="connsiteY48" fmla="*/ 3754454 h 6858000"/>
              <a:gd name="connsiteX49" fmla="*/ 6373773 w 12192000"/>
              <a:gd name="connsiteY49" fmla="*/ 3768237 h 6858000"/>
              <a:gd name="connsiteX50" fmla="*/ 6375298 w 12192000"/>
              <a:gd name="connsiteY50" fmla="*/ 3796540 h 6858000"/>
              <a:gd name="connsiteX51" fmla="*/ 6253487 w 12192000"/>
              <a:gd name="connsiteY51" fmla="*/ 3856948 h 6858000"/>
              <a:gd name="connsiteX52" fmla="*/ 6385416 w 12192000"/>
              <a:gd name="connsiteY52" fmla="*/ 4014409 h 6858000"/>
              <a:gd name="connsiteX53" fmla="*/ 6374795 w 12192000"/>
              <a:gd name="connsiteY53" fmla="*/ 4038554 h 6858000"/>
              <a:gd name="connsiteX54" fmla="*/ 6351015 w 12192000"/>
              <a:gd name="connsiteY54" fmla="*/ 4150489 h 6858000"/>
              <a:gd name="connsiteX55" fmla="*/ 6340821 w 12192000"/>
              <a:gd name="connsiteY55" fmla="*/ 4212706 h 6858000"/>
              <a:gd name="connsiteX56" fmla="*/ 12191999 w 12192000"/>
              <a:gd name="connsiteY56" fmla="*/ 4212706 h 6858000"/>
              <a:gd name="connsiteX57" fmla="*/ 12191999 w 12192000"/>
              <a:gd name="connsiteY57" fmla="*/ 0 h 6858000"/>
              <a:gd name="connsiteX58" fmla="*/ 12192000 w 12192000"/>
              <a:gd name="connsiteY58" fmla="*/ 0 h 6858000"/>
              <a:gd name="connsiteX59" fmla="*/ 12192000 w 12192000"/>
              <a:gd name="connsiteY59" fmla="*/ 6858000 h 6858000"/>
              <a:gd name="connsiteX60" fmla="*/ 12191999 w 12192000"/>
              <a:gd name="connsiteY60" fmla="*/ 6858000 h 6858000"/>
              <a:gd name="connsiteX61" fmla="*/ 12191999 w 12192000"/>
              <a:gd name="connsiteY61" fmla="*/ 4323902 h 6858000"/>
              <a:gd name="connsiteX62" fmla="*/ 9307672 w 12192000"/>
              <a:gd name="connsiteY62" fmla="*/ 4323902 h 6858000"/>
              <a:gd name="connsiteX63" fmla="*/ 9307672 w 12192000"/>
              <a:gd name="connsiteY63" fmla="*/ 6858000 h 6858000"/>
              <a:gd name="connsiteX64" fmla="*/ 0 w 12192000"/>
              <a:gd name="connsiteY6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12192000" h="6858000">
                <a:moveTo>
                  <a:pt x="6315529" y="4323896"/>
                </a:moveTo>
                <a:lnTo>
                  <a:pt x="6295588" y="4367579"/>
                </a:lnTo>
                <a:cubicBezTo>
                  <a:pt x="6278024" y="4397022"/>
                  <a:pt x="6253813" y="4421099"/>
                  <a:pt x="6219229" y="4436818"/>
                </a:cubicBezTo>
                <a:cubicBezTo>
                  <a:pt x="6148079" y="4469666"/>
                  <a:pt x="6116436" y="4572066"/>
                  <a:pt x="6065687" y="4637204"/>
                </a:cubicBezTo>
                <a:cubicBezTo>
                  <a:pt x="5888713" y="4862696"/>
                  <a:pt x="5773979" y="5125824"/>
                  <a:pt x="5727387" y="5460076"/>
                </a:cubicBezTo>
                <a:cubicBezTo>
                  <a:pt x="5714326" y="5552523"/>
                  <a:pt x="5656974" y="5638673"/>
                  <a:pt x="5620972" y="5725836"/>
                </a:cubicBezTo>
                <a:cubicBezTo>
                  <a:pt x="5641553" y="5779043"/>
                  <a:pt x="5738619" y="5631221"/>
                  <a:pt x="5707795" y="5790089"/>
                </a:cubicBezTo>
                <a:cubicBezTo>
                  <a:pt x="5684453" y="5909876"/>
                  <a:pt x="5617437" y="5996827"/>
                  <a:pt x="5554627" y="6078873"/>
                </a:cubicBezTo>
                <a:cubicBezTo>
                  <a:pt x="5482491" y="6172498"/>
                  <a:pt x="5402203" y="6253366"/>
                  <a:pt x="5373489" y="6402408"/>
                </a:cubicBezTo>
                <a:cubicBezTo>
                  <a:pt x="5371924" y="6410357"/>
                  <a:pt x="5276557" y="6577417"/>
                  <a:pt x="5099999" y="6827527"/>
                </a:cubicBezTo>
                <a:lnTo>
                  <a:pt x="5078133" y="6857998"/>
                </a:lnTo>
                <a:lnTo>
                  <a:pt x="9179960" y="6857998"/>
                </a:lnTo>
                <a:lnTo>
                  <a:pt x="9179960" y="4323896"/>
                </a:lnTo>
                <a:close/>
                <a:moveTo>
                  <a:pt x="0" y="0"/>
                </a:moveTo>
                <a:lnTo>
                  <a:pt x="5872711" y="0"/>
                </a:lnTo>
                <a:lnTo>
                  <a:pt x="5885421" y="20207"/>
                </a:lnTo>
                <a:cubicBezTo>
                  <a:pt x="5896481" y="32882"/>
                  <a:pt x="5909484" y="42864"/>
                  <a:pt x="5925300" y="48911"/>
                </a:cubicBezTo>
                <a:cubicBezTo>
                  <a:pt x="5940498" y="54526"/>
                  <a:pt x="5945509" y="75042"/>
                  <a:pt x="5940039" y="101212"/>
                </a:cubicBezTo>
                <a:cubicBezTo>
                  <a:pt x="5921950" y="187894"/>
                  <a:pt x="5936667" y="254951"/>
                  <a:pt x="5969942" y="311282"/>
                </a:cubicBezTo>
                <a:cubicBezTo>
                  <a:pt x="5981709" y="330926"/>
                  <a:pt x="5977292" y="344422"/>
                  <a:pt x="5961238" y="357643"/>
                </a:cubicBezTo>
                <a:cubicBezTo>
                  <a:pt x="5942802" y="372223"/>
                  <a:pt x="5928461" y="393565"/>
                  <a:pt x="5917195" y="420369"/>
                </a:cubicBezTo>
                <a:cubicBezTo>
                  <a:pt x="5898701" y="463685"/>
                  <a:pt x="5889992" y="510050"/>
                  <a:pt x="5882753" y="556832"/>
                </a:cubicBezTo>
                <a:cubicBezTo>
                  <a:pt x="5871511" y="630206"/>
                  <a:pt x="5858246" y="700969"/>
                  <a:pt x="5814490" y="757416"/>
                </a:cubicBezTo>
                <a:cubicBezTo>
                  <a:pt x="5801465" y="774559"/>
                  <a:pt x="5791019" y="796511"/>
                  <a:pt x="5780064" y="817804"/>
                </a:cubicBezTo>
                <a:cubicBezTo>
                  <a:pt x="5783558" y="836359"/>
                  <a:pt x="5792196" y="849005"/>
                  <a:pt x="5808232" y="850533"/>
                </a:cubicBezTo>
                <a:cubicBezTo>
                  <a:pt x="5910296" y="860624"/>
                  <a:pt x="5905771" y="962632"/>
                  <a:pt x="5906473" y="1076571"/>
                </a:cubicBezTo>
                <a:cubicBezTo>
                  <a:pt x="5907545" y="1217584"/>
                  <a:pt x="5849973" y="1296799"/>
                  <a:pt x="5778623" y="1369280"/>
                </a:cubicBezTo>
                <a:cubicBezTo>
                  <a:pt x="5754207" y="1393852"/>
                  <a:pt x="5718605" y="1401742"/>
                  <a:pt x="5710841" y="1462628"/>
                </a:cubicBezTo>
                <a:cubicBezTo>
                  <a:pt x="5753463" y="1508141"/>
                  <a:pt x="5802053" y="1451295"/>
                  <a:pt x="5846774" y="1455933"/>
                </a:cubicBezTo>
                <a:cubicBezTo>
                  <a:pt x="5883727" y="1460129"/>
                  <a:pt x="5943609" y="1438568"/>
                  <a:pt x="5897329" y="1553073"/>
                </a:cubicBezTo>
                <a:cubicBezTo>
                  <a:pt x="5883856" y="1586627"/>
                  <a:pt x="5901366" y="1604100"/>
                  <a:pt x="5919735" y="1602736"/>
                </a:cubicBezTo>
                <a:cubicBezTo>
                  <a:pt x="6068526" y="1589022"/>
                  <a:pt x="6006837" y="1813624"/>
                  <a:pt x="6057874" y="1910648"/>
                </a:cubicBezTo>
                <a:cubicBezTo>
                  <a:pt x="6072264" y="1936644"/>
                  <a:pt x="6059978" y="1992417"/>
                  <a:pt x="6039719" y="2010547"/>
                </a:cubicBezTo>
                <a:cubicBezTo>
                  <a:pt x="5911143" y="2127229"/>
                  <a:pt x="5899692" y="2331836"/>
                  <a:pt x="5841713" y="2520599"/>
                </a:cubicBezTo>
                <a:cubicBezTo>
                  <a:pt x="5912636" y="2572423"/>
                  <a:pt x="5995799" y="2566926"/>
                  <a:pt x="6071734" y="2593468"/>
                </a:cubicBezTo>
                <a:cubicBezTo>
                  <a:pt x="6150607" y="2620843"/>
                  <a:pt x="6151703" y="2655507"/>
                  <a:pt x="6092050" y="2806646"/>
                </a:cubicBezTo>
                <a:cubicBezTo>
                  <a:pt x="6259331" y="2795420"/>
                  <a:pt x="6259331" y="2795420"/>
                  <a:pt x="6215122" y="3021197"/>
                </a:cubicBezTo>
                <a:cubicBezTo>
                  <a:pt x="6259035" y="3016573"/>
                  <a:pt x="6302431" y="3085300"/>
                  <a:pt x="6338100" y="3178087"/>
                </a:cubicBezTo>
                <a:lnTo>
                  <a:pt x="6343927" y="3194685"/>
                </a:lnTo>
                <a:lnTo>
                  <a:pt x="6343850" y="3201174"/>
                </a:lnTo>
                <a:cubicBezTo>
                  <a:pt x="6346866" y="3232770"/>
                  <a:pt x="6355995" y="3253323"/>
                  <a:pt x="6366375" y="3271251"/>
                </a:cubicBezTo>
                <a:lnTo>
                  <a:pt x="6369430" y="3276240"/>
                </a:lnTo>
                <a:lnTo>
                  <a:pt x="6392405" y="3360437"/>
                </a:lnTo>
                <a:lnTo>
                  <a:pt x="6397993" y="3390203"/>
                </a:lnTo>
                <a:lnTo>
                  <a:pt x="6394652" y="3402205"/>
                </a:lnTo>
                <a:cubicBezTo>
                  <a:pt x="6388505" y="3414621"/>
                  <a:pt x="6379344" y="3427747"/>
                  <a:pt x="6366662" y="3442044"/>
                </a:cubicBezTo>
                <a:cubicBezTo>
                  <a:pt x="6239481" y="3584662"/>
                  <a:pt x="6224938" y="3605480"/>
                  <a:pt x="6320915" y="3701547"/>
                </a:cubicBezTo>
                <a:lnTo>
                  <a:pt x="6364618" y="3743844"/>
                </a:lnTo>
                <a:lnTo>
                  <a:pt x="6370409" y="3754454"/>
                </a:lnTo>
                <a:lnTo>
                  <a:pt x="6373773" y="3768237"/>
                </a:lnTo>
                <a:cubicBezTo>
                  <a:pt x="6374277" y="3777528"/>
                  <a:pt x="6374207" y="3788146"/>
                  <a:pt x="6375298" y="3796540"/>
                </a:cubicBezTo>
                <a:cubicBezTo>
                  <a:pt x="6339717" y="3831045"/>
                  <a:pt x="6294642" y="3774365"/>
                  <a:pt x="6253487" y="3856948"/>
                </a:cubicBezTo>
                <a:lnTo>
                  <a:pt x="6385416" y="4014409"/>
                </a:lnTo>
                <a:lnTo>
                  <a:pt x="6374795" y="4038554"/>
                </a:lnTo>
                <a:cubicBezTo>
                  <a:pt x="6363579" y="4073249"/>
                  <a:pt x="6356895" y="4111559"/>
                  <a:pt x="6351015" y="4150489"/>
                </a:cubicBezTo>
                <a:lnTo>
                  <a:pt x="6340821" y="4212706"/>
                </a:lnTo>
                <a:lnTo>
                  <a:pt x="12191999" y="4212706"/>
                </a:lnTo>
                <a:lnTo>
                  <a:pt x="12191999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12191999" y="6858000"/>
                </a:lnTo>
                <a:lnTo>
                  <a:pt x="12191999" y="4323902"/>
                </a:lnTo>
                <a:lnTo>
                  <a:pt x="9307672" y="4323902"/>
                </a:lnTo>
                <a:lnTo>
                  <a:pt x="930767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pPr defTabSz="457200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6CFB8584-BA78-46F8-84E4-29926FC6D6B8}"/>
              </a:ext>
            </a:extLst>
          </p:cNvPr>
          <p:cNvSpPr txBox="1"/>
          <p:nvPr/>
        </p:nvSpPr>
        <p:spPr>
          <a:xfrm>
            <a:off x="1257300" y="1026695"/>
            <a:ext cx="6521922" cy="88873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R="0" lvl="0" fontAlgn="auto">
              <a:lnSpc>
                <a:spcPct val="90000"/>
              </a:lnSpc>
              <a:spcBef>
                <a:spcPts val="0"/>
              </a:spcBef>
              <a:spcAft>
                <a:spcPts val="660"/>
              </a:spcAft>
              <a:buClrTx/>
              <a:buSzTx/>
              <a:tabLst/>
              <a:defRPr/>
            </a:pPr>
            <a:r>
              <a:rPr lang="en-US" sz="2400" b="1" dirty="0">
                <a:solidFill>
                  <a:srgbClr val="0893A9"/>
                </a:solidFill>
                <a:latin typeface="Open Sans    "/>
                <a:sym typeface="Open Sans Bold"/>
              </a:rPr>
              <a:t>Miten?</a:t>
            </a:r>
          </a:p>
          <a:p>
            <a:pPr marL="342000" indent="-342900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Kieppi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–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intensiivinen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kiertävä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vauvaperheryhmä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eri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paikkakunnilla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</a:p>
          <a:p>
            <a:pPr marL="342000" indent="-342900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Kiepin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jälkitukitapaamiset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ryhmämuotoisina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vertaistuen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ja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yhteisöllisyyden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ylläpitämiseksi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</a:p>
          <a:p>
            <a:pPr marL="342000" indent="-342900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Vertaistuellisia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ryhmätoimintoja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eri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ikäisten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lasten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vanhemmille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tarpeen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mukaan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yhteistyössä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työparityöskentelynä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sekä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mahdollisuus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vapaaehtoiseen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vertaisohjaukseen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</a:p>
          <a:p>
            <a:pPr marL="342000" indent="-342900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Perheiden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kuulemista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tukemista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verkosto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- ja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yhteistyötä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joustavasti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tarpeisiin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vastaten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</a:p>
          <a:p>
            <a:pPr marL="3420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>
              <a:lnSpc>
                <a:spcPct val="90000"/>
              </a:lnSpc>
              <a:spcAft>
                <a:spcPts val="660"/>
              </a:spcAft>
            </a:pPr>
            <a:r>
              <a:rPr lang="en-US" sz="2400" b="1" dirty="0" err="1">
                <a:solidFill>
                  <a:srgbClr val="0893A9"/>
                </a:solidFill>
                <a:latin typeface="Open Sans"/>
                <a:ea typeface="Open Sans"/>
                <a:cs typeface="Open Sans"/>
                <a:sym typeface="Open Sans"/>
              </a:rPr>
              <a:t>Mittarit</a:t>
            </a:r>
            <a:endParaRPr lang="en-US" sz="2400" b="1" dirty="0">
              <a:solidFill>
                <a:srgbClr val="0893A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Ryhmän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tuen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kokemukset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osallistujilta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Osallistujan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kokemus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hänen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saamansa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tuen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vastaavuudesta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omiin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tarpeisiin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Perheen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kokemus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eri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toimijoiden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yhteistyön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sujuvuudesta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omassa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asiassaan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  <a:endParaRPr lang="en-US" sz="24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endParaRPr lang="en-US" sz="2400" dirty="0">
              <a:latin typeface="Open Sans"/>
              <a:ea typeface="Open Sans"/>
              <a:cs typeface="Open Sans"/>
              <a:sym typeface="Open Sans"/>
            </a:endParaRPr>
          </a:p>
          <a:p>
            <a:pPr marR="0" lvl="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endParaRPr lang="en-US" sz="2400" b="1" dirty="0">
              <a:solidFill>
                <a:srgbClr val="0893A9"/>
              </a:solidFill>
              <a:latin typeface="Open Sans    "/>
              <a:sym typeface="Open Sans Bold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D9912BB0-DB2C-CA1A-A92D-51C3BCD65B3E}"/>
              </a:ext>
            </a:extLst>
          </p:cNvPr>
          <p:cNvSpPr txBox="1"/>
          <p:nvPr/>
        </p:nvSpPr>
        <p:spPr>
          <a:xfrm>
            <a:off x="9447772" y="7894380"/>
            <a:ext cx="3768636" cy="644381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 defTabSz="398181">
              <a:lnSpc>
                <a:spcPts val="1518"/>
              </a:lnSpc>
              <a:spcAft>
                <a:spcPts val="311"/>
              </a:spcAft>
            </a:pPr>
            <a:r>
              <a:rPr lang="en-US" sz="1084" b="1" kern="1200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TURVAISUUS</a:t>
            </a:r>
            <a:endParaRPr lang="en-US" sz="2490" b="1" dirty="0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ABAB439B-EC89-7669-07F5-A1450DACE6DA}"/>
              </a:ext>
            </a:extLst>
          </p:cNvPr>
          <p:cNvSpPr txBox="1"/>
          <p:nvPr/>
        </p:nvSpPr>
        <p:spPr>
          <a:xfrm>
            <a:off x="10508780" y="1026695"/>
            <a:ext cx="6954495" cy="43530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51"/>
              </a:lnSpc>
            </a:pPr>
            <a:r>
              <a:rPr lang="en-US" sz="3600" dirty="0">
                <a:solidFill>
                  <a:srgbClr val="0893A9"/>
                </a:solidFill>
                <a:latin typeface="Open Sans Bold" panose="020B0806030504020204" charset="0"/>
                <a:ea typeface="Open Sans Bold" panose="020B0806030504020204" charset="0"/>
                <a:cs typeface="Open Sans Bold" panose="020B0806030504020204" charset="0"/>
                <a:sym typeface="Open Sans"/>
              </a:rPr>
              <a:t>YHTEISTYÖ VAHVISTAA LAPSIPERHEIDEN HYVINVOINTIA, MAHDOLLISTAA PERHEIDEN KUULLUKSI TULEMISEN SEKÄ LISÄÄ TARVELÄHTÖISTÄ TOIMINTAA PERHEILLE. </a:t>
            </a:r>
          </a:p>
          <a:p>
            <a:pPr algn="l">
              <a:lnSpc>
                <a:spcPts val="4251"/>
              </a:lnSpc>
            </a:pPr>
            <a:endParaRPr lang="en-US" sz="2400" b="1" dirty="0">
              <a:solidFill>
                <a:srgbClr val="0893A9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AF33325A-2364-EE65-CE9C-2094BA537017}"/>
              </a:ext>
            </a:extLst>
          </p:cNvPr>
          <p:cNvGrpSpPr/>
          <p:nvPr/>
        </p:nvGrpSpPr>
        <p:grpSpPr>
          <a:xfrm>
            <a:off x="9447772" y="7960181"/>
            <a:ext cx="3768636" cy="644382"/>
            <a:chOff x="0" y="0"/>
            <a:chExt cx="2219334" cy="331848"/>
          </a:xfrm>
        </p:grpSpPr>
        <p:sp>
          <p:nvSpPr>
            <p:cNvPr id="9" name="Freeform 3">
              <a:extLst>
                <a:ext uri="{FF2B5EF4-FFF2-40B4-BE49-F238E27FC236}">
                  <a16:creationId xmlns:a16="http://schemas.microsoft.com/office/drawing/2014/main" id="{45CA28FD-3CCD-DBA4-3C58-F88F7DEAEA3E}"/>
                </a:ext>
              </a:extLst>
            </p:cNvPr>
            <p:cNvSpPr/>
            <p:nvPr/>
          </p:nvSpPr>
          <p:spPr>
            <a:xfrm>
              <a:off x="0" y="0"/>
              <a:ext cx="2219334" cy="331848"/>
            </a:xfrm>
            <a:custGeom>
              <a:avLst/>
              <a:gdLst/>
              <a:ahLst/>
              <a:cxnLst/>
              <a:rect l="l" t="t" r="r" b="b"/>
              <a:pathLst>
                <a:path w="2219334" h="331848">
                  <a:moveTo>
                    <a:pt x="46856" y="0"/>
                  </a:moveTo>
                  <a:lnTo>
                    <a:pt x="2172478" y="0"/>
                  </a:lnTo>
                  <a:cubicBezTo>
                    <a:pt x="2198356" y="0"/>
                    <a:pt x="2219334" y="20978"/>
                    <a:pt x="2219334" y="46856"/>
                  </a:cubicBezTo>
                  <a:lnTo>
                    <a:pt x="2219334" y="284992"/>
                  </a:lnTo>
                  <a:cubicBezTo>
                    <a:pt x="2219334" y="310870"/>
                    <a:pt x="2198356" y="331848"/>
                    <a:pt x="2172478" y="331848"/>
                  </a:cubicBezTo>
                  <a:lnTo>
                    <a:pt x="46856" y="331848"/>
                  </a:lnTo>
                  <a:cubicBezTo>
                    <a:pt x="34429" y="331848"/>
                    <a:pt x="22511" y="326912"/>
                    <a:pt x="13724" y="318124"/>
                  </a:cubicBezTo>
                  <a:cubicBezTo>
                    <a:pt x="4937" y="309337"/>
                    <a:pt x="0" y="297419"/>
                    <a:pt x="0" y="284992"/>
                  </a:cubicBezTo>
                  <a:lnTo>
                    <a:pt x="0" y="46856"/>
                  </a:lnTo>
                  <a:cubicBezTo>
                    <a:pt x="0" y="34429"/>
                    <a:pt x="4937" y="22511"/>
                    <a:pt x="13724" y="13724"/>
                  </a:cubicBezTo>
                  <a:cubicBezTo>
                    <a:pt x="22511" y="4937"/>
                    <a:pt x="34429" y="0"/>
                    <a:pt x="46856" y="0"/>
                  </a:cubicBezTo>
                  <a:close/>
                </a:path>
              </a:pathLst>
            </a:custGeom>
            <a:solidFill>
              <a:srgbClr val="0893A9"/>
            </a:solidFill>
          </p:spPr>
          <p:txBody>
            <a:bodyPr/>
            <a:lstStyle/>
            <a:p>
              <a:endParaRPr lang="fi-FI"/>
            </a:p>
          </p:txBody>
        </p:sp>
        <p:sp>
          <p:nvSpPr>
            <p:cNvPr id="10" name="TextBox 4">
              <a:extLst>
                <a:ext uri="{FF2B5EF4-FFF2-40B4-BE49-F238E27FC236}">
                  <a16:creationId xmlns:a16="http://schemas.microsoft.com/office/drawing/2014/main" id="{26F4FFD3-900C-51A3-00EB-57AB1C27FF3D}"/>
                </a:ext>
              </a:extLst>
            </p:cNvPr>
            <p:cNvSpPr txBox="1"/>
            <p:nvPr/>
          </p:nvSpPr>
          <p:spPr>
            <a:xfrm>
              <a:off x="0" y="0"/>
              <a:ext cx="2219334" cy="3318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87"/>
                </a:lnSpc>
              </a:pPr>
              <a:r>
                <a:rPr lang="en-US" sz="2490" b="1" dirty="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OSALLISUUS</a:t>
              </a:r>
            </a:p>
          </p:txBody>
        </p:sp>
      </p:grpSp>
      <p:grpSp>
        <p:nvGrpSpPr>
          <p:cNvPr id="12" name="Group 5">
            <a:extLst>
              <a:ext uri="{FF2B5EF4-FFF2-40B4-BE49-F238E27FC236}">
                <a16:creationId xmlns:a16="http://schemas.microsoft.com/office/drawing/2014/main" id="{F058381D-3F64-1895-95D7-5EFBC1475466}"/>
              </a:ext>
            </a:extLst>
          </p:cNvPr>
          <p:cNvGrpSpPr/>
          <p:nvPr/>
        </p:nvGrpSpPr>
        <p:grpSpPr>
          <a:xfrm>
            <a:off x="14334505" y="7006875"/>
            <a:ext cx="3568994" cy="2602346"/>
            <a:chOff x="0" y="0"/>
            <a:chExt cx="1101631" cy="812800"/>
          </a:xfrm>
        </p:grpSpPr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98BBB2FB-23C1-4592-0CED-D28CEAF93AD1}"/>
                </a:ext>
              </a:extLst>
            </p:cNvPr>
            <p:cNvSpPr/>
            <p:nvPr/>
          </p:nvSpPr>
          <p:spPr>
            <a:xfrm>
              <a:off x="0" y="0"/>
              <a:ext cx="1101631" cy="812800"/>
            </a:xfrm>
            <a:custGeom>
              <a:avLst/>
              <a:gdLst/>
              <a:ahLst/>
              <a:cxnLst/>
              <a:rect l="l" t="t" r="r" b="b"/>
              <a:pathLst>
                <a:path w="1101631" h="812800">
                  <a:moveTo>
                    <a:pt x="28085" y="0"/>
                  </a:moveTo>
                  <a:lnTo>
                    <a:pt x="1073547" y="0"/>
                  </a:lnTo>
                  <a:cubicBezTo>
                    <a:pt x="1080995" y="0"/>
                    <a:pt x="1088139" y="2959"/>
                    <a:pt x="1093406" y="8226"/>
                  </a:cubicBezTo>
                  <a:cubicBezTo>
                    <a:pt x="1098672" y="13493"/>
                    <a:pt x="1101631" y="20636"/>
                    <a:pt x="1101631" y="28085"/>
                  </a:cubicBezTo>
                  <a:lnTo>
                    <a:pt x="1101631" y="784715"/>
                  </a:lnTo>
                  <a:cubicBezTo>
                    <a:pt x="1101631" y="800226"/>
                    <a:pt x="1089057" y="812800"/>
                    <a:pt x="1073547" y="812800"/>
                  </a:cubicBezTo>
                  <a:lnTo>
                    <a:pt x="28085" y="812800"/>
                  </a:lnTo>
                  <a:cubicBezTo>
                    <a:pt x="20636" y="812800"/>
                    <a:pt x="13493" y="809841"/>
                    <a:pt x="8226" y="804574"/>
                  </a:cubicBezTo>
                  <a:cubicBezTo>
                    <a:pt x="2959" y="799307"/>
                    <a:pt x="0" y="792164"/>
                    <a:pt x="0" y="784715"/>
                  </a:cubicBezTo>
                  <a:lnTo>
                    <a:pt x="0" y="28085"/>
                  </a:lnTo>
                  <a:cubicBezTo>
                    <a:pt x="0" y="20636"/>
                    <a:pt x="2959" y="13493"/>
                    <a:pt x="8226" y="8226"/>
                  </a:cubicBezTo>
                  <a:cubicBezTo>
                    <a:pt x="13493" y="2959"/>
                    <a:pt x="20636" y="0"/>
                    <a:pt x="28085" y="0"/>
                  </a:cubicBezTo>
                  <a:close/>
                </a:path>
              </a:pathLst>
            </a:custGeom>
            <a:blipFill>
              <a:blip r:embed="rId2"/>
              <a:stretch>
                <a:fillRect l="-179571" t="-1565" r="-5014" b="-115135"/>
              </a:stretch>
            </a:blipFill>
          </p:spPr>
          <p:txBody>
            <a:bodyPr/>
            <a:lstStyle/>
            <a:p>
              <a:endParaRPr lang="fi-FI"/>
            </a:p>
          </p:txBody>
        </p:sp>
      </p:grpSp>
      <p:sp>
        <p:nvSpPr>
          <p:cNvPr id="2" name="Tekstiruutu 1">
            <a:extLst>
              <a:ext uri="{FF2B5EF4-FFF2-40B4-BE49-F238E27FC236}">
                <a16:creationId xmlns:a16="http://schemas.microsoft.com/office/drawing/2014/main" id="{707B07CC-BBBA-ED82-527C-E8878C739F33}"/>
              </a:ext>
            </a:extLst>
          </p:cNvPr>
          <p:cNvSpPr txBox="1"/>
          <p:nvPr/>
        </p:nvSpPr>
        <p:spPr>
          <a:xfrm>
            <a:off x="10877260" y="8670364"/>
            <a:ext cx="9096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748970">
              <a:spcAft>
                <a:spcPts val="660"/>
              </a:spcAft>
            </a:pPr>
            <a:r>
              <a:rPr lang="en-US" sz="1800" b="1" dirty="0">
                <a:solidFill>
                  <a:srgbClr val="0893A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KIEPPI</a:t>
            </a:r>
          </a:p>
        </p:txBody>
      </p:sp>
    </p:spTree>
    <p:extLst>
      <p:ext uri="{BB962C8B-B14F-4D97-AF65-F5344CB8AC3E}">
        <p14:creationId xmlns:p14="http://schemas.microsoft.com/office/powerpoint/2010/main" val="35412196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5F4229-8420-59C4-4D88-C78269C36F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A5C805BC-B811-38DA-F3F9-5C2B1B6068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342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56" name="Freeform: Shape 55">
            <a:extLst>
              <a:ext uri="{FF2B5EF4-FFF2-40B4-BE49-F238E27FC236}">
                <a16:creationId xmlns:a16="http://schemas.microsoft.com/office/drawing/2014/main" id="{672F764C-C358-1CBF-9B8A-F0B5C14534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custGeom>
            <a:avLst/>
            <a:gdLst>
              <a:gd name="connsiteX0" fmla="*/ 6315529 w 12192000"/>
              <a:gd name="connsiteY0" fmla="*/ 4323896 h 6858000"/>
              <a:gd name="connsiteX1" fmla="*/ 6295588 w 12192000"/>
              <a:gd name="connsiteY1" fmla="*/ 4367579 h 6858000"/>
              <a:gd name="connsiteX2" fmla="*/ 6219229 w 12192000"/>
              <a:gd name="connsiteY2" fmla="*/ 4436818 h 6858000"/>
              <a:gd name="connsiteX3" fmla="*/ 6065687 w 12192000"/>
              <a:gd name="connsiteY3" fmla="*/ 4637204 h 6858000"/>
              <a:gd name="connsiteX4" fmla="*/ 5727387 w 12192000"/>
              <a:gd name="connsiteY4" fmla="*/ 5460076 h 6858000"/>
              <a:gd name="connsiteX5" fmla="*/ 5620972 w 12192000"/>
              <a:gd name="connsiteY5" fmla="*/ 5725836 h 6858000"/>
              <a:gd name="connsiteX6" fmla="*/ 5707795 w 12192000"/>
              <a:gd name="connsiteY6" fmla="*/ 5790089 h 6858000"/>
              <a:gd name="connsiteX7" fmla="*/ 5554627 w 12192000"/>
              <a:gd name="connsiteY7" fmla="*/ 6078873 h 6858000"/>
              <a:gd name="connsiteX8" fmla="*/ 5373489 w 12192000"/>
              <a:gd name="connsiteY8" fmla="*/ 6402408 h 6858000"/>
              <a:gd name="connsiteX9" fmla="*/ 5099999 w 12192000"/>
              <a:gd name="connsiteY9" fmla="*/ 6827527 h 6858000"/>
              <a:gd name="connsiteX10" fmla="*/ 5078133 w 12192000"/>
              <a:gd name="connsiteY10" fmla="*/ 6857998 h 6858000"/>
              <a:gd name="connsiteX11" fmla="*/ 9179960 w 12192000"/>
              <a:gd name="connsiteY11" fmla="*/ 6857998 h 6858000"/>
              <a:gd name="connsiteX12" fmla="*/ 9179960 w 12192000"/>
              <a:gd name="connsiteY12" fmla="*/ 4323896 h 6858000"/>
              <a:gd name="connsiteX13" fmla="*/ 0 w 12192000"/>
              <a:gd name="connsiteY13" fmla="*/ 0 h 6858000"/>
              <a:gd name="connsiteX14" fmla="*/ 5872711 w 12192000"/>
              <a:gd name="connsiteY14" fmla="*/ 0 h 6858000"/>
              <a:gd name="connsiteX15" fmla="*/ 5885421 w 12192000"/>
              <a:gd name="connsiteY15" fmla="*/ 20207 h 6858000"/>
              <a:gd name="connsiteX16" fmla="*/ 5925300 w 12192000"/>
              <a:gd name="connsiteY16" fmla="*/ 48911 h 6858000"/>
              <a:gd name="connsiteX17" fmla="*/ 5940039 w 12192000"/>
              <a:gd name="connsiteY17" fmla="*/ 101212 h 6858000"/>
              <a:gd name="connsiteX18" fmla="*/ 5969942 w 12192000"/>
              <a:gd name="connsiteY18" fmla="*/ 311282 h 6858000"/>
              <a:gd name="connsiteX19" fmla="*/ 5961238 w 12192000"/>
              <a:gd name="connsiteY19" fmla="*/ 357643 h 6858000"/>
              <a:gd name="connsiteX20" fmla="*/ 5917195 w 12192000"/>
              <a:gd name="connsiteY20" fmla="*/ 420369 h 6858000"/>
              <a:gd name="connsiteX21" fmla="*/ 5882753 w 12192000"/>
              <a:gd name="connsiteY21" fmla="*/ 556832 h 6858000"/>
              <a:gd name="connsiteX22" fmla="*/ 5814490 w 12192000"/>
              <a:gd name="connsiteY22" fmla="*/ 757416 h 6858000"/>
              <a:gd name="connsiteX23" fmla="*/ 5780064 w 12192000"/>
              <a:gd name="connsiteY23" fmla="*/ 817804 h 6858000"/>
              <a:gd name="connsiteX24" fmla="*/ 5808232 w 12192000"/>
              <a:gd name="connsiteY24" fmla="*/ 850533 h 6858000"/>
              <a:gd name="connsiteX25" fmla="*/ 5906473 w 12192000"/>
              <a:gd name="connsiteY25" fmla="*/ 1076571 h 6858000"/>
              <a:gd name="connsiteX26" fmla="*/ 5778623 w 12192000"/>
              <a:gd name="connsiteY26" fmla="*/ 1369280 h 6858000"/>
              <a:gd name="connsiteX27" fmla="*/ 5710841 w 12192000"/>
              <a:gd name="connsiteY27" fmla="*/ 1462628 h 6858000"/>
              <a:gd name="connsiteX28" fmla="*/ 5846774 w 12192000"/>
              <a:gd name="connsiteY28" fmla="*/ 1455933 h 6858000"/>
              <a:gd name="connsiteX29" fmla="*/ 5897329 w 12192000"/>
              <a:gd name="connsiteY29" fmla="*/ 1553073 h 6858000"/>
              <a:gd name="connsiteX30" fmla="*/ 5919735 w 12192000"/>
              <a:gd name="connsiteY30" fmla="*/ 1602736 h 6858000"/>
              <a:gd name="connsiteX31" fmla="*/ 6057874 w 12192000"/>
              <a:gd name="connsiteY31" fmla="*/ 1910648 h 6858000"/>
              <a:gd name="connsiteX32" fmla="*/ 6039719 w 12192000"/>
              <a:gd name="connsiteY32" fmla="*/ 2010547 h 6858000"/>
              <a:gd name="connsiteX33" fmla="*/ 5841713 w 12192000"/>
              <a:gd name="connsiteY33" fmla="*/ 2520599 h 6858000"/>
              <a:gd name="connsiteX34" fmla="*/ 6071734 w 12192000"/>
              <a:gd name="connsiteY34" fmla="*/ 2593468 h 6858000"/>
              <a:gd name="connsiteX35" fmla="*/ 6092050 w 12192000"/>
              <a:gd name="connsiteY35" fmla="*/ 2806646 h 6858000"/>
              <a:gd name="connsiteX36" fmla="*/ 6215122 w 12192000"/>
              <a:gd name="connsiteY36" fmla="*/ 3021197 h 6858000"/>
              <a:gd name="connsiteX37" fmla="*/ 6338100 w 12192000"/>
              <a:gd name="connsiteY37" fmla="*/ 3178087 h 6858000"/>
              <a:gd name="connsiteX38" fmla="*/ 6343927 w 12192000"/>
              <a:gd name="connsiteY38" fmla="*/ 3194685 h 6858000"/>
              <a:gd name="connsiteX39" fmla="*/ 6343850 w 12192000"/>
              <a:gd name="connsiteY39" fmla="*/ 3201174 h 6858000"/>
              <a:gd name="connsiteX40" fmla="*/ 6366375 w 12192000"/>
              <a:gd name="connsiteY40" fmla="*/ 3271251 h 6858000"/>
              <a:gd name="connsiteX41" fmla="*/ 6369430 w 12192000"/>
              <a:gd name="connsiteY41" fmla="*/ 3276240 h 6858000"/>
              <a:gd name="connsiteX42" fmla="*/ 6392405 w 12192000"/>
              <a:gd name="connsiteY42" fmla="*/ 3360437 h 6858000"/>
              <a:gd name="connsiteX43" fmla="*/ 6397993 w 12192000"/>
              <a:gd name="connsiteY43" fmla="*/ 3390203 h 6858000"/>
              <a:gd name="connsiteX44" fmla="*/ 6394652 w 12192000"/>
              <a:gd name="connsiteY44" fmla="*/ 3402205 h 6858000"/>
              <a:gd name="connsiteX45" fmla="*/ 6366662 w 12192000"/>
              <a:gd name="connsiteY45" fmla="*/ 3442044 h 6858000"/>
              <a:gd name="connsiteX46" fmla="*/ 6320915 w 12192000"/>
              <a:gd name="connsiteY46" fmla="*/ 3701547 h 6858000"/>
              <a:gd name="connsiteX47" fmla="*/ 6364618 w 12192000"/>
              <a:gd name="connsiteY47" fmla="*/ 3743844 h 6858000"/>
              <a:gd name="connsiteX48" fmla="*/ 6370409 w 12192000"/>
              <a:gd name="connsiteY48" fmla="*/ 3754454 h 6858000"/>
              <a:gd name="connsiteX49" fmla="*/ 6373773 w 12192000"/>
              <a:gd name="connsiteY49" fmla="*/ 3768237 h 6858000"/>
              <a:gd name="connsiteX50" fmla="*/ 6375298 w 12192000"/>
              <a:gd name="connsiteY50" fmla="*/ 3796540 h 6858000"/>
              <a:gd name="connsiteX51" fmla="*/ 6253487 w 12192000"/>
              <a:gd name="connsiteY51" fmla="*/ 3856948 h 6858000"/>
              <a:gd name="connsiteX52" fmla="*/ 6385416 w 12192000"/>
              <a:gd name="connsiteY52" fmla="*/ 4014409 h 6858000"/>
              <a:gd name="connsiteX53" fmla="*/ 6374795 w 12192000"/>
              <a:gd name="connsiteY53" fmla="*/ 4038554 h 6858000"/>
              <a:gd name="connsiteX54" fmla="*/ 6351015 w 12192000"/>
              <a:gd name="connsiteY54" fmla="*/ 4150489 h 6858000"/>
              <a:gd name="connsiteX55" fmla="*/ 6340821 w 12192000"/>
              <a:gd name="connsiteY55" fmla="*/ 4212706 h 6858000"/>
              <a:gd name="connsiteX56" fmla="*/ 12191999 w 12192000"/>
              <a:gd name="connsiteY56" fmla="*/ 4212706 h 6858000"/>
              <a:gd name="connsiteX57" fmla="*/ 12191999 w 12192000"/>
              <a:gd name="connsiteY57" fmla="*/ 0 h 6858000"/>
              <a:gd name="connsiteX58" fmla="*/ 12192000 w 12192000"/>
              <a:gd name="connsiteY58" fmla="*/ 0 h 6858000"/>
              <a:gd name="connsiteX59" fmla="*/ 12192000 w 12192000"/>
              <a:gd name="connsiteY59" fmla="*/ 6858000 h 6858000"/>
              <a:gd name="connsiteX60" fmla="*/ 12191999 w 12192000"/>
              <a:gd name="connsiteY60" fmla="*/ 6858000 h 6858000"/>
              <a:gd name="connsiteX61" fmla="*/ 12191999 w 12192000"/>
              <a:gd name="connsiteY61" fmla="*/ 4323902 h 6858000"/>
              <a:gd name="connsiteX62" fmla="*/ 9307672 w 12192000"/>
              <a:gd name="connsiteY62" fmla="*/ 4323902 h 6858000"/>
              <a:gd name="connsiteX63" fmla="*/ 9307672 w 12192000"/>
              <a:gd name="connsiteY63" fmla="*/ 6858000 h 6858000"/>
              <a:gd name="connsiteX64" fmla="*/ 0 w 12192000"/>
              <a:gd name="connsiteY6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12192000" h="6858000">
                <a:moveTo>
                  <a:pt x="6315529" y="4323896"/>
                </a:moveTo>
                <a:lnTo>
                  <a:pt x="6295588" y="4367579"/>
                </a:lnTo>
                <a:cubicBezTo>
                  <a:pt x="6278024" y="4397022"/>
                  <a:pt x="6253813" y="4421099"/>
                  <a:pt x="6219229" y="4436818"/>
                </a:cubicBezTo>
                <a:cubicBezTo>
                  <a:pt x="6148079" y="4469666"/>
                  <a:pt x="6116436" y="4572066"/>
                  <a:pt x="6065687" y="4637204"/>
                </a:cubicBezTo>
                <a:cubicBezTo>
                  <a:pt x="5888713" y="4862696"/>
                  <a:pt x="5773979" y="5125824"/>
                  <a:pt x="5727387" y="5460076"/>
                </a:cubicBezTo>
                <a:cubicBezTo>
                  <a:pt x="5714326" y="5552523"/>
                  <a:pt x="5656974" y="5638673"/>
                  <a:pt x="5620972" y="5725836"/>
                </a:cubicBezTo>
                <a:cubicBezTo>
                  <a:pt x="5641553" y="5779043"/>
                  <a:pt x="5738619" y="5631221"/>
                  <a:pt x="5707795" y="5790089"/>
                </a:cubicBezTo>
                <a:cubicBezTo>
                  <a:pt x="5684453" y="5909876"/>
                  <a:pt x="5617437" y="5996827"/>
                  <a:pt x="5554627" y="6078873"/>
                </a:cubicBezTo>
                <a:cubicBezTo>
                  <a:pt x="5482491" y="6172498"/>
                  <a:pt x="5402203" y="6253366"/>
                  <a:pt x="5373489" y="6402408"/>
                </a:cubicBezTo>
                <a:cubicBezTo>
                  <a:pt x="5371924" y="6410357"/>
                  <a:pt x="5276557" y="6577417"/>
                  <a:pt x="5099999" y="6827527"/>
                </a:cubicBezTo>
                <a:lnTo>
                  <a:pt x="5078133" y="6857998"/>
                </a:lnTo>
                <a:lnTo>
                  <a:pt x="9179960" y="6857998"/>
                </a:lnTo>
                <a:lnTo>
                  <a:pt x="9179960" y="4323896"/>
                </a:lnTo>
                <a:close/>
                <a:moveTo>
                  <a:pt x="0" y="0"/>
                </a:moveTo>
                <a:lnTo>
                  <a:pt x="5872711" y="0"/>
                </a:lnTo>
                <a:lnTo>
                  <a:pt x="5885421" y="20207"/>
                </a:lnTo>
                <a:cubicBezTo>
                  <a:pt x="5896481" y="32882"/>
                  <a:pt x="5909484" y="42864"/>
                  <a:pt x="5925300" y="48911"/>
                </a:cubicBezTo>
                <a:cubicBezTo>
                  <a:pt x="5940498" y="54526"/>
                  <a:pt x="5945509" y="75042"/>
                  <a:pt x="5940039" y="101212"/>
                </a:cubicBezTo>
                <a:cubicBezTo>
                  <a:pt x="5921950" y="187894"/>
                  <a:pt x="5936667" y="254951"/>
                  <a:pt x="5969942" y="311282"/>
                </a:cubicBezTo>
                <a:cubicBezTo>
                  <a:pt x="5981709" y="330926"/>
                  <a:pt x="5977292" y="344422"/>
                  <a:pt x="5961238" y="357643"/>
                </a:cubicBezTo>
                <a:cubicBezTo>
                  <a:pt x="5942802" y="372223"/>
                  <a:pt x="5928461" y="393565"/>
                  <a:pt x="5917195" y="420369"/>
                </a:cubicBezTo>
                <a:cubicBezTo>
                  <a:pt x="5898701" y="463685"/>
                  <a:pt x="5889992" y="510050"/>
                  <a:pt x="5882753" y="556832"/>
                </a:cubicBezTo>
                <a:cubicBezTo>
                  <a:pt x="5871511" y="630206"/>
                  <a:pt x="5858246" y="700969"/>
                  <a:pt x="5814490" y="757416"/>
                </a:cubicBezTo>
                <a:cubicBezTo>
                  <a:pt x="5801465" y="774559"/>
                  <a:pt x="5791019" y="796511"/>
                  <a:pt x="5780064" y="817804"/>
                </a:cubicBezTo>
                <a:cubicBezTo>
                  <a:pt x="5783558" y="836359"/>
                  <a:pt x="5792196" y="849005"/>
                  <a:pt x="5808232" y="850533"/>
                </a:cubicBezTo>
                <a:cubicBezTo>
                  <a:pt x="5910296" y="860624"/>
                  <a:pt x="5905771" y="962632"/>
                  <a:pt x="5906473" y="1076571"/>
                </a:cubicBezTo>
                <a:cubicBezTo>
                  <a:pt x="5907545" y="1217584"/>
                  <a:pt x="5849973" y="1296799"/>
                  <a:pt x="5778623" y="1369280"/>
                </a:cubicBezTo>
                <a:cubicBezTo>
                  <a:pt x="5754207" y="1393852"/>
                  <a:pt x="5718605" y="1401742"/>
                  <a:pt x="5710841" y="1462628"/>
                </a:cubicBezTo>
                <a:cubicBezTo>
                  <a:pt x="5753463" y="1508141"/>
                  <a:pt x="5802053" y="1451295"/>
                  <a:pt x="5846774" y="1455933"/>
                </a:cubicBezTo>
                <a:cubicBezTo>
                  <a:pt x="5883727" y="1460129"/>
                  <a:pt x="5943609" y="1438568"/>
                  <a:pt x="5897329" y="1553073"/>
                </a:cubicBezTo>
                <a:cubicBezTo>
                  <a:pt x="5883856" y="1586627"/>
                  <a:pt x="5901366" y="1604100"/>
                  <a:pt x="5919735" y="1602736"/>
                </a:cubicBezTo>
                <a:cubicBezTo>
                  <a:pt x="6068526" y="1589022"/>
                  <a:pt x="6006837" y="1813624"/>
                  <a:pt x="6057874" y="1910648"/>
                </a:cubicBezTo>
                <a:cubicBezTo>
                  <a:pt x="6072264" y="1936644"/>
                  <a:pt x="6059978" y="1992417"/>
                  <a:pt x="6039719" y="2010547"/>
                </a:cubicBezTo>
                <a:cubicBezTo>
                  <a:pt x="5911143" y="2127229"/>
                  <a:pt x="5899692" y="2331836"/>
                  <a:pt x="5841713" y="2520599"/>
                </a:cubicBezTo>
                <a:cubicBezTo>
                  <a:pt x="5912636" y="2572423"/>
                  <a:pt x="5995799" y="2566926"/>
                  <a:pt x="6071734" y="2593468"/>
                </a:cubicBezTo>
                <a:cubicBezTo>
                  <a:pt x="6150607" y="2620843"/>
                  <a:pt x="6151703" y="2655507"/>
                  <a:pt x="6092050" y="2806646"/>
                </a:cubicBezTo>
                <a:cubicBezTo>
                  <a:pt x="6259331" y="2795420"/>
                  <a:pt x="6259331" y="2795420"/>
                  <a:pt x="6215122" y="3021197"/>
                </a:cubicBezTo>
                <a:cubicBezTo>
                  <a:pt x="6259035" y="3016573"/>
                  <a:pt x="6302431" y="3085300"/>
                  <a:pt x="6338100" y="3178087"/>
                </a:cubicBezTo>
                <a:lnTo>
                  <a:pt x="6343927" y="3194685"/>
                </a:lnTo>
                <a:lnTo>
                  <a:pt x="6343850" y="3201174"/>
                </a:lnTo>
                <a:cubicBezTo>
                  <a:pt x="6346866" y="3232770"/>
                  <a:pt x="6355995" y="3253323"/>
                  <a:pt x="6366375" y="3271251"/>
                </a:cubicBezTo>
                <a:lnTo>
                  <a:pt x="6369430" y="3276240"/>
                </a:lnTo>
                <a:lnTo>
                  <a:pt x="6392405" y="3360437"/>
                </a:lnTo>
                <a:lnTo>
                  <a:pt x="6397993" y="3390203"/>
                </a:lnTo>
                <a:lnTo>
                  <a:pt x="6394652" y="3402205"/>
                </a:lnTo>
                <a:cubicBezTo>
                  <a:pt x="6388505" y="3414621"/>
                  <a:pt x="6379344" y="3427747"/>
                  <a:pt x="6366662" y="3442044"/>
                </a:cubicBezTo>
                <a:cubicBezTo>
                  <a:pt x="6239481" y="3584662"/>
                  <a:pt x="6224938" y="3605480"/>
                  <a:pt x="6320915" y="3701547"/>
                </a:cubicBezTo>
                <a:lnTo>
                  <a:pt x="6364618" y="3743844"/>
                </a:lnTo>
                <a:lnTo>
                  <a:pt x="6370409" y="3754454"/>
                </a:lnTo>
                <a:lnTo>
                  <a:pt x="6373773" y="3768237"/>
                </a:lnTo>
                <a:cubicBezTo>
                  <a:pt x="6374277" y="3777528"/>
                  <a:pt x="6374207" y="3788146"/>
                  <a:pt x="6375298" y="3796540"/>
                </a:cubicBezTo>
                <a:cubicBezTo>
                  <a:pt x="6339717" y="3831045"/>
                  <a:pt x="6294642" y="3774365"/>
                  <a:pt x="6253487" y="3856948"/>
                </a:cubicBezTo>
                <a:lnTo>
                  <a:pt x="6385416" y="4014409"/>
                </a:lnTo>
                <a:lnTo>
                  <a:pt x="6374795" y="4038554"/>
                </a:lnTo>
                <a:cubicBezTo>
                  <a:pt x="6363579" y="4073249"/>
                  <a:pt x="6356895" y="4111559"/>
                  <a:pt x="6351015" y="4150489"/>
                </a:cubicBezTo>
                <a:lnTo>
                  <a:pt x="6340821" y="4212706"/>
                </a:lnTo>
                <a:lnTo>
                  <a:pt x="12191999" y="4212706"/>
                </a:lnTo>
                <a:lnTo>
                  <a:pt x="12191999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12191999" y="6858000"/>
                </a:lnTo>
                <a:lnTo>
                  <a:pt x="12191999" y="4323902"/>
                </a:lnTo>
                <a:lnTo>
                  <a:pt x="9307672" y="4323902"/>
                </a:lnTo>
                <a:lnTo>
                  <a:pt x="930767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pPr defTabSz="457200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C79C6588-88A1-74D2-5A8B-3BF69C7D6B3B}"/>
              </a:ext>
            </a:extLst>
          </p:cNvPr>
          <p:cNvSpPr txBox="1"/>
          <p:nvPr/>
        </p:nvSpPr>
        <p:spPr>
          <a:xfrm>
            <a:off x="1257300" y="1026695"/>
            <a:ext cx="6521922" cy="888732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R="0" lvl="0" fontAlgn="auto">
              <a:lnSpc>
                <a:spcPct val="90000"/>
              </a:lnSpc>
              <a:spcBef>
                <a:spcPts val="0"/>
              </a:spcBef>
              <a:spcAft>
                <a:spcPts val="660"/>
              </a:spcAft>
              <a:buClrTx/>
              <a:buSzTx/>
              <a:tabLst/>
              <a:defRPr/>
            </a:pPr>
            <a:r>
              <a:rPr lang="en-US" sz="2400" b="1" dirty="0">
                <a:solidFill>
                  <a:srgbClr val="0893A9"/>
                </a:solidFill>
                <a:latin typeface="Open Sans    "/>
                <a:sym typeface="Open Sans Bold"/>
              </a:rPr>
              <a:t>Miten?</a:t>
            </a:r>
          </a:p>
          <a:p>
            <a:pPr marL="285750" indent="-285750">
              <a:buFont typeface="Arial"/>
              <a:buChar char="•"/>
            </a:pPr>
            <a:r>
              <a:rPr lang="fi-FI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Yksilö- ja parityöskentely</a:t>
            </a:r>
          </a:p>
          <a:p>
            <a:pPr marL="285750" indent="-285750">
              <a:buFont typeface="Arial"/>
              <a:buChar char="•"/>
            </a:pPr>
            <a:r>
              <a:rPr lang="fi-FI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Vertaistuki</a:t>
            </a:r>
          </a:p>
          <a:p>
            <a:pPr marL="285750" indent="-285750">
              <a:buFont typeface="Arial"/>
              <a:buChar char="•"/>
            </a:pPr>
            <a:r>
              <a:rPr lang="fi-FI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Vertaistoimijat isäilloissa</a:t>
            </a:r>
          </a:p>
          <a:p>
            <a:pPr marL="285750" indent="-285750">
              <a:buFont typeface="Arial"/>
              <a:buChar char="•"/>
            </a:pPr>
            <a:r>
              <a:rPr lang="fi-FI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Vertaistukijat erokahvilassa</a:t>
            </a:r>
          </a:p>
          <a:p>
            <a:pPr marL="285750" indent="-285750">
              <a:buFont typeface="Arial"/>
              <a:buChar char="•"/>
            </a:pPr>
            <a:r>
              <a:rPr lang="fi-FI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Tukihenkilötoiminta</a:t>
            </a:r>
          </a:p>
          <a:p>
            <a:pPr marL="285750" indent="-285750">
              <a:buFont typeface="Arial"/>
              <a:buChar char="•"/>
            </a:pPr>
            <a:r>
              <a:rPr lang="fi-FI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Kokemustoimijuus</a:t>
            </a:r>
          </a:p>
          <a:p>
            <a:pPr marL="285750" indent="-285750">
              <a:buFont typeface="Arial"/>
              <a:buChar char="•"/>
            </a:pPr>
            <a:r>
              <a:rPr lang="fi-FI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Perheillat Kieppi-ryhmissä</a:t>
            </a:r>
          </a:p>
          <a:p>
            <a:pPr marL="34163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ct val="90000"/>
              </a:lnSpc>
              <a:spcAft>
                <a:spcPts val="660"/>
              </a:spcAft>
            </a:pPr>
            <a:r>
              <a:rPr lang="en-US" sz="2400" b="1" dirty="0" err="1">
                <a:solidFill>
                  <a:srgbClr val="0893A9"/>
                </a:solidFill>
                <a:latin typeface="Open Sans"/>
                <a:ea typeface="Open Sans"/>
                <a:cs typeface="Open Sans"/>
                <a:sym typeface="Open Sans"/>
              </a:rPr>
              <a:t>Mittarit</a:t>
            </a:r>
            <a:endParaRPr lang="en-US" sz="2400" b="1" dirty="0">
              <a:solidFill>
                <a:srgbClr val="0893A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285750" indent="-285750">
              <a:buFont typeface="Arial"/>
              <a:buChar char="•"/>
            </a:pPr>
            <a:r>
              <a:rPr lang="fi-FI" sz="2400" dirty="0">
                <a:latin typeface="Open Sans"/>
                <a:ea typeface="Open Sans"/>
                <a:cs typeface="Open Sans"/>
              </a:rPr>
              <a:t>Vapaehtoisten sitoutuminen ja osallistuminen vertaistoimintaan.</a:t>
            </a:r>
          </a:p>
          <a:p>
            <a:pPr marL="285750" indent="-285750">
              <a:buFont typeface="Arial"/>
              <a:buChar char="•"/>
            </a:pPr>
            <a:r>
              <a:rPr lang="fi-FI" sz="2400" dirty="0">
                <a:latin typeface="Open Sans"/>
                <a:ea typeface="Open Sans"/>
                <a:cs typeface="Open Sans"/>
              </a:rPr>
              <a:t>Kokemustoimijoiden koulutusten toteutuminen ja koulutettavien määrä.</a:t>
            </a:r>
            <a:endParaRPr lang="fi-FI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US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"/>
            </a:endParaRPr>
          </a:p>
          <a:p>
            <a:pPr marR="0" lvl="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endParaRPr lang="en-US" sz="2400" b="1" dirty="0">
              <a:solidFill>
                <a:srgbClr val="0893A9"/>
              </a:solidFill>
              <a:latin typeface="Open Sans    "/>
              <a:sym typeface="Open Sans Bold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DDCBD6F9-0C75-8454-89B7-15FB8A61E5AD}"/>
              </a:ext>
            </a:extLst>
          </p:cNvPr>
          <p:cNvSpPr txBox="1"/>
          <p:nvPr/>
        </p:nvSpPr>
        <p:spPr>
          <a:xfrm>
            <a:off x="9447772" y="7894380"/>
            <a:ext cx="3768636" cy="644381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 defTabSz="398181">
              <a:lnSpc>
                <a:spcPts val="1518"/>
              </a:lnSpc>
              <a:spcAft>
                <a:spcPts val="311"/>
              </a:spcAft>
            </a:pPr>
            <a:r>
              <a:rPr lang="en-US" sz="1084" b="1" kern="1200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TURVAISUUS</a:t>
            </a:r>
            <a:endParaRPr lang="en-US" sz="2490" b="1" dirty="0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EDB7A41F-47DF-EE25-CF80-DFC8A8AB9B4F}"/>
              </a:ext>
            </a:extLst>
          </p:cNvPr>
          <p:cNvSpPr txBox="1"/>
          <p:nvPr/>
        </p:nvSpPr>
        <p:spPr>
          <a:xfrm>
            <a:off x="10508780" y="1026695"/>
            <a:ext cx="6954495" cy="52943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fi-FI" sz="2400" dirty="0">
                <a:solidFill>
                  <a:srgbClr val="0893A9"/>
                </a:solidFill>
                <a:latin typeface="Open Sans Bold" panose="020B0806030504020204" charset="0"/>
                <a:ea typeface="Open Sans Bold" panose="020B0806030504020204" charset="0"/>
                <a:cs typeface="Open Sans Bold" panose="020B0806030504020204" charset="0"/>
              </a:rPr>
              <a:t>MIESTEN KEINOT KÄSITELLÄ TUNTEITA VAHVISTUVAT.</a:t>
            </a:r>
          </a:p>
          <a:p>
            <a:endParaRPr lang="fi-FI" sz="2400" dirty="0">
              <a:solidFill>
                <a:srgbClr val="0893A9"/>
              </a:solidFill>
              <a:latin typeface="Open Sans Bold" panose="020B0806030504020204" charset="0"/>
              <a:ea typeface="Open Sans Bold" panose="020B0806030504020204" charset="0"/>
              <a:cs typeface="Open Sans Bold" panose="020B0806030504020204" charset="0"/>
            </a:endParaRPr>
          </a:p>
          <a:p>
            <a:r>
              <a:rPr lang="fi-FI" sz="2400" dirty="0">
                <a:solidFill>
                  <a:srgbClr val="0893A9"/>
                </a:solidFill>
                <a:latin typeface="Open Sans Bold" panose="020B0806030504020204" charset="0"/>
                <a:ea typeface="Open Sans Bold" panose="020B0806030504020204" charset="0"/>
                <a:cs typeface="Open Sans Bold" panose="020B0806030504020204" charset="0"/>
              </a:rPr>
              <a:t>MIESTEN KOKEMA YKSINÄISYYS VÄHENEE  JA HE KOKEVAT OLEVANSA OSA HEILLE TÄRKEÄÄ YHTEISÖÄ. </a:t>
            </a:r>
          </a:p>
          <a:p>
            <a:endParaRPr lang="fi-FI" sz="2400" dirty="0">
              <a:solidFill>
                <a:srgbClr val="0893A9"/>
              </a:solidFill>
              <a:latin typeface="Open Sans Bold" panose="020B0806030504020204" charset="0"/>
              <a:ea typeface="Open Sans Bold" panose="020B0806030504020204" charset="0"/>
              <a:cs typeface="Open Sans Bold" panose="020B0806030504020204" charset="0"/>
            </a:endParaRPr>
          </a:p>
          <a:p>
            <a:r>
              <a:rPr lang="fi-FI" sz="2400" dirty="0">
                <a:solidFill>
                  <a:srgbClr val="0893A9"/>
                </a:solidFill>
                <a:latin typeface="Open Sans Bold" panose="020B0806030504020204" charset="0"/>
                <a:ea typeface="Open Sans Bold" panose="020B0806030504020204" charset="0"/>
                <a:cs typeface="Open Sans Bold" panose="020B0806030504020204" charset="0"/>
              </a:rPr>
              <a:t>PARISUHTEEN MUUTOSTILANTEISSA SEKÄ EROPOHDINTOIHIN ON SAATAVANA ERILAISIA TUKIMUOTOJA. </a:t>
            </a:r>
          </a:p>
          <a:p>
            <a:r>
              <a:rPr lang="fi-FI" sz="2400" dirty="0">
                <a:solidFill>
                  <a:srgbClr val="0893A9"/>
                </a:solidFill>
                <a:latin typeface="Open Sans Bold" panose="020B0806030504020204" charset="0"/>
                <a:ea typeface="Open Sans Bold" panose="020B0806030504020204" charset="0"/>
                <a:cs typeface="Open Sans Bold" panose="020B0806030504020204" charset="0"/>
              </a:rPr>
              <a:t>MIEHET VAHVISTUVAT VANHEMPANA JA EROTILANTEISSA YHTEISTYÖVANHEMMUUS MAHDOLLISTUU. </a:t>
            </a:r>
          </a:p>
          <a:p>
            <a:pPr algn="l">
              <a:lnSpc>
                <a:spcPts val="4251"/>
              </a:lnSpc>
            </a:pPr>
            <a:endParaRPr lang="en-US" sz="2400" b="1" dirty="0">
              <a:solidFill>
                <a:srgbClr val="0893A9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6BEDF924-71D3-C8B7-DF33-E5553FEB6354}"/>
              </a:ext>
            </a:extLst>
          </p:cNvPr>
          <p:cNvGrpSpPr/>
          <p:nvPr/>
        </p:nvGrpSpPr>
        <p:grpSpPr>
          <a:xfrm>
            <a:off x="9447772" y="7960181"/>
            <a:ext cx="3768636" cy="644382"/>
            <a:chOff x="0" y="0"/>
            <a:chExt cx="2219334" cy="331848"/>
          </a:xfrm>
        </p:grpSpPr>
        <p:sp>
          <p:nvSpPr>
            <p:cNvPr id="9" name="Freeform 3">
              <a:extLst>
                <a:ext uri="{FF2B5EF4-FFF2-40B4-BE49-F238E27FC236}">
                  <a16:creationId xmlns:a16="http://schemas.microsoft.com/office/drawing/2014/main" id="{7CF99DA9-5638-C1D2-B18B-1059FBE3697C}"/>
                </a:ext>
              </a:extLst>
            </p:cNvPr>
            <p:cNvSpPr/>
            <p:nvPr/>
          </p:nvSpPr>
          <p:spPr>
            <a:xfrm>
              <a:off x="0" y="0"/>
              <a:ext cx="2219334" cy="331848"/>
            </a:xfrm>
            <a:custGeom>
              <a:avLst/>
              <a:gdLst/>
              <a:ahLst/>
              <a:cxnLst/>
              <a:rect l="l" t="t" r="r" b="b"/>
              <a:pathLst>
                <a:path w="2219334" h="331848">
                  <a:moveTo>
                    <a:pt x="46856" y="0"/>
                  </a:moveTo>
                  <a:lnTo>
                    <a:pt x="2172478" y="0"/>
                  </a:lnTo>
                  <a:cubicBezTo>
                    <a:pt x="2198356" y="0"/>
                    <a:pt x="2219334" y="20978"/>
                    <a:pt x="2219334" y="46856"/>
                  </a:cubicBezTo>
                  <a:lnTo>
                    <a:pt x="2219334" y="284992"/>
                  </a:lnTo>
                  <a:cubicBezTo>
                    <a:pt x="2219334" y="310870"/>
                    <a:pt x="2198356" y="331848"/>
                    <a:pt x="2172478" y="331848"/>
                  </a:cubicBezTo>
                  <a:lnTo>
                    <a:pt x="46856" y="331848"/>
                  </a:lnTo>
                  <a:cubicBezTo>
                    <a:pt x="34429" y="331848"/>
                    <a:pt x="22511" y="326912"/>
                    <a:pt x="13724" y="318124"/>
                  </a:cubicBezTo>
                  <a:cubicBezTo>
                    <a:pt x="4937" y="309337"/>
                    <a:pt x="0" y="297419"/>
                    <a:pt x="0" y="284992"/>
                  </a:cubicBezTo>
                  <a:lnTo>
                    <a:pt x="0" y="46856"/>
                  </a:lnTo>
                  <a:cubicBezTo>
                    <a:pt x="0" y="34429"/>
                    <a:pt x="4937" y="22511"/>
                    <a:pt x="13724" y="13724"/>
                  </a:cubicBezTo>
                  <a:cubicBezTo>
                    <a:pt x="22511" y="4937"/>
                    <a:pt x="34429" y="0"/>
                    <a:pt x="46856" y="0"/>
                  </a:cubicBezTo>
                  <a:close/>
                </a:path>
              </a:pathLst>
            </a:custGeom>
            <a:solidFill>
              <a:srgbClr val="0893A9"/>
            </a:solidFill>
          </p:spPr>
          <p:txBody>
            <a:bodyPr/>
            <a:lstStyle/>
            <a:p>
              <a:endParaRPr lang="fi-FI"/>
            </a:p>
          </p:txBody>
        </p:sp>
        <p:sp>
          <p:nvSpPr>
            <p:cNvPr id="10" name="TextBox 4">
              <a:extLst>
                <a:ext uri="{FF2B5EF4-FFF2-40B4-BE49-F238E27FC236}">
                  <a16:creationId xmlns:a16="http://schemas.microsoft.com/office/drawing/2014/main" id="{2960BB4F-EACC-B57F-DA55-1FAF19564367}"/>
                </a:ext>
              </a:extLst>
            </p:cNvPr>
            <p:cNvSpPr txBox="1"/>
            <p:nvPr/>
          </p:nvSpPr>
          <p:spPr>
            <a:xfrm>
              <a:off x="0" y="0"/>
              <a:ext cx="2219334" cy="3318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87"/>
                </a:lnSpc>
              </a:pPr>
              <a:r>
                <a:rPr lang="en-US" sz="2490" b="1" dirty="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OSALLISUUS</a:t>
              </a:r>
            </a:p>
          </p:txBody>
        </p:sp>
      </p:grpSp>
      <p:grpSp>
        <p:nvGrpSpPr>
          <p:cNvPr id="12" name="Group 5">
            <a:extLst>
              <a:ext uri="{FF2B5EF4-FFF2-40B4-BE49-F238E27FC236}">
                <a16:creationId xmlns:a16="http://schemas.microsoft.com/office/drawing/2014/main" id="{C3CA1272-006F-AB93-ED1A-9329310E6571}"/>
              </a:ext>
            </a:extLst>
          </p:cNvPr>
          <p:cNvGrpSpPr/>
          <p:nvPr/>
        </p:nvGrpSpPr>
        <p:grpSpPr>
          <a:xfrm>
            <a:off x="14334505" y="7006875"/>
            <a:ext cx="3568994" cy="2602346"/>
            <a:chOff x="0" y="0"/>
            <a:chExt cx="1101631" cy="812800"/>
          </a:xfrm>
        </p:grpSpPr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4E55030D-C663-6ADA-D331-FCD090B3C017}"/>
                </a:ext>
              </a:extLst>
            </p:cNvPr>
            <p:cNvSpPr/>
            <p:nvPr/>
          </p:nvSpPr>
          <p:spPr>
            <a:xfrm>
              <a:off x="0" y="0"/>
              <a:ext cx="1101631" cy="812800"/>
            </a:xfrm>
            <a:custGeom>
              <a:avLst/>
              <a:gdLst/>
              <a:ahLst/>
              <a:cxnLst/>
              <a:rect l="l" t="t" r="r" b="b"/>
              <a:pathLst>
                <a:path w="1101631" h="812800">
                  <a:moveTo>
                    <a:pt x="28085" y="0"/>
                  </a:moveTo>
                  <a:lnTo>
                    <a:pt x="1073547" y="0"/>
                  </a:lnTo>
                  <a:cubicBezTo>
                    <a:pt x="1080995" y="0"/>
                    <a:pt x="1088139" y="2959"/>
                    <a:pt x="1093406" y="8226"/>
                  </a:cubicBezTo>
                  <a:cubicBezTo>
                    <a:pt x="1098672" y="13493"/>
                    <a:pt x="1101631" y="20636"/>
                    <a:pt x="1101631" y="28085"/>
                  </a:cubicBezTo>
                  <a:lnTo>
                    <a:pt x="1101631" y="784715"/>
                  </a:lnTo>
                  <a:cubicBezTo>
                    <a:pt x="1101631" y="800226"/>
                    <a:pt x="1089057" y="812800"/>
                    <a:pt x="1073547" y="812800"/>
                  </a:cubicBezTo>
                  <a:lnTo>
                    <a:pt x="28085" y="812800"/>
                  </a:lnTo>
                  <a:cubicBezTo>
                    <a:pt x="20636" y="812800"/>
                    <a:pt x="13493" y="809841"/>
                    <a:pt x="8226" y="804574"/>
                  </a:cubicBezTo>
                  <a:cubicBezTo>
                    <a:pt x="2959" y="799307"/>
                    <a:pt x="0" y="792164"/>
                    <a:pt x="0" y="784715"/>
                  </a:cubicBezTo>
                  <a:lnTo>
                    <a:pt x="0" y="28085"/>
                  </a:lnTo>
                  <a:cubicBezTo>
                    <a:pt x="0" y="20636"/>
                    <a:pt x="2959" y="13493"/>
                    <a:pt x="8226" y="8226"/>
                  </a:cubicBezTo>
                  <a:cubicBezTo>
                    <a:pt x="13493" y="2959"/>
                    <a:pt x="20636" y="0"/>
                    <a:pt x="28085" y="0"/>
                  </a:cubicBezTo>
                  <a:close/>
                </a:path>
              </a:pathLst>
            </a:custGeom>
            <a:blipFill>
              <a:blip r:embed="rId2"/>
              <a:stretch>
                <a:fillRect l="-179571" t="-1565" r="-5014" b="-115135"/>
              </a:stretch>
            </a:blipFill>
          </p:spPr>
          <p:txBody>
            <a:bodyPr/>
            <a:lstStyle/>
            <a:p>
              <a:endParaRPr lang="fi-FI"/>
            </a:p>
          </p:txBody>
        </p:sp>
      </p:grpSp>
      <p:sp>
        <p:nvSpPr>
          <p:cNvPr id="2" name="Tekstiruutu 1">
            <a:extLst>
              <a:ext uri="{FF2B5EF4-FFF2-40B4-BE49-F238E27FC236}">
                <a16:creationId xmlns:a16="http://schemas.microsoft.com/office/drawing/2014/main" id="{22B9B08A-4A51-5CC4-248E-15D739B00C26}"/>
              </a:ext>
            </a:extLst>
          </p:cNvPr>
          <p:cNvSpPr txBox="1"/>
          <p:nvPr/>
        </p:nvSpPr>
        <p:spPr>
          <a:xfrm>
            <a:off x="10310735" y="8670364"/>
            <a:ext cx="20427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0893A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MIESTEN ASEMA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87142350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2E1EAA-2ECA-08D1-539C-B380974FC8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8765D05B-C761-F1D8-21EE-61FD0570AC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342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  <a:p>
            <a:pPr algn="ctr"/>
            <a:endParaRPr lang="en-US" dirty="0">
              <a:ea typeface="Calibri"/>
              <a:cs typeface="Calibri"/>
            </a:endParaRPr>
          </a:p>
        </p:txBody>
      </p:sp>
      <p:sp useBgFill="1">
        <p:nvSpPr>
          <p:cNvPr id="56" name="Freeform: Shape 55">
            <a:extLst>
              <a:ext uri="{FF2B5EF4-FFF2-40B4-BE49-F238E27FC236}">
                <a16:creationId xmlns:a16="http://schemas.microsoft.com/office/drawing/2014/main" id="{16178585-B86F-8A39-86C3-44E10FEC5C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custGeom>
            <a:avLst/>
            <a:gdLst>
              <a:gd name="connsiteX0" fmla="*/ 6315529 w 12192000"/>
              <a:gd name="connsiteY0" fmla="*/ 4323896 h 6858000"/>
              <a:gd name="connsiteX1" fmla="*/ 6295588 w 12192000"/>
              <a:gd name="connsiteY1" fmla="*/ 4367579 h 6858000"/>
              <a:gd name="connsiteX2" fmla="*/ 6219229 w 12192000"/>
              <a:gd name="connsiteY2" fmla="*/ 4436818 h 6858000"/>
              <a:gd name="connsiteX3" fmla="*/ 6065687 w 12192000"/>
              <a:gd name="connsiteY3" fmla="*/ 4637204 h 6858000"/>
              <a:gd name="connsiteX4" fmla="*/ 5727387 w 12192000"/>
              <a:gd name="connsiteY4" fmla="*/ 5460076 h 6858000"/>
              <a:gd name="connsiteX5" fmla="*/ 5620972 w 12192000"/>
              <a:gd name="connsiteY5" fmla="*/ 5725836 h 6858000"/>
              <a:gd name="connsiteX6" fmla="*/ 5707795 w 12192000"/>
              <a:gd name="connsiteY6" fmla="*/ 5790089 h 6858000"/>
              <a:gd name="connsiteX7" fmla="*/ 5554627 w 12192000"/>
              <a:gd name="connsiteY7" fmla="*/ 6078873 h 6858000"/>
              <a:gd name="connsiteX8" fmla="*/ 5373489 w 12192000"/>
              <a:gd name="connsiteY8" fmla="*/ 6402408 h 6858000"/>
              <a:gd name="connsiteX9" fmla="*/ 5099999 w 12192000"/>
              <a:gd name="connsiteY9" fmla="*/ 6827527 h 6858000"/>
              <a:gd name="connsiteX10" fmla="*/ 5078133 w 12192000"/>
              <a:gd name="connsiteY10" fmla="*/ 6857998 h 6858000"/>
              <a:gd name="connsiteX11" fmla="*/ 9179960 w 12192000"/>
              <a:gd name="connsiteY11" fmla="*/ 6857998 h 6858000"/>
              <a:gd name="connsiteX12" fmla="*/ 9179960 w 12192000"/>
              <a:gd name="connsiteY12" fmla="*/ 4323896 h 6858000"/>
              <a:gd name="connsiteX13" fmla="*/ 0 w 12192000"/>
              <a:gd name="connsiteY13" fmla="*/ 0 h 6858000"/>
              <a:gd name="connsiteX14" fmla="*/ 5872711 w 12192000"/>
              <a:gd name="connsiteY14" fmla="*/ 0 h 6858000"/>
              <a:gd name="connsiteX15" fmla="*/ 5885421 w 12192000"/>
              <a:gd name="connsiteY15" fmla="*/ 20207 h 6858000"/>
              <a:gd name="connsiteX16" fmla="*/ 5925300 w 12192000"/>
              <a:gd name="connsiteY16" fmla="*/ 48911 h 6858000"/>
              <a:gd name="connsiteX17" fmla="*/ 5940039 w 12192000"/>
              <a:gd name="connsiteY17" fmla="*/ 101212 h 6858000"/>
              <a:gd name="connsiteX18" fmla="*/ 5969942 w 12192000"/>
              <a:gd name="connsiteY18" fmla="*/ 311282 h 6858000"/>
              <a:gd name="connsiteX19" fmla="*/ 5961238 w 12192000"/>
              <a:gd name="connsiteY19" fmla="*/ 357643 h 6858000"/>
              <a:gd name="connsiteX20" fmla="*/ 5917195 w 12192000"/>
              <a:gd name="connsiteY20" fmla="*/ 420369 h 6858000"/>
              <a:gd name="connsiteX21" fmla="*/ 5882753 w 12192000"/>
              <a:gd name="connsiteY21" fmla="*/ 556832 h 6858000"/>
              <a:gd name="connsiteX22" fmla="*/ 5814490 w 12192000"/>
              <a:gd name="connsiteY22" fmla="*/ 757416 h 6858000"/>
              <a:gd name="connsiteX23" fmla="*/ 5780064 w 12192000"/>
              <a:gd name="connsiteY23" fmla="*/ 817804 h 6858000"/>
              <a:gd name="connsiteX24" fmla="*/ 5808232 w 12192000"/>
              <a:gd name="connsiteY24" fmla="*/ 850533 h 6858000"/>
              <a:gd name="connsiteX25" fmla="*/ 5906473 w 12192000"/>
              <a:gd name="connsiteY25" fmla="*/ 1076571 h 6858000"/>
              <a:gd name="connsiteX26" fmla="*/ 5778623 w 12192000"/>
              <a:gd name="connsiteY26" fmla="*/ 1369280 h 6858000"/>
              <a:gd name="connsiteX27" fmla="*/ 5710841 w 12192000"/>
              <a:gd name="connsiteY27" fmla="*/ 1462628 h 6858000"/>
              <a:gd name="connsiteX28" fmla="*/ 5846774 w 12192000"/>
              <a:gd name="connsiteY28" fmla="*/ 1455933 h 6858000"/>
              <a:gd name="connsiteX29" fmla="*/ 5897329 w 12192000"/>
              <a:gd name="connsiteY29" fmla="*/ 1553073 h 6858000"/>
              <a:gd name="connsiteX30" fmla="*/ 5919735 w 12192000"/>
              <a:gd name="connsiteY30" fmla="*/ 1602736 h 6858000"/>
              <a:gd name="connsiteX31" fmla="*/ 6057874 w 12192000"/>
              <a:gd name="connsiteY31" fmla="*/ 1910648 h 6858000"/>
              <a:gd name="connsiteX32" fmla="*/ 6039719 w 12192000"/>
              <a:gd name="connsiteY32" fmla="*/ 2010547 h 6858000"/>
              <a:gd name="connsiteX33" fmla="*/ 5841713 w 12192000"/>
              <a:gd name="connsiteY33" fmla="*/ 2520599 h 6858000"/>
              <a:gd name="connsiteX34" fmla="*/ 6071734 w 12192000"/>
              <a:gd name="connsiteY34" fmla="*/ 2593468 h 6858000"/>
              <a:gd name="connsiteX35" fmla="*/ 6092050 w 12192000"/>
              <a:gd name="connsiteY35" fmla="*/ 2806646 h 6858000"/>
              <a:gd name="connsiteX36" fmla="*/ 6215122 w 12192000"/>
              <a:gd name="connsiteY36" fmla="*/ 3021197 h 6858000"/>
              <a:gd name="connsiteX37" fmla="*/ 6338100 w 12192000"/>
              <a:gd name="connsiteY37" fmla="*/ 3178087 h 6858000"/>
              <a:gd name="connsiteX38" fmla="*/ 6343927 w 12192000"/>
              <a:gd name="connsiteY38" fmla="*/ 3194685 h 6858000"/>
              <a:gd name="connsiteX39" fmla="*/ 6343850 w 12192000"/>
              <a:gd name="connsiteY39" fmla="*/ 3201174 h 6858000"/>
              <a:gd name="connsiteX40" fmla="*/ 6366375 w 12192000"/>
              <a:gd name="connsiteY40" fmla="*/ 3271251 h 6858000"/>
              <a:gd name="connsiteX41" fmla="*/ 6369430 w 12192000"/>
              <a:gd name="connsiteY41" fmla="*/ 3276240 h 6858000"/>
              <a:gd name="connsiteX42" fmla="*/ 6392405 w 12192000"/>
              <a:gd name="connsiteY42" fmla="*/ 3360437 h 6858000"/>
              <a:gd name="connsiteX43" fmla="*/ 6397993 w 12192000"/>
              <a:gd name="connsiteY43" fmla="*/ 3390203 h 6858000"/>
              <a:gd name="connsiteX44" fmla="*/ 6394652 w 12192000"/>
              <a:gd name="connsiteY44" fmla="*/ 3402205 h 6858000"/>
              <a:gd name="connsiteX45" fmla="*/ 6366662 w 12192000"/>
              <a:gd name="connsiteY45" fmla="*/ 3442044 h 6858000"/>
              <a:gd name="connsiteX46" fmla="*/ 6320915 w 12192000"/>
              <a:gd name="connsiteY46" fmla="*/ 3701547 h 6858000"/>
              <a:gd name="connsiteX47" fmla="*/ 6364618 w 12192000"/>
              <a:gd name="connsiteY47" fmla="*/ 3743844 h 6858000"/>
              <a:gd name="connsiteX48" fmla="*/ 6370409 w 12192000"/>
              <a:gd name="connsiteY48" fmla="*/ 3754454 h 6858000"/>
              <a:gd name="connsiteX49" fmla="*/ 6373773 w 12192000"/>
              <a:gd name="connsiteY49" fmla="*/ 3768237 h 6858000"/>
              <a:gd name="connsiteX50" fmla="*/ 6375298 w 12192000"/>
              <a:gd name="connsiteY50" fmla="*/ 3796540 h 6858000"/>
              <a:gd name="connsiteX51" fmla="*/ 6253487 w 12192000"/>
              <a:gd name="connsiteY51" fmla="*/ 3856948 h 6858000"/>
              <a:gd name="connsiteX52" fmla="*/ 6385416 w 12192000"/>
              <a:gd name="connsiteY52" fmla="*/ 4014409 h 6858000"/>
              <a:gd name="connsiteX53" fmla="*/ 6374795 w 12192000"/>
              <a:gd name="connsiteY53" fmla="*/ 4038554 h 6858000"/>
              <a:gd name="connsiteX54" fmla="*/ 6351015 w 12192000"/>
              <a:gd name="connsiteY54" fmla="*/ 4150489 h 6858000"/>
              <a:gd name="connsiteX55" fmla="*/ 6340821 w 12192000"/>
              <a:gd name="connsiteY55" fmla="*/ 4212706 h 6858000"/>
              <a:gd name="connsiteX56" fmla="*/ 12191999 w 12192000"/>
              <a:gd name="connsiteY56" fmla="*/ 4212706 h 6858000"/>
              <a:gd name="connsiteX57" fmla="*/ 12191999 w 12192000"/>
              <a:gd name="connsiteY57" fmla="*/ 0 h 6858000"/>
              <a:gd name="connsiteX58" fmla="*/ 12192000 w 12192000"/>
              <a:gd name="connsiteY58" fmla="*/ 0 h 6858000"/>
              <a:gd name="connsiteX59" fmla="*/ 12192000 w 12192000"/>
              <a:gd name="connsiteY59" fmla="*/ 6858000 h 6858000"/>
              <a:gd name="connsiteX60" fmla="*/ 12191999 w 12192000"/>
              <a:gd name="connsiteY60" fmla="*/ 6858000 h 6858000"/>
              <a:gd name="connsiteX61" fmla="*/ 12191999 w 12192000"/>
              <a:gd name="connsiteY61" fmla="*/ 4323902 h 6858000"/>
              <a:gd name="connsiteX62" fmla="*/ 9307672 w 12192000"/>
              <a:gd name="connsiteY62" fmla="*/ 4323902 h 6858000"/>
              <a:gd name="connsiteX63" fmla="*/ 9307672 w 12192000"/>
              <a:gd name="connsiteY63" fmla="*/ 6858000 h 6858000"/>
              <a:gd name="connsiteX64" fmla="*/ 0 w 12192000"/>
              <a:gd name="connsiteY6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12192000" h="6858000">
                <a:moveTo>
                  <a:pt x="6315529" y="4323896"/>
                </a:moveTo>
                <a:lnTo>
                  <a:pt x="6295588" y="4367579"/>
                </a:lnTo>
                <a:cubicBezTo>
                  <a:pt x="6278024" y="4397022"/>
                  <a:pt x="6253813" y="4421099"/>
                  <a:pt x="6219229" y="4436818"/>
                </a:cubicBezTo>
                <a:cubicBezTo>
                  <a:pt x="6148079" y="4469666"/>
                  <a:pt x="6116436" y="4572066"/>
                  <a:pt x="6065687" y="4637204"/>
                </a:cubicBezTo>
                <a:cubicBezTo>
                  <a:pt x="5888713" y="4862696"/>
                  <a:pt x="5773979" y="5125824"/>
                  <a:pt x="5727387" y="5460076"/>
                </a:cubicBezTo>
                <a:cubicBezTo>
                  <a:pt x="5714326" y="5552523"/>
                  <a:pt x="5656974" y="5638673"/>
                  <a:pt x="5620972" y="5725836"/>
                </a:cubicBezTo>
                <a:cubicBezTo>
                  <a:pt x="5641553" y="5779043"/>
                  <a:pt x="5738619" y="5631221"/>
                  <a:pt x="5707795" y="5790089"/>
                </a:cubicBezTo>
                <a:cubicBezTo>
                  <a:pt x="5684453" y="5909876"/>
                  <a:pt x="5617437" y="5996827"/>
                  <a:pt x="5554627" y="6078873"/>
                </a:cubicBezTo>
                <a:cubicBezTo>
                  <a:pt x="5482491" y="6172498"/>
                  <a:pt x="5402203" y="6253366"/>
                  <a:pt x="5373489" y="6402408"/>
                </a:cubicBezTo>
                <a:cubicBezTo>
                  <a:pt x="5371924" y="6410357"/>
                  <a:pt x="5276557" y="6577417"/>
                  <a:pt x="5099999" y="6827527"/>
                </a:cubicBezTo>
                <a:lnTo>
                  <a:pt x="5078133" y="6857998"/>
                </a:lnTo>
                <a:lnTo>
                  <a:pt x="9179960" y="6857998"/>
                </a:lnTo>
                <a:lnTo>
                  <a:pt x="9179960" y="4323896"/>
                </a:lnTo>
                <a:close/>
                <a:moveTo>
                  <a:pt x="0" y="0"/>
                </a:moveTo>
                <a:lnTo>
                  <a:pt x="5872711" y="0"/>
                </a:lnTo>
                <a:lnTo>
                  <a:pt x="5885421" y="20207"/>
                </a:lnTo>
                <a:cubicBezTo>
                  <a:pt x="5896481" y="32882"/>
                  <a:pt x="5909484" y="42864"/>
                  <a:pt x="5925300" y="48911"/>
                </a:cubicBezTo>
                <a:cubicBezTo>
                  <a:pt x="5940498" y="54526"/>
                  <a:pt x="5945509" y="75042"/>
                  <a:pt x="5940039" y="101212"/>
                </a:cubicBezTo>
                <a:cubicBezTo>
                  <a:pt x="5921950" y="187894"/>
                  <a:pt x="5936667" y="254951"/>
                  <a:pt x="5969942" y="311282"/>
                </a:cubicBezTo>
                <a:cubicBezTo>
                  <a:pt x="5981709" y="330926"/>
                  <a:pt x="5977292" y="344422"/>
                  <a:pt x="5961238" y="357643"/>
                </a:cubicBezTo>
                <a:cubicBezTo>
                  <a:pt x="5942802" y="372223"/>
                  <a:pt x="5928461" y="393565"/>
                  <a:pt x="5917195" y="420369"/>
                </a:cubicBezTo>
                <a:cubicBezTo>
                  <a:pt x="5898701" y="463685"/>
                  <a:pt x="5889992" y="510050"/>
                  <a:pt x="5882753" y="556832"/>
                </a:cubicBezTo>
                <a:cubicBezTo>
                  <a:pt x="5871511" y="630206"/>
                  <a:pt x="5858246" y="700969"/>
                  <a:pt x="5814490" y="757416"/>
                </a:cubicBezTo>
                <a:cubicBezTo>
                  <a:pt x="5801465" y="774559"/>
                  <a:pt x="5791019" y="796511"/>
                  <a:pt x="5780064" y="817804"/>
                </a:cubicBezTo>
                <a:cubicBezTo>
                  <a:pt x="5783558" y="836359"/>
                  <a:pt x="5792196" y="849005"/>
                  <a:pt x="5808232" y="850533"/>
                </a:cubicBezTo>
                <a:cubicBezTo>
                  <a:pt x="5910296" y="860624"/>
                  <a:pt x="5905771" y="962632"/>
                  <a:pt x="5906473" y="1076571"/>
                </a:cubicBezTo>
                <a:cubicBezTo>
                  <a:pt x="5907545" y="1217584"/>
                  <a:pt x="5849973" y="1296799"/>
                  <a:pt x="5778623" y="1369280"/>
                </a:cubicBezTo>
                <a:cubicBezTo>
                  <a:pt x="5754207" y="1393852"/>
                  <a:pt x="5718605" y="1401742"/>
                  <a:pt x="5710841" y="1462628"/>
                </a:cubicBezTo>
                <a:cubicBezTo>
                  <a:pt x="5753463" y="1508141"/>
                  <a:pt x="5802053" y="1451295"/>
                  <a:pt x="5846774" y="1455933"/>
                </a:cubicBezTo>
                <a:cubicBezTo>
                  <a:pt x="5883727" y="1460129"/>
                  <a:pt x="5943609" y="1438568"/>
                  <a:pt x="5897329" y="1553073"/>
                </a:cubicBezTo>
                <a:cubicBezTo>
                  <a:pt x="5883856" y="1586627"/>
                  <a:pt x="5901366" y="1604100"/>
                  <a:pt x="5919735" y="1602736"/>
                </a:cubicBezTo>
                <a:cubicBezTo>
                  <a:pt x="6068526" y="1589022"/>
                  <a:pt x="6006837" y="1813624"/>
                  <a:pt x="6057874" y="1910648"/>
                </a:cubicBezTo>
                <a:cubicBezTo>
                  <a:pt x="6072264" y="1936644"/>
                  <a:pt x="6059978" y="1992417"/>
                  <a:pt x="6039719" y="2010547"/>
                </a:cubicBezTo>
                <a:cubicBezTo>
                  <a:pt x="5911143" y="2127229"/>
                  <a:pt x="5899692" y="2331836"/>
                  <a:pt x="5841713" y="2520599"/>
                </a:cubicBezTo>
                <a:cubicBezTo>
                  <a:pt x="5912636" y="2572423"/>
                  <a:pt x="5995799" y="2566926"/>
                  <a:pt x="6071734" y="2593468"/>
                </a:cubicBezTo>
                <a:cubicBezTo>
                  <a:pt x="6150607" y="2620843"/>
                  <a:pt x="6151703" y="2655507"/>
                  <a:pt x="6092050" y="2806646"/>
                </a:cubicBezTo>
                <a:cubicBezTo>
                  <a:pt x="6259331" y="2795420"/>
                  <a:pt x="6259331" y="2795420"/>
                  <a:pt x="6215122" y="3021197"/>
                </a:cubicBezTo>
                <a:cubicBezTo>
                  <a:pt x="6259035" y="3016573"/>
                  <a:pt x="6302431" y="3085300"/>
                  <a:pt x="6338100" y="3178087"/>
                </a:cubicBezTo>
                <a:lnTo>
                  <a:pt x="6343927" y="3194685"/>
                </a:lnTo>
                <a:lnTo>
                  <a:pt x="6343850" y="3201174"/>
                </a:lnTo>
                <a:cubicBezTo>
                  <a:pt x="6346866" y="3232770"/>
                  <a:pt x="6355995" y="3253323"/>
                  <a:pt x="6366375" y="3271251"/>
                </a:cubicBezTo>
                <a:lnTo>
                  <a:pt x="6369430" y="3276240"/>
                </a:lnTo>
                <a:lnTo>
                  <a:pt x="6392405" y="3360437"/>
                </a:lnTo>
                <a:lnTo>
                  <a:pt x="6397993" y="3390203"/>
                </a:lnTo>
                <a:lnTo>
                  <a:pt x="6394652" y="3402205"/>
                </a:lnTo>
                <a:cubicBezTo>
                  <a:pt x="6388505" y="3414621"/>
                  <a:pt x="6379344" y="3427747"/>
                  <a:pt x="6366662" y="3442044"/>
                </a:cubicBezTo>
                <a:cubicBezTo>
                  <a:pt x="6239481" y="3584662"/>
                  <a:pt x="6224938" y="3605480"/>
                  <a:pt x="6320915" y="3701547"/>
                </a:cubicBezTo>
                <a:lnTo>
                  <a:pt x="6364618" y="3743844"/>
                </a:lnTo>
                <a:lnTo>
                  <a:pt x="6370409" y="3754454"/>
                </a:lnTo>
                <a:lnTo>
                  <a:pt x="6373773" y="3768237"/>
                </a:lnTo>
                <a:cubicBezTo>
                  <a:pt x="6374277" y="3777528"/>
                  <a:pt x="6374207" y="3788146"/>
                  <a:pt x="6375298" y="3796540"/>
                </a:cubicBezTo>
                <a:cubicBezTo>
                  <a:pt x="6339717" y="3831045"/>
                  <a:pt x="6294642" y="3774365"/>
                  <a:pt x="6253487" y="3856948"/>
                </a:cubicBezTo>
                <a:lnTo>
                  <a:pt x="6385416" y="4014409"/>
                </a:lnTo>
                <a:lnTo>
                  <a:pt x="6374795" y="4038554"/>
                </a:lnTo>
                <a:cubicBezTo>
                  <a:pt x="6363579" y="4073249"/>
                  <a:pt x="6356895" y="4111559"/>
                  <a:pt x="6351015" y="4150489"/>
                </a:cubicBezTo>
                <a:lnTo>
                  <a:pt x="6340821" y="4212706"/>
                </a:lnTo>
                <a:lnTo>
                  <a:pt x="12191999" y="4212706"/>
                </a:lnTo>
                <a:lnTo>
                  <a:pt x="12191999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12191999" y="6858000"/>
                </a:lnTo>
                <a:lnTo>
                  <a:pt x="12191999" y="4323902"/>
                </a:lnTo>
                <a:lnTo>
                  <a:pt x="9307672" y="4323902"/>
                </a:lnTo>
                <a:lnTo>
                  <a:pt x="930767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pPr defTabSz="457200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AF054980-A6B4-423C-9036-86F971AD4C3C}"/>
              </a:ext>
            </a:extLst>
          </p:cNvPr>
          <p:cNvSpPr txBox="1"/>
          <p:nvPr/>
        </p:nvSpPr>
        <p:spPr>
          <a:xfrm>
            <a:off x="1257300" y="1026695"/>
            <a:ext cx="6521922" cy="88873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R="0" lvl="0" fontAlgn="auto">
              <a:lnSpc>
                <a:spcPct val="90000"/>
              </a:lnSpc>
              <a:spcBef>
                <a:spcPts val="0"/>
              </a:spcBef>
              <a:spcAft>
                <a:spcPts val="660"/>
              </a:spcAft>
              <a:buClrTx/>
              <a:buSzTx/>
              <a:tabLst/>
              <a:defRPr/>
            </a:pPr>
            <a:r>
              <a:rPr lang="en-US" sz="2400" b="1" dirty="0">
                <a:solidFill>
                  <a:srgbClr val="0893A9"/>
                </a:solidFill>
                <a:latin typeface="Open Sans    "/>
                <a:sym typeface="Open Sans Bold"/>
              </a:rPr>
              <a:t>Miten?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Hankkeessa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toimii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säännöllisesti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kokoontuva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kokemuskehittäjäryhmä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,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jonka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kautta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kokemuksen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ääni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tulee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kuuluviin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vaikuttamistyössä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Tukityöskentelyssä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olevien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toiveita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kuullaan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ja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huomioidaan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työskentelyn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suunnittelussa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ja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toteutuksessa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Tukityöskentelyssä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olevien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toiveita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kuunnellaan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kehitettäessä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erityisasiantuntijuuksia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yhdisteleviä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vertaisryhmätoimintoja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Yksilöllisessä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tukityössä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sekä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vertaisryhmissä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osallisuuden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kokemusta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vahvistetaan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erilaisin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luovin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ja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toiminnallisin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menetelmin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Vapaaehtoisia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vertaisohjaajia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otetaan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mukaan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tukityöskentelyyn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ja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vertaisryhmiin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.</a:t>
            </a:r>
          </a:p>
          <a:p>
            <a:endParaRPr lang="en-US" sz="2400" b="1" dirty="0">
              <a:solidFill>
                <a:srgbClr val="0893A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R="0" lvl="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endParaRPr lang="en-US" sz="2400" b="1" dirty="0">
              <a:solidFill>
                <a:srgbClr val="0893A9"/>
              </a:solidFill>
              <a:latin typeface="Open Sans    "/>
              <a:sym typeface="Open Sans Bold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57FC3B81-1725-7567-CC6F-166AEDAFA7E6}"/>
              </a:ext>
            </a:extLst>
          </p:cNvPr>
          <p:cNvSpPr txBox="1"/>
          <p:nvPr/>
        </p:nvSpPr>
        <p:spPr>
          <a:xfrm>
            <a:off x="9447772" y="7894380"/>
            <a:ext cx="3768636" cy="644381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 defTabSz="398181">
              <a:lnSpc>
                <a:spcPts val="1518"/>
              </a:lnSpc>
              <a:spcAft>
                <a:spcPts val="311"/>
              </a:spcAft>
            </a:pPr>
            <a:r>
              <a:rPr lang="en-US" sz="1084" b="1" kern="1200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TURVAISUUS</a:t>
            </a:r>
            <a:endParaRPr lang="en-US" sz="2490" b="1" dirty="0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4416B228-56D8-80AC-5C21-6BCCEFAD8A95}"/>
              </a:ext>
            </a:extLst>
          </p:cNvPr>
          <p:cNvSpPr txBox="1"/>
          <p:nvPr/>
        </p:nvSpPr>
        <p:spPr>
          <a:xfrm>
            <a:off x="10508780" y="1026695"/>
            <a:ext cx="6954495" cy="41863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US" sz="3000" dirty="0">
                <a:solidFill>
                  <a:srgbClr val="0893A9"/>
                </a:solidFill>
                <a:latin typeface="Open Sans Bold" panose="020B0806030504020204" charset="0"/>
                <a:ea typeface="Open Sans Bold" panose="020B0806030504020204" charset="0"/>
                <a:cs typeface="Open Sans Bold" panose="020B0806030504020204" charset="0"/>
                <a:sym typeface="Open Sans Bold"/>
              </a:rPr>
              <a:t>YKSILÖLLINEN PSYKOSOSIAALINEN TUKI SEKÄ VERTAISTUELLISET RYHMÄTOIMINNOT LISÄÄVÄT OSALLISTUJIEN TOIMINTAKYKYÄ JA    OSALLISUUDEN KOKEMUKSIA  KUORMITTAVASSA ELÄMÄNTILANTEESSA.</a:t>
            </a:r>
          </a:p>
          <a:p>
            <a:pPr algn="l"/>
            <a:endParaRPr lang="en-US" sz="3000" dirty="0">
              <a:solidFill>
                <a:srgbClr val="0893A9"/>
              </a:solidFill>
              <a:latin typeface="Open Sans Bold"/>
              <a:ea typeface="Open Sans Bold"/>
              <a:cs typeface="Open Sans Bold"/>
            </a:endParaRPr>
          </a:p>
          <a:p>
            <a:pPr>
              <a:lnSpc>
                <a:spcPts val="4251"/>
              </a:lnSpc>
            </a:pPr>
            <a:endParaRPr lang="en-US" sz="2400" b="1" dirty="0">
              <a:solidFill>
                <a:srgbClr val="0893A9"/>
              </a:solidFill>
              <a:latin typeface="Open Sans Bold"/>
              <a:ea typeface="Open Sans Bold"/>
              <a:cs typeface="Open Sans Bold"/>
            </a:endParaRPr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41C32B18-4ADA-600C-9F6D-92F7D696ED8F}"/>
              </a:ext>
            </a:extLst>
          </p:cNvPr>
          <p:cNvGrpSpPr/>
          <p:nvPr/>
        </p:nvGrpSpPr>
        <p:grpSpPr>
          <a:xfrm>
            <a:off x="9447772" y="7960181"/>
            <a:ext cx="3768636" cy="644382"/>
            <a:chOff x="0" y="0"/>
            <a:chExt cx="2219334" cy="331848"/>
          </a:xfrm>
        </p:grpSpPr>
        <p:sp>
          <p:nvSpPr>
            <p:cNvPr id="9" name="Freeform 3">
              <a:extLst>
                <a:ext uri="{FF2B5EF4-FFF2-40B4-BE49-F238E27FC236}">
                  <a16:creationId xmlns:a16="http://schemas.microsoft.com/office/drawing/2014/main" id="{2DB6ADE3-6DB9-8ADE-CF72-12FE3C1B3B89}"/>
                </a:ext>
              </a:extLst>
            </p:cNvPr>
            <p:cNvSpPr/>
            <p:nvPr/>
          </p:nvSpPr>
          <p:spPr>
            <a:xfrm>
              <a:off x="0" y="0"/>
              <a:ext cx="2219334" cy="331848"/>
            </a:xfrm>
            <a:custGeom>
              <a:avLst/>
              <a:gdLst/>
              <a:ahLst/>
              <a:cxnLst/>
              <a:rect l="l" t="t" r="r" b="b"/>
              <a:pathLst>
                <a:path w="2219334" h="331848">
                  <a:moveTo>
                    <a:pt x="46856" y="0"/>
                  </a:moveTo>
                  <a:lnTo>
                    <a:pt x="2172478" y="0"/>
                  </a:lnTo>
                  <a:cubicBezTo>
                    <a:pt x="2198356" y="0"/>
                    <a:pt x="2219334" y="20978"/>
                    <a:pt x="2219334" y="46856"/>
                  </a:cubicBezTo>
                  <a:lnTo>
                    <a:pt x="2219334" y="284992"/>
                  </a:lnTo>
                  <a:cubicBezTo>
                    <a:pt x="2219334" y="310870"/>
                    <a:pt x="2198356" y="331848"/>
                    <a:pt x="2172478" y="331848"/>
                  </a:cubicBezTo>
                  <a:lnTo>
                    <a:pt x="46856" y="331848"/>
                  </a:lnTo>
                  <a:cubicBezTo>
                    <a:pt x="34429" y="331848"/>
                    <a:pt x="22511" y="326912"/>
                    <a:pt x="13724" y="318124"/>
                  </a:cubicBezTo>
                  <a:cubicBezTo>
                    <a:pt x="4937" y="309337"/>
                    <a:pt x="0" y="297419"/>
                    <a:pt x="0" y="284992"/>
                  </a:cubicBezTo>
                  <a:lnTo>
                    <a:pt x="0" y="46856"/>
                  </a:lnTo>
                  <a:cubicBezTo>
                    <a:pt x="0" y="34429"/>
                    <a:pt x="4937" y="22511"/>
                    <a:pt x="13724" y="13724"/>
                  </a:cubicBezTo>
                  <a:cubicBezTo>
                    <a:pt x="22511" y="4937"/>
                    <a:pt x="34429" y="0"/>
                    <a:pt x="46856" y="0"/>
                  </a:cubicBezTo>
                  <a:close/>
                </a:path>
              </a:pathLst>
            </a:custGeom>
            <a:solidFill>
              <a:srgbClr val="0893A9"/>
            </a:solidFill>
          </p:spPr>
          <p:txBody>
            <a:bodyPr/>
            <a:lstStyle/>
            <a:p>
              <a:endParaRPr lang="fi-FI"/>
            </a:p>
          </p:txBody>
        </p:sp>
        <p:sp>
          <p:nvSpPr>
            <p:cNvPr id="10" name="TextBox 4">
              <a:extLst>
                <a:ext uri="{FF2B5EF4-FFF2-40B4-BE49-F238E27FC236}">
                  <a16:creationId xmlns:a16="http://schemas.microsoft.com/office/drawing/2014/main" id="{4DDB6308-E6E9-31CA-4C59-D4B528B819B9}"/>
                </a:ext>
              </a:extLst>
            </p:cNvPr>
            <p:cNvSpPr txBox="1"/>
            <p:nvPr/>
          </p:nvSpPr>
          <p:spPr>
            <a:xfrm>
              <a:off x="0" y="0"/>
              <a:ext cx="2219334" cy="3318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87"/>
                </a:lnSpc>
              </a:pPr>
              <a:r>
                <a:rPr lang="en-US" sz="2490" b="1" dirty="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OSALLISUUS</a:t>
              </a:r>
            </a:p>
          </p:txBody>
        </p:sp>
      </p:grpSp>
      <p:grpSp>
        <p:nvGrpSpPr>
          <p:cNvPr id="12" name="Group 5">
            <a:extLst>
              <a:ext uri="{FF2B5EF4-FFF2-40B4-BE49-F238E27FC236}">
                <a16:creationId xmlns:a16="http://schemas.microsoft.com/office/drawing/2014/main" id="{339EEB46-1C17-6311-49F0-DE1FF42F9ECF}"/>
              </a:ext>
            </a:extLst>
          </p:cNvPr>
          <p:cNvGrpSpPr/>
          <p:nvPr/>
        </p:nvGrpSpPr>
        <p:grpSpPr>
          <a:xfrm>
            <a:off x="14334505" y="7006875"/>
            <a:ext cx="3568994" cy="2602346"/>
            <a:chOff x="0" y="0"/>
            <a:chExt cx="1101631" cy="812800"/>
          </a:xfrm>
        </p:grpSpPr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AD51141F-FC86-6A18-07D3-C62D0CEA37B2}"/>
                </a:ext>
              </a:extLst>
            </p:cNvPr>
            <p:cNvSpPr/>
            <p:nvPr/>
          </p:nvSpPr>
          <p:spPr>
            <a:xfrm>
              <a:off x="0" y="0"/>
              <a:ext cx="1101631" cy="812800"/>
            </a:xfrm>
            <a:custGeom>
              <a:avLst/>
              <a:gdLst/>
              <a:ahLst/>
              <a:cxnLst/>
              <a:rect l="l" t="t" r="r" b="b"/>
              <a:pathLst>
                <a:path w="1101631" h="812800">
                  <a:moveTo>
                    <a:pt x="28085" y="0"/>
                  </a:moveTo>
                  <a:lnTo>
                    <a:pt x="1073547" y="0"/>
                  </a:lnTo>
                  <a:cubicBezTo>
                    <a:pt x="1080995" y="0"/>
                    <a:pt x="1088139" y="2959"/>
                    <a:pt x="1093406" y="8226"/>
                  </a:cubicBezTo>
                  <a:cubicBezTo>
                    <a:pt x="1098672" y="13493"/>
                    <a:pt x="1101631" y="20636"/>
                    <a:pt x="1101631" y="28085"/>
                  </a:cubicBezTo>
                  <a:lnTo>
                    <a:pt x="1101631" y="784715"/>
                  </a:lnTo>
                  <a:cubicBezTo>
                    <a:pt x="1101631" y="800226"/>
                    <a:pt x="1089057" y="812800"/>
                    <a:pt x="1073547" y="812800"/>
                  </a:cubicBezTo>
                  <a:lnTo>
                    <a:pt x="28085" y="812800"/>
                  </a:lnTo>
                  <a:cubicBezTo>
                    <a:pt x="20636" y="812800"/>
                    <a:pt x="13493" y="809841"/>
                    <a:pt x="8226" y="804574"/>
                  </a:cubicBezTo>
                  <a:cubicBezTo>
                    <a:pt x="2959" y="799307"/>
                    <a:pt x="0" y="792164"/>
                    <a:pt x="0" y="784715"/>
                  </a:cubicBezTo>
                  <a:lnTo>
                    <a:pt x="0" y="28085"/>
                  </a:lnTo>
                  <a:cubicBezTo>
                    <a:pt x="0" y="20636"/>
                    <a:pt x="2959" y="13493"/>
                    <a:pt x="8226" y="8226"/>
                  </a:cubicBezTo>
                  <a:cubicBezTo>
                    <a:pt x="13493" y="2959"/>
                    <a:pt x="20636" y="0"/>
                    <a:pt x="28085" y="0"/>
                  </a:cubicBezTo>
                  <a:close/>
                </a:path>
              </a:pathLst>
            </a:custGeom>
            <a:blipFill>
              <a:blip r:embed="rId2"/>
              <a:stretch>
                <a:fillRect l="-179571" t="-1565" r="-5014" b="-115135"/>
              </a:stretch>
            </a:blipFill>
          </p:spPr>
          <p:txBody>
            <a:bodyPr/>
            <a:lstStyle/>
            <a:p>
              <a:endParaRPr lang="fi-FI"/>
            </a:p>
          </p:txBody>
        </p:sp>
      </p:grpSp>
      <p:sp>
        <p:nvSpPr>
          <p:cNvPr id="3" name="Tekstiruutu 2">
            <a:extLst>
              <a:ext uri="{FF2B5EF4-FFF2-40B4-BE49-F238E27FC236}">
                <a16:creationId xmlns:a16="http://schemas.microsoft.com/office/drawing/2014/main" id="{CF862CA4-6E6E-74C8-F948-0B187E081146}"/>
              </a:ext>
            </a:extLst>
          </p:cNvPr>
          <p:cNvSpPr txBox="1"/>
          <p:nvPr/>
        </p:nvSpPr>
        <p:spPr>
          <a:xfrm>
            <a:off x="10065256" y="8670364"/>
            <a:ext cx="25336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748970">
              <a:spcAft>
                <a:spcPts val="660"/>
              </a:spcAft>
            </a:pPr>
            <a:r>
              <a:rPr lang="en-US" b="1" dirty="0">
                <a:solidFill>
                  <a:srgbClr val="0893A9"/>
                </a:solidFill>
                <a:latin typeface="Open Sans Bold" panose="020B0806030504020204" charset="0"/>
                <a:ea typeface="Open Sans Bold" panose="020B0806030504020204" charset="0"/>
                <a:cs typeface="Open Sans Bold" panose="020B0806030504020204" charset="0"/>
                <a:sym typeface="Open Sans Bold"/>
              </a:rPr>
              <a:t>VOIMAA JA VALOA ELÄMÄÄN -HANKE</a:t>
            </a:r>
            <a:endParaRPr lang="en-US" sz="1800" b="1" dirty="0">
              <a:solidFill>
                <a:srgbClr val="0893A9"/>
              </a:solidFill>
              <a:latin typeface="Open Sans Bold" panose="020B0806030504020204" charset="0"/>
              <a:ea typeface="Open Sans Bold" panose="020B0806030504020204" charset="0"/>
              <a:cs typeface="Open Sans Bold" panose="020B0806030504020204" charset="0"/>
              <a:sym typeface="Open Sans Bold"/>
            </a:endParaRPr>
          </a:p>
        </p:txBody>
      </p:sp>
    </p:spTree>
    <p:extLst>
      <p:ext uri="{BB962C8B-B14F-4D97-AF65-F5344CB8AC3E}">
        <p14:creationId xmlns:p14="http://schemas.microsoft.com/office/powerpoint/2010/main" val="28124334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EBBF1E-A4FE-0588-03B4-72BAFFC8FD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F6B71A6C-E8E4-27C0-0F16-B633A47799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342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56" name="Freeform: Shape 55">
            <a:extLst>
              <a:ext uri="{FF2B5EF4-FFF2-40B4-BE49-F238E27FC236}">
                <a16:creationId xmlns:a16="http://schemas.microsoft.com/office/drawing/2014/main" id="{F004AA76-CC9C-9FEC-BA90-FBDC313972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custGeom>
            <a:avLst/>
            <a:gdLst>
              <a:gd name="connsiteX0" fmla="*/ 6315529 w 12192000"/>
              <a:gd name="connsiteY0" fmla="*/ 4323896 h 6858000"/>
              <a:gd name="connsiteX1" fmla="*/ 6295588 w 12192000"/>
              <a:gd name="connsiteY1" fmla="*/ 4367579 h 6858000"/>
              <a:gd name="connsiteX2" fmla="*/ 6219229 w 12192000"/>
              <a:gd name="connsiteY2" fmla="*/ 4436818 h 6858000"/>
              <a:gd name="connsiteX3" fmla="*/ 6065687 w 12192000"/>
              <a:gd name="connsiteY3" fmla="*/ 4637204 h 6858000"/>
              <a:gd name="connsiteX4" fmla="*/ 5727387 w 12192000"/>
              <a:gd name="connsiteY4" fmla="*/ 5460076 h 6858000"/>
              <a:gd name="connsiteX5" fmla="*/ 5620972 w 12192000"/>
              <a:gd name="connsiteY5" fmla="*/ 5725836 h 6858000"/>
              <a:gd name="connsiteX6" fmla="*/ 5707795 w 12192000"/>
              <a:gd name="connsiteY6" fmla="*/ 5790089 h 6858000"/>
              <a:gd name="connsiteX7" fmla="*/ 5554627 w 12192000"/>
              <a:gd name="connsiteY7" fmla="*/ 6078873 h 6858000"/>
              <a:gd name="connsiteX8" fmla="*/ 5373489 w 12192000"/>
              <a:gd name="connsiteY8" fmla="*/ 6402408 h 6858000"/>
              <a:gd name="connsiteX9" fmla="*/ 5099999 w 12192000"/>
              <a:gd name="connsiteY9" fmla="*/ 6827527 h 6858000"/>
              <a:gd name="connsiteX10" fmla="*/ 5078133 w 12192000"/>
              <a:gd name="connsiteY10" fmla="*/ 6857998 h 6858000"/>
              <a:gd name="connsiteX11" fmla="*/ 9179960 w 12192000"/>
              <a:gd name="connsiteY11" fmla="*/ 6857998 h 6858000"/>
              <a:gd name="connsiteX12" fmla="*/ 9179960 w 12192000"/>
              <a:gd name="connsiteY12" fmla="*/ 4323896 h 6858000"/>
              <a:gd name="connsiteX13" fmla="*/ 0 w 12192000"/>
              <a:gd name="connsiteY13" fmla="*/ 0 h 6858000"/>
              <a:gd name="connsiteX14" fmla="*/ 5872711 w 12192000"/>
              <a:gd name="connsiteY14" fmla="*/ 0 h 6858000"/>
              <a:gd name="connsiteX15" fmla="*/ 5885421 w 12192000"/>
              <a:gd name="connsiteY15" fmla="*/ 20207 h 6858000"/>
              <a:gd name="connsiteX16" fmla="*/ 5925300 w 12192000"/>
              <a:gd name="connsiteY16" fmla="*/ 48911 h 6858000"/>
              <a:gd name="connsiteX17" fmla="*/ 5940039 w 12192000"/>
              <a:gd name="connsiteY17" fmla="*/ 101212 h 6858000"/>
              <a:gd name="connsiteX18" fmla="*/ 5969942 w 12192000"/>
              <a:gd name="connsiteY18" fmla="*/ 311282 h 6858000"/>
              <a:gd name="connsiteX19" fmla="*/ 5961238 w 12192000"/>
              <a:gd name="connsiteY19" fmla="*/ 357643 h 6858000"/>
              <a:gd name="connsiteX20" fmla="*/ 5917195 w 12192000"/>
              <a:gd name="connsiteY20" fmla="*/ 420369 h 6858000"/>
              <a:gd name="connsiteX21" fmla="*/ 5882753 w 12192000"/>
              <a:gd name="connsiteY21" fmla="*/ 556832 h 6858000"/>
              <a:gd name="connsiteX22" fmla="*/ 5814490 w 12192000"/>
              <a:gd name="connsiteY22" fmla="*/ 757416 h 6858000"/>
              <a:gd name="connsiteX23" fmla="*/ 5780064 w 12192000"/>
              <a:gd name="connsiteY23" fmla="*/ 817804 h 6858000"/>
              <a:gd name="connsiteX24" fmla="*/ 5808232 w 12192000"/>
              <a:gd name="connsiteY24" fmla="*/ 850533 h 6858000"/>
              <a:gd name="connsiteX25" fmla="*/ 5906473 w 12192000"/>
              <a:gd name="connsiteY25" fmla="*/ 1076571 h 6858000"/>
              <a:gd name="connsiteX26" fmla="*/ 5778623 w 12192000"/>
              <a:gd name="connsiteY26" fmla="*/ 1369280 h 6858000"/>
              <a:gd name="connsiteX27" fmla="*/ 5710841 w 12192000"/>
              <a:gd name="connsiteY27" fmla="*/ 1462628 h 6858000"/>
              <a:gd name="connsiteX28" fmla="*/ 5846774 w 12192000"/>
              <a:gd name="connsiteY28" fmla="*/ 1455933 h 6858000"/>
              <a:gd name="connsiteX29" fmla="*/ 5897329 w 12192000"/>
              <a:gd name="connsiteY29" fmla="*/ 1553073 h 6858000"/>
              <a:gd name="connsiteX30" fmla="*/ 5919735 w 12192000"/>
              <a:gd name="connsiteY30" fmla="*/ 1602736 h 6858000"/>
              <a:gd name="connsiteX31" fmla="*/ 6057874 w 12192000"/>
              <a:gd name="connsiteY31" fmla="*/ 1910648 h 6858000"/>
              <a:gd name="connsiteX32" fmla="*/ 6039719 w 12192000"/>
              <a:gd name="connsiteY32" fmla="*/ 2010547 h 6858000"/>
              <a:gd name="connsiteX33" fmla="*/ 5841713 w 12192000"/>
              <a:gd name="connsiteY33" fmla="*/ 2520599 h 6858000"/>
              <a:gd name="connsiteX34" fmla="*/ 6071734 w 12192000"/>
              <a:gd name="connsiteY34" fmla="*/ 2593468 h 6858000"/>
              <a:gd name="connsiteX35" fmla="*/ 6092050 w 12192000"/>
              <a:gd name="connsiteY35" fmla="*/ 2806646 h 6858000"/>
              <a:gd name="connsiteX36" fmla="*/ 6215122 w 12192000"/>
              <a:gd name="connsiteY36" fmla="*/ 3021197 h 6858000"/>
              <a:gd name="connsiteX37" fmla="*/ 6338100 w 12192000"/>
              <a:gd name="connsiteY37" fmla="*/ 3178087 h 6858000"/>
              <a:gd name="connsiteX38" fmla="*/ 6343927 w 12192000"/>
              <a:gd name="connsiteY38" fmla="*/ 3194685 h 6858000"/>
              <a:gd name="connsiteX39" fmla="*/ 6343850 w 12192000"/>
              <a:gd name="connsiteY39" fmla="*/ 3201174 h 6858000"/>
              <a:gd name="connsiteX40" fmla="*/ 6366375 w 12192000"/>
              <a:gd name="connsiteY40" fmla="*/ 3271251 h 6858000"/>
              <a:gd name="connsiteX41" fmla="*/ 6369430 w 12192000"/>
              <a:gd name="connsiteY41" fmla="*/ 3276240 h 6858000"/>
              <a:gd name="connsiteX42" fmla="*/ 6392405 w 12192000"/>
              <a:gd name="connsiteY42" fmla="*/ 3360437 h 6858000"/>
              <a:gd name="connsiteX43" fmla="*/ 6397993 w 12192000"/>
              <a:gd name="connsiteY43" fmla="*/ 3390203 h 6858000"/>
              <a:gd name="connsiteX44" fmla="*/ 6394652 w 12192000"/>
              <a:gd name="connsiteY44" fmla="*/ 3402205 h 6858000"/>
              <a:gd name="connsiteX45" fmla="*/ 6366662 w 12192000"/>
              <a:gd name="connsiteY45" fmla="*/ 3442044 h 6858000"/>
              <a:gd name="connsiteX46" fmla="*/ 6320915 w 12192000"/>
              <a:gd name="connsiteY46" fmla="*/ 3701547 h 6858000"/>
              <a:gd name="connsiteX47" fmla="*/ 6364618 w 12192000"/>
              <a:gd name="connsiteY47" fmla="*/ 3743844 h 6858000"/>
              <a:gd name="connsiteX48" fmla="*/ 6370409 w 12192000"/>
              <a:gd name="connsiteY48" fmla="*/ 3754454 h 6858000"/>
              <a:gd name="connsiteX49" fmla="*/ 6373773 w 12192000"/>
              <a:gd name="connsiteY49" fmla="*/ 3768237 h 6858000"/>
              <a:gd name="connsiteX50" fmla="*/ 6375298 w 12192000"/>
              <a:gd name="connsiteY50" fmla="*/ 3796540 h 6858000"/>
              <a:gd name="connsiteX51" fmla="*/ 6253487 w 12192000"/>
              <a:gd name="connsiteY51" fmla="*/ 3856948 h 6858000"/>
              <a:gd name="connsiteX52" fmla="*/ 6385416 w 12192000"/>
              <a:gd name="connsiteY52" fmla="*/ 4014409 h 6858000"/>
              <a:gd name="connsiteX53" fmla="*/ 6374795 w 12192000"/>
              <a:gd name="connsiteY53" fmla="*/ 4038554 h 6858000"/>
              <a:gd name="connsiteX54" fmla="*/ 6351015 w 12192000"/>
              <a:gd name="connsiteY54" fmla="*/ 4150489 h 6858000"/>
              <a:gd name="connsiteX55" fmla="*/ 6340821 w 12192000"/>
              <a:gd name="connsiteY55" fmla="*/ 4212706 h 6858000"/>
              <a:gd name="connsiteX56" fmla="*/ 12191999 w 12192000"/>
              <a:gd name="connsiteY56" fmla="*/ 4212706 h 6858000"/>
              <a:gd name="connsiteX57" fmla="*/ 12191999 w 12192000"/>
              <a:gd name="connsiteY57" fmla="*/ 0 h 6858000"/>
              <a:gd name="connsiteX58" fmla="*/ 12192000 w 12192000"/>
              <a:gd name="connsiteY58" fmla="*/ 0 h 6858000"/>
              <a:gd name="connsiteX59" fmla="*/ 12192000 w 12192000"/>
              <a:gd name="connsiteY59" fmla="*/ 6858000 h 6858000"/>
              <a:gd name="connsiteX60" fmla="*/ 12191999 w 12192000"/>
              <a:gd name="connsiteY60" fmla="*/ 6858000 h 6858000"/>
              <a:gd name="connsiteX61" fmla="*/ 12191999 w 12192000"/>
              <a:gd name="connsiteY61" fmla="*/ 4323902 h 6858000"/>
              <a:gd name="connsiteX62" fmla="*/ 9307672 w 12192000"/>
              <a:gd name="connsiteY62" fmla="*/ 4323902 h 6858000"/>
              <a:gd name="connsiteX63" fmla="*/ 9307672 w 12192000"/>
              <a:gd name="connsiteY63" fmla="*/ 6858000 h 6858000"/>
              <a:gd name="connsiteX64" fmla="*/ 0 w 12192000"/>
              <a:gd name="connsiteY6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12192000" h="6858000">
                <a:moveTo>
                  <a:pt x="6315529" y="4323896"/>
                </a:moveTo>
                <a:lnTo>
                  <a:pt x="6295588" y="4367579"/>
                </a:lnTo>
                <a:cubicBezTo>
                  <a:pt x="6278024" y="4397022"/>
                  <a:pt x="6253813" y="4421099"/>
                  <a:pt x="6219229" y="4436818"/>
                </a:cubicBezTo>
                <a:cubicBezTo>
                  <a:pt x="6148079" y="4469666"/>
                  <a:pt x="6116436" y="4572066"/>
                  <a:pt x="6065687" y="4637204"/>
                </a:cubicBezTo>
                <a:cubicBezTo>
                  <a:pt x="5888713" y="4862696"/>
                  <a:pt x="5773979" y="5125824"/>
                  <a:pt x="5727387" y="5460076"/>
                </a:cubicBezTo>
                <a:cubicBezTo>
                  <a:pt x="5714326" y="5552523"/>
                  <a:pt x="5656974" y="5638673"/>
                  <a:pt x="5620972" y="5725836"/>
                </a:cubicBezTo>
                <a:cubicBezTo>
                  <a:pt x="5641553" y="5779043"/>
                  <a:pt x="5738619" y="5631221"/>
                  <a:pt x="5707795" y="5790089"/>
                </a:cubicBezTo>
                <a:cubicBezTo>
                  <a:pt x="5684453" y="5909876"/>
                  <a:pt x="5617437" y="5996827"/>
                  <a:pt x="5554627" y="6078873"/>
                </a:cubicBezTo>
                <a:cubicBezTo>
                  <a:pt x="5482491" y="6172498"/>
                  <a:pt x="5402203" y="6253366"/>
                  <a:pt x="5373489" y="6402408"/>
                </a:cubicBezTo>
                <a:cubicBezTo>
                  <a:pt x="5371924" y="6410357"/>
                  <a:pt x="5276557" y="6577417"/>
                  <a:pt x="5099999" y="6827527"/>
                </a:cubicBezTo>
                <a:lnTo>
                  <a:pt x="5078133" y="6857998"/>
                </a:lnTo>
                <a:lnTo>
                  <a:pt x="9179960" y="6857998"/>
                </a:lnTo>
                <a:lnTo>
                  <a:pt x="9179960" y="4323896"/>
                </a:lnTo>
                <a:close/>
                <a:moveTo>
                  <a:pt x="0" y="0"/>
                </a:moveTo>
                <a:lnTo>
                  <a:pt x="5872711" y="0"/>
                </a:lnTo>
                <a:lnTo>
                  <a:pt x="5885421" y="20207"/>
                </a:lnTo>
                <a:cubicBezTo>
                  <a:pt x="5896481" y="32882"/>
                  <a:pt x="5909484" y="42864"/>
                  <a:pt x="5925300" y="48911"/>
                </a:cubicBezTo>
                <a:cubicBezTo>
                  <a:pt x="5940498" y="54526"/>
                  <a:pt x="5945509" y="75042"/>
                  <a:pt x="5940039" y="101212"/>
                </a:cubicBezTo>
                <a:cubicBezTo>
                  <a:pt x="5921950" y="187894"/>
                  <a:pt x="5936667" y="254951"/>
                  <a:pt x="5969942" y="311282"/>
                </a:cubicBezTo>
                <a:cubicBezTo>
                  <a:pt x="5981709" y="330926"/>
                  <a:pt x="5977292" y="344422"/>
                  <a:pt x="5961238" y="357643"/>
                </a:cubicBezTo>
                <a:cubicBezTo>
                  <a:pt x="5942802" y="372223"/>
                  <a:pt x="5928461" y="393565"/>
                  <a:pt x="5917195" y="420369"/>
                </a:cubicBezTo>
                <a:cubicBezTo>
                  <a:pt x="5898701" y="463685"/>
                  <a:pt x="5889992" y="510050"/>
                  <a:pt x="5882753" y="556832"/>
                </a:cubicBezTo>
                <a:cubicBezTo>
                  <a:pt x="5871511" y="630206"/>
                  <a:pt x="5858246" y="700969"/>
                  <a:pt x="5814490" y="757416"/>
                </a:cubicBezTo>
                <a:cubicBezTo>
                  <a:pt x="5801465" y="774559"/>
                  <a:pt x="5791019" y="796511"/>
                  <a:pt x="5780064" y="817804"/>
                </a:cubicBezTo>
                <a:cubicBezTo>
                  <a:pt x="5783558" y="836359"/>
                  <a:pt x="5792196" y="849005"/>
                  <a:pt x="5808232" y="850533"/>
                </a:cubicBezTo>
                <a:cubicBezTo>
                  <a:pt x="5910296" y="860624"/>
                  <a:pt x="5905771" y="962632"/>
                  <a:pt x="5906473" y="1076571"/>
                </a:cubicBezTo>
                <a:cubicBezTo>
                  <a:pt x="5907545" y="1217584"/>
                  <a:pt x="5849973" y="1296799"/>
                  <a:pt x="5778623" y="1369280"/>
                </a:cubicBezTo>
                <a:cubicBezTo>
                  <a:pt x="5754207" y="1393852"/>
                  <a:pt x="5718605" y="1401742"/>
                  <a:pt x="5710841" y="1462628"/>
                </a:cubicBezTo>
                <a:cubicBezTo>
                  <a:pt x="5753463" y="1508141"/>
                  <a:pt x="5802053" y="1451295"/>
                  <a:pt x="5846774" y="1455933"/>
                </a:cubicBezTo>
                <a:cubicBezTo>
                  <a:pt x="5883727" y="1460129"/>
                  <a:pt x="5943609" y="1438568"/>
                  <a:pt x="5897329" y="1553073"/>
                </a:cubicBezTo>
                <a:cubicBezTo>
                  <a:pt x="5883856" y="1586627"/>
                  <a:pt x="5901366" y="1604100"/>
                  <a:pt x="5919735" y="1602736"/>
                </a:cubicBezTo>
                <a:cubicBezTo>
                  <a:pt x="6068526" y="1589022"/>
                  <a:pt x="6006837" y="1813624"/>
                  <a:pt x="6057874" y="1910648"/>
                </a:cubicBezTo>
                <a:cubicBezTo>
                  <a:pt x="6072264" y="1936644"/>
                  <a:pt x="6059978" y="1992417"/>
                  <a:pt x="6039719" y="2010547"/>
                </a:cubicBezTo>
                <a:cubicBezTo>
                  <a:pt x="5911143" y="2127229"/>
                  <a:pt x="5899692" y="2331836"/>
                  <a:pt x="5841713" y="2520599"/>
                </a:cubicBezTo>
                <a:cubicBezTo>
                  <a:pt x="5912636" y="2572423"/>
                  <a:pt x="5995799" y="2566926"/>
                  <a:pt x="6071734" y="2593468"/>
                </a:cubicBezTo>
                <a:cubicBezTo>
                  <a:pt x="6150607" y="2620843"/>
                  <a:pt x="6151703" y="2655507"/>
                  <a:pt x="6092050" y="2806646"/>
                </a:cubicBezTo>
                <a:cubicBezTo>
                  <a:pt x="6259331" y="2795420"/>
                  <a:pt x="6259331" y="2795420"/>
                  <a:pt x="6215122" y="3021197"/>
                </a:cubicBezTo>
                <a:cubicBezTo>
                  <a:pt x="6259035" y="3016573"/>
                  <a:pt x="6302431" y="3085300"/>
                  <a:pt x="6338100" y="3178087"/>
                </a:cubicBezTo>
                <a:lnTo>
                  <a:pt x="6343927" y="3194685"/>
                </a:lnTo>
                <a:lnTo>
                  <a:pt x="6343850" y="3201174"/>
                </a:lnTo>
                <a:cubicBezTo>
                  <a:pt x="6346866" y="3232770"/>
                  <a:pt x="6355995" y="3253323"/>
                  <a:pt x="6366375" y="3271251"/>
                </a:cubicBezTo>
                <a:lnTo>
                  <a:pt x="6369430" y="3276240"/>
                </a:lnTo>
                <a:lnTo>
                  <a:pt x="6392405" y="3360437"/>
                </a:lnTo>
                <a:lnTo>
                  <a:pt x="6397993" y="3390203"/>
                </a:lnTo>
                <a:lnTo>
                  <a:pt x="6394652" y="3402205"/>
                </a:lnTo>
                <a:cubicBezTo>
                  <a:pt x="6388505" y="3414621"/>
                  <a:pt x="6379344" y="3427747"/>
                  <a:pt x="6366662" y="3442044"/>
                </a:cubicBezTo>
                <a:cubicBezTo>
                  <a:pt x="6239481" y="3584662"/>
                  <a:pt x="6224938" y="3605480"/>
                  <a:pt x="6320915" y="3701547"/>
                </a:cubicBezTo>
                <a:lnTo>
                  <a:pt x="6364618" y="3743844"/>
                </a:lnTo>
                <a:lnTo>
                  <a:pt x="6370409" y="3754454"/>
                </a:lnTo>
                <a:lnTo>
                  <a:pt x="6373773" y="3768237"/>
                </a:lnTo>
                <a:cubicBezTo>
                  <a:pt x="6374277" y="3777528"/>
                  <a:pt x="6374207" y="3788146"/>
                  <a:pt x="6375298" y="3796540"/>
                </a:cubicBezTo>
                <a:cubicBezTo>
                  <a:pt x="6339717" y="3831045"/>
                  <a:pt x="6294642" y="3774365"/>
                  <a:pt x="6253487" y="3856948"/>
                </a:cubicBezTo>
                <a:lnTo>
                  <a:pt x="6385416" y="4014409"/>
                </a:lnTo>
                <a:lnTo>
                  <a:pt x="6374795" y="4038554"/>
                </a:lnTo>
                <a:cubicBezTo>
                  <a:pt x="6363579" y="4073249"/>
                  <a:pt x="6356895" y="4111559"/>
                  <a:pt x="6351015" y="4150489"/>
                </a:cubicBezTo>
                <a:lnTo>
                  <a:pt x="6340821" y="4212706"/>
                </a:lnTo>
                <a:lnTo>
                  <a:pt x="12191999" y="4212706"/>
                </a:lnTo>
                <a:lnTo>
                  <a:pt x="12191999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12191999" y="6858000"/>
                </a:lnTo>
                <a:lnTo>
                  <a:pt x="12191999" y="4323902"/>
                </a:lnTo>
                <a:lnTo>
                  <a:pt x="9307672" y="4323902"/>
                </a:lnTo>
                <a:lnTo>
                  <a:pt x="930767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pPr defTabSz="457200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23ED8E3E-0199-534E-5C8B-DC70609F2C23}"/>
              </a:ext>
            </a:extLst>
          </p:cNvPr>
          <p:cNvSpPr txBox="1"/>
          <p:nvPr/>
        </p:nvSpPr>
        <p:spPr>
          <a:xfrm>
            <a:off x="1257300" y="1026695"/>
            <a:ext cx="6521922" cy="88873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R="0" lvl="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en-US" sz="2400" b="1" dirty="0" err="1">
                <a:solidFill>
                  <a:srgbClr val="0893A9"/>
                </a:solidFill>
                <a:latin typeface="Open Sans    "/>
                <a:sym typeface="Open Sans Bold"/>
              </a:rPr>
              <a:t>Mittarit</a:t>
            </a:r>
            <a:endParaRPr lang="en-US" sz="2400" dirty="0">
              <a:latin typeface="Open Sans    "/>
              <a:sym typeface="Open Sans Bold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Vaikuttavuus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esiin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–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kysely</a:t>
            </a:r>
            <a:endParaRPr lang="en-US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 Bold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Voimavarakehä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Ryhmien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alku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- ja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loppukyselyt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,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joissa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kartoitetaan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osallisuuden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kokemusta</a:t>
            </a:r>
            <a:endParaRPr lang="en-US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 Bold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Yksilöllisen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tukityöskentelyn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palautekyselyssä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kartoiteaan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osallisuuden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kokemusta</a:t>
            </a:r>
            <a:endParaRPr lang="en-US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 Bold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Tavoitteena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on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saada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55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osallistujaa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hankkeeseen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,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jolloin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hankkeen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määrällinen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tavoite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157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osallistujaa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täyttyy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.</a:t>
            </a:r>
          </a:p>
          <a:p>
            <a:endParaRPr lang="en-US" sz="2400" b="1" dirty="0">
              <a:solidFill>
                <a:srgbClr val="0893A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R="0" lvl="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endParaRPr lang="en-US" sz="2400" b="1" dirty="0">
              <a:solidFill>
                <a:srgbClr val="0893A9"/>
              </a:solidFill>
              <a:latin typeface="Open Sans    "/>
              <a:sym typeface="Open Sans Bold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2E169126-E1FE-9EE7-E31B-81EEA0C94E65}"/>
              </a:ext>
            </a:extLst>
          </p:cNvPr>
          <p:cNvSpPr txBox="1"/>
          <p:nvPr/>
        </p:nvSpPr>
        <p:spPr>
          <a:xfrm>
            <a:off x="9447772" y="7894380"/>
            <a:ext cx="3768636" cy="644381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 defTabSz="398181">
              <a:lnSpc>
                <a:spcPts val="1518"/>
              </a:lnSpc>
              <a:spcAft>
                <a:spcPts val="311"/>
              </a:spcAft>
            </a:pPr>
            <a:r>
              <a:rPr lang="en-US" sz="1084" b="1" kern="1200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TURVAISUUS</a:t>
            </a:r>
            <a:endParaRPr lang="en-US" sz="2490" b="1" dirty="0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AB4195B6-8A2C-6AF1-6ACA-E09EFA0B2CA8}"/>
              </a:ext>
            </a:extLst>
          </p:cNvPr>
          <p:cNvSpPr txBox="1"/>
          <p:nvPr/>
        </p:nvSpPr>
        <p:spPr>
          <a:xfrm>
            <a:off x="10508780" y="1026695"/>
            <a:ext cx="6954495" cy="49839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US" sz="3200" dirty="0">
                <a:solidFill>
                  <a:srgbClr val="0893A9"/>
                </a:solidFill>
                <a:latin typeface="Open Sans Bold" panose="020B0806030504020204" charset="0"/>
                <a:ea typeface="Open Sans Bold" panose="020B0806030504020204" charset="0"/>
                <a:cs typeface="Open Sans Bold" panose="020B0806030504020204" charset="0"/>
                <a:sym typeface="Open Sans Bold"/>
              </a:rPr>
              <a:t>YKSILÖLLINEN PSYKOSOSIAALINEN TUKI SEKÄ VERTAISTUELLISET RYHMÄTOIMINNOT LISÄÄVÄT OSALLISTUJIEN TOIMINTAKYKYÄ JA OSALLISUUDEN KOKEMUKSIA  KUORMITTAVASSA ELÄMÄNTILANTEESSA.</a:t>
            </a:r>
          </a:p>
          <a:p>
            <a:pPr algn="l">
              <a:lnSpc>
                <a:spcPts val="4251"/>
              </a:lnSpc>
            </a:pPr>
            <a:endParaRPr lang="en-US" sz="2800" b="1" dirty="0">
              <a:solidFill>
                <a:srgbClr val="0893A9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l">
              <a:lnSpc>
                <a:spcPts val="4251"/>
              </a:lnSpc>
            </a:pPr>
            <a:endParaRPr lang="en-US" sz="2400" b="1" dirty="0">
              <a:solidFill>
                <a:srgbClr val="0893A9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F276189C-1906-A3D7-617D-A7F688D0FDB0}"/>
              </a:ext>
            </a:extLst>
          </p:cNvPr>
          <p:cNvGrpSpPr/>
          <p:nvPr/>
        </p:nvGrpSpPr>
        <p:grpSpPr>
          <a:xfrm>
            <a:off x="9447772" y="7960181"/>
            <a:ext cx="3768636" cy="644382"/>
            <a:chOff x="0" y="0"/>
            <a:chExt cx="2219334" cy="331848"/>
          </a:xfrm>
        </p:grpSpPr>
        <p:sp>
          <p:nvSpPr>
            <p:cNvPr id="9" name="Freeform 3">
              <a:extLst>
                <a:ext uri="{FF2B5EF4-FFF2-40B4-BE49-F238E27FC236}">
                  <a16:creationId xmlns:a16="http://schemas.microsoft.com/office/drawing/2014/main" id="{682EBE21-FA31-C570-9A05-3D7B8519A91A}"/>
                </a:ext>
              </a:extLst>
            </p:cNvPr>
            <p:cNvSpPr/>
            <p:nvPr/>
          </p:nvSpPr>
          <p:spPr>
            <a:xfrm>
              <a:off x="0" y="0"/>
              <a:ext cx="2219334" cy="331848"/>
            </a:xfrm>
            <a:custGeom>
              <a:avLst/>
              <a:gdLst/>
              <a:ahLst/>
              <a:cxnLst/>
              <a:rect l="l" t="t" r="r" b="b"/>
              <a:pathLst>
                <a:path w="2219334" h="331848">
                  <a:moveTo>
                    <a:pt x="46856" y="0"/>
                  </a:moveTo>
                  <a:lnTo>
                    <a:pt x="2172478" y="0"/>
                  </a:lnTo>
                  <a:cubicBezTo>
                    <a:pt x="2198356" y="0"/>
                    <a:pt x="2219334" y="20978"/>
                    <a:pt x="2219334" y="46856"/>
                  </a:cubicBezTo>
                  <a:lnTo>
                    <a:pt x="2219334" y="284992"/>
                  </a:lnTo>
                  <a:cubicBezTo>
                    <a:pt x="2219334" y="310870"/>
                    <a:pt x="2198356" y="331848"/>
                    <a:pt x="2172478" y="331848"/>
                  </a:cubicBezTo>
                  <a:lnTo>
                    <a:pt x="46856" y="331848"/>
                  </a:lnTo>
                  <a:cubicBezTo>
                    <a:pt x="34429" y="331848"/>
                    <a:pt x="22511" y="326912"/>
                    <a:pt x="13724" y="318124"/>
                  </a:cubicBezTo>
                  <a:cubicBezTo>
                    <a:pt x="4937" y="309337"/>
                    <a:pt x="0" y="297419"/>
                    <a:pt x="0" y="284992"/>
                  </a:cubicBezTo>
                  <a:lnTo>
                    <a:pt x="0" y="46856"/>
                  </a:lnTo>
                  <a:cubicBezTo>
                    <a:pt x="0" y="34429"/>
                    <a:pt x="4937" y="22511"/>
                    <a:pt x="13724" y="13724"/>
                  </a:cubicBezTo>
                  <a:cubicBezTo>
                    <a:pt x="22511" y="4937"/>
                    <a:pt x="34429" y="0"/>
                    <a:pt x="46856" y="0"/>
                  </a:cubicBezTo>
                  <a:close/>
                </a:path>
              </a:pathLst>
            </a:custGeom>
            <a:solidFill>
              <a:srgbClr val="0893A9"/>
            </a:solidFill>
          </p:spPr>
          <p:txBody>
            <a:bodyPr/>
            <a:lstStyle/>
            <a:p>
              <a:endParaRPr lang="fi-FI"/>
            </a:p>
          </p:txBody>
        </p:sp>
        <p:sp>
          <p:nvSpPr>
            <p:cNvPr id="10" name="TextBox 4">
              <a:extLst>
                <a:ext uri="{FF2B5EF4-FFF2-40B4-BE49-F238E27FC236}">
                  <a16:creationId xmlns:a16="http://schemas.microsoft.com/office/drawing/2014/main" id="{6DDA3863-7098-4316-7DBC-114BC25630C0}"/>
                </a:ext>
              </a:extLst>
            </p:cNvPr>
            <p:cNvSpPr txBox="1"/>
            <p:nvPr/>
          </p:nvSpPr>
          <p:spPr>
            <a:xfrm>
              <a:off x="0" y="0"/>
              <a:ext cx="2219334" cy="3318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87"/>
                </a:lnSpc>
              </a:pPr>
              <a:r>
                <a:rPr lang="en-US" sz="2490" b="1" dirty="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OSALLISUUS</a:t>
              </a:r>
            </a:p>
          </p:txBody>
        </p:sp>
      </p:grpSp>
      <p:grpSp>
        <p:nvGrpSpPr>
          <p:cNvPr id="12" name="Group 5">
            <a:extLst>
              <a:ext uri="{FF2B5EF4-FFF2-40B4-BE49-F238E27FC236}">
                <a16:creationId xmlns:a16="http://schemas.microsoft.com/office/drawing/2014/main" id="{11FA8D27-BCEA-9E2A-5D6A-032F7933C3CC}"/>
              </a:ext>
            </a:extLst>
          </p:cNvPr>
          <p:cNvGrpSpPr/>
          <p:nvPr/>
        </p:nvGrpSpPr>
        <p:grpSpPr>
          <a:xfrm>
            <a:off x="14334505" y="7006875"/>
            <a:ext cx="3568994" cy="2602346"/>
            <a:chOff x="0" y="0"/>
            <a:chExt cx="1101631" cy="812800"/>
          </a:xfrm>
        </p:grpSpPr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B2FA8C72-3E09-5826-6220-07EBF236C318}"/>
                </a:ext>
              </a:extLst>
            </p:cNvPr>
            <p:cNvSpPr/>
            <p:nvPr/>
          </p:nvSpPr>
          <p:spPr>
            <a:xfrm>
              <a:off x="0" y="0"/>
              <a:ext cx="1101631" cy="812800"/>
            </a:xfrm>
            <a:custGeom>
              <a:avLst/>
              <a:gdLst/>
              <a:ahLst/>
              <a:cxnLst/>
              <a:rect l="l" t="t" r="r" b="b"/>
              <a:pathLst>
                <a:path w="1101631" h="812800">
                  <a:moveTo>
                    <a:pt x="28085" y="0"/>
                  </a:moveTo>
                  <a:lnTo>
                    <a:pt x="1073547" y="0"/>
                  </a:lnTo>
                  <a:cubicBezTo>
                    <a:pt x="1080995" y="0"/>
                    <a:pt x="1088139" y="2959"/>
                    <a:pt x="1093406" y="8226"/>
                  </a:cubicBezTo>
                  <a:cubicBezTo>
                    <a:pt x="1098672" y="13493"/>
                    <a:pt x="1101631" y="20636"/>
                    <a:pt x="1101631" y="28085"/>
                  </a:cubicBezTo>
                  <a:lnTo>
                    <a:pt x="1101631" y="784715"/>
                  </a:lnTo>
                  <a:cubicBezTo>
                    <a:pt x="1101631" y="800226"/>
                    <a:pt x="1089057" y="812800"/>
                    <a:pt x="1073547" y="812800"/>
                  </a:cubicBezTo>
                  <a:lnTo>
                    <a:pt x="28085" y="812800"/>
                  </a:lnTo>
                  <a:cubicBezTo>
                    <a:pt x="20636" y="812800"/>
                    <a:pt x="13493" y="809841"/>
                    <a:pt x="8226" y="804574"/>
                  </a:cubicBezTo>
                  <a:cubicBezTo>
                    <a:pt x="2959" y="799307"/>
                    <a:pt x="0" y="792164"/>
                    <a:pt x="0" y="784715"/>
                  </a:cubicBezTo>
                  <a:lnTo>
                    <a:pt x="0" y="28085"/>
                  </a:lnTo>
                  <a:cubicBezTo>
                    <a:pt x="0" y="20636"/>
                    <a:pt x="2959" y="13493"/>
                    <a:pt x="8226" y="8226"/>
                  </a:cubicBezTo>
                  <a:cubicBezTo>
                    <a:pt x="13493" y="2959"/>
                    <a:pt x="20636" y="0"/>
                    <a:pt x="28085" y="0"/>
                  </a:cubicBezTo>
                  <a:close/>
                </a:path>
              </a:pathLst>
            </a:custGeom>
            <a:blipFill>
              <a:blip r:embed="rId2"/>
              <a:stretch>
                <a:fillRect l="-179571" t="-1565" r="-5014" b="-115135"/>
              </a:stretch>
            </a:blipFill>
          </p:spPr>
          <p:txBody>
            <a:bodyPr/>
            <a:lstStyle/>
            <a:p>
              <a:endParaRPr lang="fi-FI"/>
            </a:p>
          </p:txBody>
        </p:sp>
      </p:grpSp>
      <p:sp>
        <p:nvSpPr>
          <p:cNvPr id="2" name="Tekstiruutu 1">
            <a:extLst>
              <a:ext uri="{FF2B5EF4-FFF2-40B4-BE49-F238E27FC236}">
                <a16:creationId xmlns:a16="http://schemas.microsoft.com/office/drawing/2014/main" id="{B5A06E9A-E7DF-0FCD-8076-0DA9752D39A0}"/>
              </a:ext>
            </a:extLst>
          </p:cNvPr>
          <p:cNvSpPr txBox="1"/>
          <p:nvPr/>
        </p:nvSpPr>
        <p:spPr>
          <a:xfrm>
            <a:off x="10065256" y="8670364"/>
            <a:ext cx="25336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748970">
              <a:spcAft>
                <a:spcPts val="660"/>
              </a:spcAft>
            </a:pPr>
            <a:r>
              <a:rPr lang="en-US" b="1" dirty="0">
                <a:solidFill>
                  <a:srgbClr val="0893A9"/>
                </a:solidFill>
                <a:latin typeface="Open Sans Bold" panose="020B0806030504020204" charset="0"/>
                <a:ea typeface="Open Sans Bold" panose="020B0806030504020204" charset="0"/>
                <a:cs typeface="Open Sans Bold" panose="020B0806030504020204" charset="0"/>
                <a:sym typeface="Open Sans Bold"/>
              </a:rPr>
              <a:t>VOIMAA JA VALOA ELÄMÄÄN -HANKE</a:t>
            </a:r>
            <a:endParaRPr lang="en-US" sz="1800" b="1" dirty="0">
              <a:solidFill>
                <a:srgbClr val="0893A9"/>
              </a:solidFill>
              <a:latin typeface="Open Sans Bold" panose="020B0806030504020204" charset="0"/>
              <a:ea typeface="Open Sans Bold" panose="020B0806030504020204" charset="0"/>
              <a:cs typeface="Open Sans Bold" panose="020B0806030504020204" charset="0"/>
              <a:sym typeface="Open Sans Bold"/>
            </a:endParaRPr>
          </a:p>
        </p:txBody>
      </p:sp>
    </p:spTree>
    <p:extLst>
      <p:ext uri="{BB962C8B-B14F-4D97-AF65-F5344CB8AC3E}">
        <p14:creationId xmlns:p14="http://schemas.microsoft.com/office/powerpoint/2010/main" val="315645408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154367-D070-F623-4D08-018D8296B8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F884D22E-9BFB-7D22-CD05-BCCD041578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342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56" name="Freeform: Shape 55">
            <a:extLst>
              <a:ext uri="{FF2B5EF4-FFF2-40B4-BE49-F238E27FC236}">
                <a16:creationId xmlns:a16="http://schemas.microsoft.com/office/drawing/2014/main" id="{6114CB24-16F4-3625-9F57-43E435900F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custGeom>
            <a:avLst/>
            <a:gdLst>
              <a:gd name="connsiteX0" fmla="*/ 6315529 w 12192000"/>
              <a:gd name="connsiteY0" fmla="*/ 4323896 h 6858000"/>
              <a:gd name="connsiteX1" fmla="*/ 6295588 w 12192000"/>
              <a:gd name="connsiteY1" fmla="*/ 4367579 h 6858000"/>
              <a:gd name="connsiteX2" fmla="*/ 6219229 w 12192000"/>
              <a:gd name="connsiteY2" fmla="*/ 4436818 h 6858000"/>
              <a:gd name="connsiteX3" fmla="*/ 6065687 w 12192000"/>
              <a:gd name="connsiteY3" fmla="*/ 4637204 h 6858000"/>
              <a:gd name="connsiteX4" fmla="*/ 5727387 w 12192000"/>
              <a:gd name="connsiteY4" fmla="*/ 5460076 h 6858000"/>
              <a:gd name="connsiteX5" fmla="*/ 5620972 w 12192000"/>
              <a:gd name="connsiteY5" fmla="*/ 5725836 h 6858000"/>
              <a:gd name="connsiteX6" fmla="*/ 5707795 w 12192000"/>
              <a:gd name="connsiteY6" fmla="*/ 5790089 h 6858000"/>
              <a:gd name="connsiteX7" fmla="*/ 5554627 w 12192000"/>
              <a:gd name="connsiteY7" fmla="*/ 6078873 h 6858000"/>
              <a:gd name="connsiteX8" fmla="*/ 5373489 w 12192000"/>
              <a:gd name="connsiteY8" fmla="*/ 6402408 h 6858000"/>
              <a:gd name="connsiteX9" fmla="*/ 5099999 w 12192000"/>
              <a:gd name="connsiteY9" fmla="*/ 6827527 h 6858000"/>
              <a:gd name="connsiteX10" fmla="*/ 5078133 w 12192000"/>
              <a:gd name="connsiteY10" fmla="*/ 6857998 h 6858000"/>
              <a:gd name="connsiteX11" fmla="*/ 9179960 w 12192000"/>
              <a:gd name="connsiteY11" fmla="*/ 6857998 h 6858000"/>
              <a:gd name="connsiteX12" fmla="*/ 9179960 w 12192000"/>
              <a:gd name="connsiteY12" fmla="*/ 4323896 h 6858000"/>
              <a:gd name="connsiteX13" fmla="*/ 0 w 12192000"/>
              <a:gd name="connsiteY13" fmla="*/ 0 h 6858000"/>
              <a:gd name="connsiteX14" fmla="*/ 5872711 w 12192000"/>
              <a:gd name="connsiteY14" fmla="*/ 0 h 6858000"/>
              <a:gd name="connsiteX15" fmla="*/ 5885421 w 12192000"/>
              <a:gd name="connsiteY15" fmla="*/ 20207 h 6858000"/>
              <a:gd name="connsiteX16" fmla="*/ 5925300 w 12192000"/>
              <a:gd name="connsiteY16" fmla="*/ 48911 h 6858000"/>
              <a:gd name="connsiteX17" fmla="*/ 5940039 w 12192000"/>
              <a:gd name="connsiteY17" fmla="*/ 101212 h 6858000"/>
              <a:gd name="connsiteX18" fmla="*/ 5969942 w 12192000"/>
              <a:gd name="connsiteY18" fmla="*/ 311282 h 6858000"/>
              <a:gd name="connsiteX19" fmla="*/ 5961238 w 12192000"/>
              <a:gd name="connsiteY19" fmla="*/ 357643 h 6858000"/>
              <a:gd name="connsiteX20" fmla="*/ 5917195 w 12192000"/>
              <a:gd name="connsiteY20" fmla="*/ 420369 h 6858000"/>
              <a:gd name="connsiteX21" fmla="*/ 5882753 w 12192000"/>
              <a:gd name="connsiteY21" fmla="*/ 556832 h 6858000"/>
              <a:gd name="connsiteX22" fmla="*/ 5814490 w 12192000"/>
              <a:gd name="connsiteY22" fmla="*/ 757416 h 6858000"/>
              <a:gd name="connsiteX23" fmla="*/ 5780064 w 12192000"/>
              <a:gd name="connsiteY23" fmla="*/ 817804 h 6858000"/>
              <a:gd name="connsiteX24" fmla="*/ 5808232 w 12192000"/>
              <a:gd name="connsiteY24" fmla="*/ 850533 h 6858000"/>
              <a:gd name="connsiteX25" fmla="*/ 5906473 w 12192000"/>
              <a:gd name="connsiteY25" fmla="*/ 1076571 h 6858000"/>
              <a:gd name="connsiteX26" fmla="*/ 5778623 w 12192000"/>
              <a:gd name="connsiteY26" fmla="*/ 1369280 h 6858000"/>
              <a:gd name="connsiteX27" fmla="*/ 5710841 w 12192000"/>
              <a:gd name="connsiteY27" fmla="*/ 1462628 h 6858000"/>
              <a:gd name="connsiteX28" fmla="*/ 5846774 w 12192000"/>
              <a:gd name="connsiteY28" fmla="*/ 1455933 h 6858000"/>
              <a:gd name="connsiteX29" fmla="*/ 5897329 w 12192000"/>
              <a:gd name="connsiteY29" fmla="*/ 1553073 h 6858000"/>
              <a:gd name="connsiteX30" fmla="*/ 5919735 w 12192000"/>
              <a:gd name="connsiteY30" fmla="*/ 1602736 h 6858000"/>
              <a:gd name="connsiteX31" fmla="*/ 6057874 w 12192000"/>
              <a:gd name="connsiteY31" fmla="*/ 1910648 h 6858000"/>
              <a:gd name="connsiteX32" fmla="*/ 6039719 w 12192000"/>
              <a:gd name="connsiteY32" fmla="*/ 2010547 h 6858000"/>
              <a:gd name="connsiteX33" fmla="*/ 5841713 w 12192000"/>
              <a:gd name="connsiteY33" fmla="*/ 2520599 h 6858000"/>
              <a:gd name="connsiteX34" fmla="*/ 6071734 w 12192000"/>
              <a:gd name="connsiteY34" fmla="*/ 2593468 h 6858000"/>
              <a:gd name="connsiteX35" fmla="*/ 6092050 w 12192000"/>
              <a:gd name="connsiteY35" fmla="*/ 2806646 h 6858000"/>
              <a:gd name="connsiteX36" fmla="*/ 6215122 w 12192000"/>
              <a:gd name="connsiteY36" fmla="*/ 3021197 h 6858000"/>
              <a:gd name="connsiteX37" fmla="*/ 6338100 w 12192000"/>
              <a:gd name="connsiteY37" fmla="*/ 3178087 h 6858000"/>
              <a:gd name="connsiteX38" fmla="*/ 6343927 w 12192000"/>
              <a:gd name="connsiteY38" fmla="*/ 3194685 h 6858000"/>
              <a:gd name="connsiteX39" fmla="*/ 6343850 w 12192000"/>
              <a:gd name="connsiteY39" fmla="*/ 3201174 h 6858000"/>
              <a:gd name="connsiteX40" fmla="*/ 6366375 w 12192000"/>
              <a:gd name="connsiteY40" fmla="*/ 3271251 h 6858000"/>
              <a:gd name="connsiteX41" fmla="*/ 6369430 w 12192000"/>
              <a:gd name="connsiteY41" fmla="*/ 3276240 h 6858000"/>
              <a:gd name="connsiteX42" fmla="*/ 6392405 w 12192000"/>
              <a:gd name="connsiteY42" fmla="*/ 3360437 h 6858000"/>
              <a:gd name="connsiteX43" fmla="*/ 6397993 w 12192000"/>
              <a:gd name="connsiteY43" fmla="*/ 3390203 h 6858000"/>
              <a:gd name="connsiteX44" fmla="*/ 6394652 w 12192000"/>
              <a:gd name="connsiteY44" fmla="*/ 3402205 h 6858000"/>
              <a:gd name="connsiteX45" fmla="*/ 6366662 w 12192000"/>
              <a:gd name="connsiteY45" fmla="*/ 3442044 h 6858000"/>
              <a:gd name="connsiteX46" fmla="*/ 6320915 w 12192000"/>
              <a:gd name="connsiteY46" fmla="*/ 3701547 h 6858000"/>
              <a:gd name="connsiteX47" fmla="*/ 6364618 w 12192000"/>
              <a:gd name="connsiteY47" fmla="*/ 3743844 h 6858000"/>
              <a:gd name="connsiteX48" fmla="*/ 6370409 w 12192000"/>
              <a:gd name="connsiteY48" fmla="*/ 3754454 h 6858000"/>
              <a:gd name="connsiteX49" fmla="*/ 6373773 w 12192000"/>
              <a:gd name="connsiteY49" fmla="*/ 3768237 h 6858000"/>
              <a:gd name="connsiteX50" fmla="*/ 6375298 w 12192000"/>
              <a:gd name="connsiteY50" fmla="*/ 3796540 h 6858000"/>
              <a:gd name="connsiteX51" fmla="*/ 6253487 w 12192000"/>
              <a:gd name="connsiteY51" fmla="*/ 3856948 h 6858000"/>
              <a:gd name="connsiteX52" fmla="*/ 6385416 w 12192000"/>
              <a:gd name="connsiteY52" fmla="*/ 4014409 h 6858000"/>
              <a:gd name="connsiteX53" fmla="*/ 6374795 w 12192000"/>
              <a:gd name="connsiteY53" fmla="*/ 4038554 h 6858000"/>
              <a:gd name="connsiteX54" fmla="*/ 6351015 w 12192000"/>
              <a:gd name="connsiteY54" fmla="*/ 4150489 h 6858000"/>
              <a:gd name="connsiteX55" fmla="*/ 6340821 w 12192000"/>
              <a:gd name="connsiteY55" fmla="*/ 4212706 h 6858000"/>
              <a:gd name="connsiteX56" fmla="*/ 12191999 w 12192000"/>
              <a:gd name="connsiteY56" fmla="*/ 4212706 h 6858000"/>
              <a:gd name="connsiteX57" fmla="*/ 12191999 w 12192000"/>
              <a:gd name="connsiteY57" fmla="*/ 0 h 6858000"/>
              <a:gd name="connsiteX58" fmla="*/ 12192000 w 12192000"/>
              <a:gd name="connsiteY58" fmla="*/ 0 h 6858000"/>
              <a:gd name="connsiteX59" fmla="*/ 12192000 w 12192000"/>
              <a:gd name="connsiteY59" fmla="*/ 6858000 h 6858000"/>
              <a:gd name="connsiteX60" fmla="*/ 12191999 w 12192000"/>
              <a:gd name="connsiteY60" fmla="*/ 6858000 h 6858000"/>
              <a:gd name="connsiteX61" fmla="*/ 12191999 w 12192000"/>
              <a:gd name="connsiteY61" fmla="*/ 4323902 h 6858000"/>
              <a:gd name="connsiteX62" fmla="*/ 9307672 w 12192000"/>
              <a:gd name="connsiteY62" fmla="*/ 4323902 h 6858000"/>
              <a:gd name="connsiteX63" fmla="*/ 9307672 w 12192000"/>
              <a:gd name="connsiteY63" fmla="*/ 6858000 h 6858000"/>
              <a:gd name="connsiteX64" fmla="*/ 0 w 12192000"/>
              <a:gd name="connsiteY6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12192000" h="6858000">
                <a:moveTo>
                  <a:pt x="6315529" y="4323896"/>
                </a:moveTo>
                <a:lnTo>
                  <a:pt x="6295588" y="4367579"/>
                </a:lnTo>
                <a:cubicBezTo>
                  <a:pt x="6278024" y="4397022"/>
                  <a:pt x="6253813" y="4421099"/>
                  <a:pt x="6219229" y="4436818"/>
                </a:cubicBezTo>
                <a:cubicBezTo>
                  <a:pt x="6148079" y="4469666"/>
                  <a:pt x="6116436" y="4572066"/>
                  <a:pt x="6065687" y="4637204"/>
                </a:cubicBezTo>
                <a:cubicBezTo>
                  <a:pt x="5888713" y="4862696"/>
                  <a:pt x="5773979" y="5125824"/>
                  <a:pt x="5727387" y="5460076"/>
                </a:cubicBezTo>
                <a:cubicBezTo>
                  <a:pt x="5714326" y="5552523"/>
                  <a:pt x="5656974" y="5638673"/>
                  <a:pt x="5620972" y="5725836"/>
                </a:cubicBezTo>
                <a:cubicBezTo>
                  <a:pt x="5641553" y="5779043"/>
                  <a:pt x="5738619" y="5631221"/>
                  <a:pt x="5707795" y="5790089"/>
                </a:cubicBezTo>
                <a:cubicBezTo>
                  <a:pt x="5684453" y="5909876"/>
                  <a:pt x="5617437" y="5996827"/>
                  <a:pt x="5554627" y="6078873"/>
                </a:cubicBezTo>
                <a:cubicBezTo>
                  <a:pt x="5482491" y="6172498"/>
                  <a:pt x="5402203" y="6253366"/>
                  <a:pt x="5373489" y="6402408"/>
                </a:cubicBezTo>
                <a:cubicBezTo>
                  <a:pt x="5371924" y="6410357"/>
                  <a:pt x="5276557" y="6577417"/>
                  <a:pt x="5099999" y="6827527"/>
                </a:cubicBezTo>
                <a:lnTo>
                  <a:pt x="5078133" y="6857998"/>
                </a:lnTo>
                <a:lnTo>
                  <a:pt x="9179960" y="6857998"/>
                </a:lnTo>
                <a:lnTo>
                  <a:pt x="9179960" y="4323896"/>
                </a:lnTo>
                <a:close/>
                <a:moveTo>
                  <a:pt x="0" y="0"/>
                </a:moveTo>
                <a:lnTo>
                  <a:pt x="5872711" y="0"/>
                </a:lnTo>
                <a:lnTo>
                  <a:pt x="5885421" y="20207"/>
                </a:lnTo>
                <a:cubicBezTo>
                  <a:pt x="5896481" y="32882"/>
                  <a:pt x="5909484" y="42864"/>
                  <a:pt x="5925300" y="48911"/>
                </a:cubicBezTo>
                <a:cubicBezTo>
                  <a:pt x="5940498" y="54526"/>
                  <a:pt x="5945509" y="75042"/>
                  <a:pt x="5940039" y="101212"/>
                </a:cubicBezTo>
                <a:cubicBezTo>
                  <a:pt x="5921950" y="187894"/>
                  <a:pt x="5936667" y="254951"/>
                  <a:pt x="5969942" y="311282"/>
                </a:cubicBezTo>
                <a:cubicBezTo>
                  <a:pt x="5981709" y="330926"/>
                  <a:pt x="5977292" y="344422"/>
                  <a:pt x="5961238" y="357643"/>
                </a:cubicBezTo>
                <a:cubicBezTo>
                  <a:pt x="5942802" y="372223"/>
                  <a:pt x="5928461" y="393565"/>
                  <a:pt x="5917195" y="420369"/>
                </a:cubicBezTo>
                <a:cubicBezTo>
                  <a:pt x="5898701" y="463685"/>
                  <a:pt x="5889992" y="510050"/>
                  <a:pt x="5882753" y="556832"/>
                </a:cubicBezTo>
                <a:cubicBezTo>
                  <a:pt x="5871511" y="630206"/>
                  <a:pt x="5858246" y="700969"/>
                  <a:pt x="5814490" y="757416"/>
                </a:cubicBezTo>
                <a:cubicBezTo>
                  <a:pt x="5801465" y="774559"/>
                  <a:pt x="5791019" y="796511"/>
                  <a:pt x="5780064" y="817804"/>
                </a:cubicBezTo>
                <a:cubicBezTo>
                  <a:pt x="5783558" y="836359"/>
                  <a:pt x="5792196" y="849005"/>
                  <a:pt x="5808232" y="850533"/>
                </a:cubicBezTo>
                <a:cubicBezTo>
                  <a:pt x="5910296" y="860624"/>
                  <a:pt x="5905771" y="962632"/>
                  <a:pt x="5906473" y="1076571"/>
                </a:cubicBezTo>
                <a:cubicBezTo>
                  <a:pt x="5907545" y="1217584"/>
                  <a:pt x="5849973" y="1296799"/>
                  <a:pt x="5778623" y="1369280"/>
                </a:cubicBezTo>
                <a:cubicBezTo>
                  <a:pt x="5754207" y="1393852"/>
                  <a:pt x="5718605" y="1401742"/>
                  <a:pt x="5710841" y="1462628"/>
                </a:cubicBezTo>
                <a:cubicBezTo>
                  <a:pt x="5753463" y="1508141"/>
                  <a:pt x="5802053" y="1451295"/>
                  <a:pt x="5846774" y="1455933"/>
                </a:cubicBezTo>
                <a:cubicBezTo>
                  <a:pt x="5883727" y="1460129"/>
                  <a:pt x="5943609" y="1438568"/>
                  <a:pt x="5897329" y="1553073"/>
                </a:cubicBezTo>
                <a:cubicBezTo>
                  <a:pt x="5883856" y="1586627"/>
                  <a:pt x="5901366" y="1604100"/>
                  <a:pt x="5919735" y="1602736"/>
                </a:cubicBezTo>
                <a:cubicBezTo>
                  <a:pt x="6068526" y="1589022"/>
                  <a:pt x="6006837" y="1813624"/>
                  <a:pt x="6057874" y="1910648"/>
                </a:cubicBezTo>
                <a:cubicBezTo>
                  <a:pt x="6072264" y="1936644"/>
                  <a:pt x="6059978" y="1992417"/>
                  <a:pt x="6039719" y="2010547"/>
                </a:cubicBezTo>
                <a:cubicBezTo>
                  <a:pt x="5911143" y="2127229"/>
                  <a:pt x="5899692" y="2331836"/>
                  <a:pt x="5841713" y="2520599"/>
                </a:cubicBezTo>
                <a:cubicBezTo>
                  <a:pt x="5912636" y="2572423"/>
                  <a:pt x="5995799" y="2566926"/>
                  <a:pt x="6071734" y="2593468"/>
                </a:cubicBezTo>
                <a:cubicBezTo>
                  <a:pt x="6150607" y="2620843"/>
                  <a:pt x="6151703" y="2655507"/>
                  <a:pt x="6092050" y="2806646"/>
                </a:cubicBezTo>
                <a:cubicBezTo>
                  <a:pt x="6259331" y="2795420"/>
                  <a:pt x="6259331" y="2795420"/>
                  <a:pt x="6215122" y="3021197"/>
                </a:cubicBezTo>
                <a:cubicBezTo>
                  <a:pt x="6259035" y="3016573"/>
                  <a:pt x="6302431" y="3085300"/>
                  <a:pt x="6338100" y="3178087"/>
                </a:cubicBezTo>
                <a:lnTo>
                  <a:pt x="6343927" y="3194685"/>
                </a:lnTo>
                <a:lnTo>
                  <a:pt x="6343850" y="3201174"/>
                </a:lnTo>
                <a:cubicBezTo>
                  <a:pt x="6346866" y="3232770"/>
                  <a:pt x="6355995" y="3253323"/>
                  <a:pt x="6366375" y="3271251"/>
                </a:cubicBezTo>
                <a:lnTo>
                  <a:pt x="6369430" y="3276240"/>
                </a:lnTo>
                <a:lnTo>
                  <a:pt x="6392405" y="3360437"/>
                </a:lnTo>
                <a:lnTo>
                  <a:pt x="6397993" y="3390203"/>
                </a:lnTo>
                <a:lnTo>
                  <a:pt x="6394652" y="3402205"/>
                </a:lnTo>
                <a:cubicBezTo>
                  <a:pt x="6388505" y="3414621"/>
                  <a:pt x="6379344" y="3427747"/>
                  <a:pt x="6366662" y="3442044"/>
                </a:cubicBezTo>
                <a:cubicBezTo>
                  <a:pt x="6239481" y="3584662"/>
                  <a:pt x="6224938" y="3605480"/>
                  <a:pt x="6320915" y="3701547"/>
                </a:cubicBezTo>
                <a:lnTo>
                  <a:pt x="6364618" y="3743844"/>
                </a:lnTo>
                <a:lnTo>
                  <a:pt x="6370409" y="3754454"/>
                </a:lnTo>
                <a:lnTo>
                  <a:pt x="6373773" y="3768237"/>
                </a:lnTo>
                <a:cubicBezTo>
                  <a:pt x="6374277" y="3777528"/>
                  <a:pt x="6374207" y="3788146"/>
                  <a:pt x="6375298" y="3796540"/>
                </a:cubicBezTo>
                <a:cubicBezTo>
                  <a:pt x="6339717" y="3831045"/>
                  <a:pt x="6294642" y="3774365"/>
                  <a:pt x="6253487" y="3856948"/>
                </a:cubicBezTo>
                <a:lnTo>
                  <a:pt x="6385416" y="4014409"/>
                </a:lnTo>
                <a:lnTo>
                  <a:pt x="6374795" y="4038554"/>
                </a:lnTo>
                <a:cubicBezTo>
                  <a:pt x="6363579" y="4073249"/>
                  <a:pt x="6356895" y="4111559"/>
                  <a:pt x="6351015" y="4150489"/>
                </a:cubicBezTo>
                <a:lnTo>
                  <a:pt x="6340821" y="4212706"/>
                </a:lnTo>
                <a:lnTo>
                  <a:pt x="12191999" y="4212706"/>
                </a:lnTo>
                <a:lnTo>
                  <a:pt x="12191999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12191999" y="6858000"/>
                </a:lnTo>
                <a:lnTo>
                  <a:pt x="12191999" y="4323902"/>
                </a:lnTo>
                <a:lnTo>
                  <a:pt x="9307672" y="4323902"/>
                </a:lnTo>
                <a:lnTo>
                  <a:pt x="930767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pPr defTabSz="457200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BE8483AA-8C12-6526-6B1D-64252FC8F4FD}"/>
              </a:ext>
            </a:extLst>
          </p:cNvPr>
          <p:cNvSpPr txBox="1"/>
          <p:nvPr/>
        </p:nvSpPr>
        <p:spPr>
          <a:xfrm>
            <a:off x="1257300" y="1026695"/>
            <a:ext cx="6521922" cy="888732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2400" b="1" dirty="0">
                <a:solidFill>
                  <a:srgbClr val="0893A9"/>
                </a:solidFill>
                <a:latin typeface="Open Sans    "/>
                <a:sym typeface="Open Sans Bold"/>
              </a:rPr>
              <a:t>Miten? </a:t>
            </a:r>
            <a:endParaRPr lang="en-US" sz="2400" dirty="0">
              <a:solidFill>
                <a:srgbClr val="000000"/>
              </a:solidFill>
              <a:latin typeface="Open Sans    "/>
              <a:sym typeface="Open Sans Bold"/>
            </a:endParaRPr>
          </a:p>
          <a:p>
            <a:pPr>
              <a:lnSpc>
                <a:spcPct val="90000"/>
              </a:lnSpc>
              <a:spcAft>
                <a:spcPts val="600"/>
              </a:spcAft>
              <a:defRPr/>
            </a:pPr>
            <a:endParaRPr lang="en-US" sz="2400" b="1" dirty="0">
              <a:solidFill>
                <a:srgbClr val="0893A9"/>
              </a:solidFill>
              <a:latin typeface="Open Sans    "/>
              <a:sym typeface="Open Sans Bold"/>
            </a:endParaRP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/>
              <a:buChar char="•"/>
              <a:defRPr/>
            </a:pPr>
            <a:r>
              <a:rPr lang="en-US" sz="2400" dirty="0" err="1">
                <a:solidFill>
                  <a:srgbClr val="000000"/>
                </a:solidFill>
                <a:latin typeface="Open Sans    "/>
              </a:rPr>
              <a:t>Vertaistukiryhmä</a:t>
            </a:r>
            <a:r>
              <a:rPr lang="en-US" sz="2400" dirty="0">
                <a:solidFill>
                  <a:srgbClr val="000000"/>
                </a:solidFill>
                <a:latin typeface="Open Sans    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   "/>
              </a:rPr>
              <a:t>järjestetään</a:t>
            </a:r>
            <a:r>
              <a:rPr lang="en-US" sz="2400" dirty="0">
                <a:solidFill>
                  <a:srgbClr val="000000"/>
                </a:solidFill>
                <a:latin typeface="Open Sans    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   "/>
              </a:rPr>
              <a:t>kerran</a:t>
            </a:r>
            <a:r>
              <a:rPr lang="en-US" sz="2400" dirty="0">
                <a:solidFill>
                  <a:srgbClr val="000000"/>
                </a:solidFill>
                <a:latin typeface="Open Sans    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   "/>
              </a:rPr>
              <a:t>vuoden</a:t>
            </a:r>
            <a:r>
              <a:rPr lang="en-US" sz="2400" dirty="0">
                <a:solidFill>
                  <a:srgbClr val="000000"/>
                </a:solidFill>
                <a:latin typeface="Open Sans    "/>
              </a:rPr>
              <a:t> 2025 </a:t>
            </a:r>
            <a:r>
              <a:rPr lang="en-US" sz="2400" dirty="0" err="1">
                <a:solidFill>
                  <a:srgbClr val="000000"/>
                </a:solidFill>
                <a:latin typeface="Open Sans    "/>
              </a:rPr>
              <a:t>aikana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/>
              <a:buChar char="•"/>
              <a:defRPr/>
            </a:pPr>
            <a:r>
              <a:rPr lang="en-US" sz="2400" dirty="0">
                <a:solidFill>
                  <a:srgbClr val="000000"/>
                </a:solidFill>
                <a:latin typeface="Open Sans    "/>
              </a:rPr>
              <a:t>Heti </a:t>
            </a:r>
            <a:r>
              <a:rPr lang="en-US" sz="2400" err="1">
                <a:solidFill>
                  <a:srgbClr val="000000"/>
                </a:solidFill>
                <a:latin typeface="Open Sans    "/>
              </a:rPr>
              <a:t>hankkeen</a:t>
            </a:r>
            <a:r>
              <a:rPr lang="en-US" sz="2400" dirty="0">
                <a:solidFill>
                  <a:srgbClr val="000000"/>
                </a:solidFill>
                <a:latin typeface="Open Sans    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Open Sans    "/>
              </a:rPr>
              <a:t>alussa</a:t>
            </a:r>
            <a:r>
              <a:rPr lang="en-US" sz="2400" dirty="0">
                <a:solidFill>
                  <a:srgbClr val="000000"/>
                </a:solidFill>
                <a:latin typeface="Open Sans    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Open Sans    "/>
              </a:rPr>
              <a:t>kasataan</a:t>
            </a:r>
            <a:r>
              <a:rPr lang="en-US" sz="2400" dirty="0">
                <a:solidFill>
                  <a:srgbClr val="000000"/>
                </a:solidFill>
                <a:latin typeface="Open Sans    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Open Sans    "/>
              </a:rPr>
              <a:t>kokemustoimijoista</a:t>
            </a:r>
            <a:r>
              <a:rPr lang="en-US" sz="2400" dirty="0">
                <a:solidFill>
                  <a:srgbClr val="000000"/>
                </a:solidFill>
                <a:latin typeface="Open Sans    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Open Sans    "/>
              </a:rPr>
              <a:t>koostuva</a:t>
            </a:r>
            <a:r>
              <a:rPr lang="en-US" sz="2400" dirty="0">
                <a:solidFill>
                  <a:srgbClr val="000000"/>
                </a:solidFill>
                <a:latin typeface="Open Sans    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Open Sans    "/>
              </a:rPr>
              <a:t>ryhmä</a:t>
            </a:r>
            <a:r>
              <a:rPr lang="en-US" sz="2400" dirty="0">
                <a:solidFill>
                  <a:srgbClr val="000000"/>
                </a:solidFill>
                <a:latin typeface="Open Sans    "/>
              </a:rPr>
              <a:t>, </a:t>
            </a:r>
            <a:r>
              <a:rPr lang="en-US" sz="2400" err="1">
                <a:solidFill>
                  <a:srgbClr val="000000"/>
                </a:solidFill>
                <a:latin typeface="Open Sans    "/>
              </a:rPr>
              <a:t>joka</a:t>
            </a:r>
            <a:r>
              <a:rPr lang="en-US" sz="2400" dirty="0">
                <a:solidFill>
                  <a:srgbClr val="000000"/>
                </a:solidFill>
                <a:latin typeface="Open Sans    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Open Sans    "/>
              </a:rPr>
              <a:t>osallistuu</a:t>
            </a:r>
            <a:r>
              <a:rPr lang="en-US" sz="2400" dirty="0">
                <a:solidFill>
                  <a:srgbClr val="000000"/>
                </a:solidFill>
                <a:latin typeface="Open Sans    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Open Sans    "/>
              </a:rPr>
              <a:t>sovitulla</a:t>
            </a:r>
            <a:r>
              <a:rPr lang="en-US" sz="2400" dirty="0">
                <a:solidFill>
                  <a:srgbClr val="000000"/>
                </a:solidFill>
                <a:latin typeface="Open Sans    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Open Sans    "/>
              </a:rPr>
              <a:t>tavalla</a:t>
            </a:r>
            <a:r>
              <a:rPr lang="en-US" sz="2400" dirty="0">
                <a:solidFill>
                  <a:srgbClr val="000000"/>
                </a:solidFill>
                <a:latin typeface="Open Sans    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Open Sans    "/>
              </a:rPr>
              <a:t>hankkeen</a:t>
            </a:r>
            <a:r>
              <a:rPr lang="en-US" sz="2400" dirty="0">
                <a:solidFill>
                  <a:srgbClr val="000000"/>
                </a:solidFill>
                <a:latin typeface="Open Sans    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Open Sans    "/>
              </a:rPr>
              <a:t>toimintoihin</a:t>
            </a:r>
            <a:r>
              <a:rPr lang="en-US" sz="2400" dirty="0">
                <a:solidFill>
                  <a:srgbClr val="000000"/>
                </a:solidFill>
                <a:latin typeface="Open Sans    "/>
              </a:rPr>
              <a:t> ja </a:t>
            </a:r>
            <a:r>
              <a:rPr lang="en-US" sz="2400" err="1">
                <a:solidFill>
                  <a:srgbClr val="000000"/>
                </a:solidFill>
                <a:latin typeface="Open Sans    "/>
              </a:rPr>
              <a:t>kehittämiseen</a:t>
            </a:r>
            <a:r>
              <a:rPr lang="en-US" sz="2400" dirty="0">
                <a:solidFill>
                  <a:srgbClr val="000000"/>
                </a:solidFill>
                <a:latin typeface="Open Sans    "/>
              </a:rPr>
              <a:t>. </a:t>
            </a:r>
            <a:r>
              <a:rPr lang="en-US" sz="2400" err="1">
                <a:solidFill>
                  <a:srgbClr val="000000"/>
                </a:solidFill>
                <a:latin typeface="Open Sans    "/>
              </a:rPr>
              <a:t>Kokemustoimijoita</a:t>
            </a:r>
            <a:r>
              <a:rPr lang="en-US" sz="2400" dirty="0">
                <a:solidFill>
                  <a:srgbClr val="000000"/>
                </a:solidFill>
                <a:latin typeface="Open Sans    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Open Sans    "/>
              </a:rPr>
              <a:t>otetaan</a:t>
            </a:r>
            <a:r>
              <a:rPr lang="en-US" sz="2400" dirty="0">
                <a:solidFill>
                  <a:srgbClr val="000000"/>
                </a:solidFill>
                <a:latin typeface="Open Sans    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Open Sans    "/>
              </a:rPr>
              <a:t>uusia</a:t>
            </a:r>
            <a:r>
              <a:rPr lang="en-US" sz="2400" dirty="0">
                <a:solidFill>
                  <a:srgbClr val="000000"/>
                </a:solidFill>
                <a:latin typeface="Open Sans    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Open Sans    "/>
              </a:rPr>
              <a:t>läpi</a:t>
            </a:r>
            <a:r>
              <a:rPr lang="en-US" sz="2400" dirty="0">
                <a:solidFill>
                  <a:srgbClr val="000000"/>
                </a:solidFill>
                <a:latin typeface="Open Sans    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Open Sans    "/>
              </a:rPr>
              <a:t>hankkeen</a:t>
            </a:r>
            <a:r>
              <a:rPr lang="en-US" sz="2400" dirty="0">
                <a:solidFill>
                  <a:srgbClr val="000000"/>
                </a:solidFill>
                <a:latin typeface="Open Sans    "/>
              </a:rPr>
              <a:t>. 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/>
              <a:buChar char="•"/>
              <a:defRPr/>
            </a:pPr>
            <a:r>
              <a:rPr lang="en-US" sz="2400" dirty="0" err="1">
                <a:solidFill>
                  <a:srgbClr val="000000"/>
                </a:solidFill>
                <a:latin typeface="Open Sans    "/>
              </a:rPr>
              <a:t>Hankkeessa</a:t>
            </a:r>
            <a:r>
              <a:rPr lang="en-US" sz="2400" dirty="0">
                <a:solidFill>
                  <a:srgbClr val="000000"/>
                </a:solidFill>
                <a:latin typeface="Open Sans    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   "/>
              </a:rPr>
              <a:t>kehitetään</a:t>
            </a:r>
            <a:r>
              <a:rPr lang="en-US" sz="2400" dirty="0">
                <a:solidFill>
                  <a:srgbClr val="000000"/>
                </a:solidFill>
                <a:latin typeface="Open Sans    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   "/>
              </a:rPr>
              <a:t>taloudellisen</a:t>
            </a:r>
            <a:r>
              <a:rPr lang="en-US" sz="2400" dirty="0">
                <a:solidFill>
                  <a:srgbClr val="000000"/>
                </a:solidFill>
                <a:latin typeface="Open Sans    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   "/>
              </a:rPr>
              <a:t>väkivallan</a:t>
            </a:r>
            <a:r>
              <a:rPr lang="en-US" sz="2400" dirty="0">
                <a:solidFill>
                  <a:srgbClr val="000000"/>
                </a:solidFill>
                <a:latin typeface="Open Sans    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   "/>
              </a:rPr>
              <a:t>näkökulmasta</a:t>
            </a:r>
            <a:r>
              <a:rPr lang="en-US" sz="2400" dirty="0">
                <a:solidFill>
                  <a:srgbClr val="000000"/>
                </a:solidFill>
                <a:latin typeface="Open Sans    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   "/>
              </a:rPr>
              <a:t>räätälöity</a:t>
            </a:r>
            <a:r>
              <a:rPr lang="en-US" sz="2400" dirty="0">
                <a:solidFill>
                  <a:srgbClr val="000000"/>
                </a:solidFill>
                <a:latin typeface="Open Sans    "/>
              </a:rPr>
              <a:t> Mun </a:t>
            </a:r>
            <a:r>
              <a:rPr lang="en-US" sz="2400" dirty="0" err="1">
                <a:solidFill>
                  <a:srgbClr val="000000"/>
                </a:solidFill>
                <a:latin typeface="Open Sans    "/>
              </a:rPr>
              <a:t>polku</a:t>
            </a:r>
            <a:r>
              <a:rPr lang="en-US" sz="2400" dirty="0">
                <a:solidFill>
                  <a:srgbClr val="000000"/>
                </a:solidFill>
                <a:latin typeface="Open Sans    "/>
              </a:rPr>
              <a:t> –</a:t>
            </a:r>
            <a:r>
              <a:rPr lang="en-US" sz="2400" dirty="0" err="1">
                <a:solidFill>
                  <a:srgbClr val="000000"/>
                </a:solidFill>
                <a:latin typeface="Open Sans    "/>
              </a:rPr>
              <a:t>valmennus</a:t>
            </a:r>
            <a:r>
              <a:rPr lang="en-US" sz="2400" dirty="0">
                <a:solidFill>
                  <a:srgbClr val="000000"/>
                </a:solidFill>
                <a:latin typeface="Open Sans    "/>
              </a:rPr>
              <a:t>. </a:t>
            </a:r>
          </a:p>
          <a:p>
            <a:pPr>
              <a:lnSpc>
                <a:spcPct val="90000"/>
              </a:lnSpc>
              <a:spcAft>
                <a:spcPts val="600"/>
              </a:spcAft>
              <a:defRPr/>
            </a:pPr>
            <a:endParaRPr lang="en-US" sz="2400" dirty="0">
              <a:solidFill>
                <a:srgbClr val="000000"/>
              </a:solidFill>
              <a:latin typeface="Open Sans    "/>
            </a:endParaRPr>
          </a:p>
          <a:p>
            <a:pPr>
              <a:lnSpc>
                <a:spcPct val="90000"/>
              </a:lnSpc>
              <a:spcAft>
                <a:spcPts val="600"/>
              </a:spcAft>
              <a:defRPr/>
            </a:pPr>
            <a:endParaRPr lang="en-US" sz="2400" b="1" dirty="0">
              <a:solidFill>
                <a:srgbClr val="0893A9"/>
              </a:solidFill>
              <a:latin typeface="Open Sans    "/>
              <a:sym typeface="Open Sans Bold"/>
            </a:endParaRPr>
          </a:p>
          <a:p>
            <a:pPr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2400" b="1" dirty="0" err="1">
                <a:solidFill>
                  <a:srgbClr val="0893A9"/>
                </a:solidFill>
                <a:latin typeface="Open Sans    "/>
                <a:sym typeface="Open Sans Bold"/>
              </a:rPr>
              <a:t>Mittarit</a:t>
            </a:r>
            <a:endParaRPr lang="en-US" sz="2400" dirty="0" err="1">
              <a:latin typeface="Open Sans    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>
                <a:latin typeface="Open Sans"/>
                <a:ea typeface="Open Sans"/>
                <a:cs typeface="Open Sans"/>
              </a:rPr>
              <a:t>Hyvinvoinnin</a:t>
            </a:r>
            <a:r>
              <a:rPr lang="en-US" sz="2400" dirty="0">
                <a:latin typeface="Open Sans"/>
                <a:ea typeface="Open Sans"/>
                <a:cs typeface="Open Sans"/>
              </a:rPr>
              <a:t> </a:t>
            </a:r>
            <a:r>
              <a:rPr lang="en-US" sz="2400" dirty="0" err="1">
                <a:latin typeface="Open Sans"/>
                <a:ea typeface="Open Sans"/>
                <a:cs typeface="Open Sans"/>
              </a:rPr>
              <a:t>muutokset</a:t>
            </a:r>
            <a:r>
              <a:rPr lang="en-US" sz="2400" dirty="0">
                <a:latin typeface="Open Sans"/>
                <a:ea typeface="Open Sans"/>
                <a:cs typeface="Open Sans"/>
              </a:rPr>
              <a:t> (</a:t>
            </a:r>
            <a:r>
              <a:rPr lang="en-US" sz="2400" dirty="0" err="1">
                <a:latin typeface="Open Sans"/>
                <a:ea typeface="Open Sans"/>
                <a:cs typeface="Open Sans"/>
              </a:rPr>
              <a:t>Vaikuttavuus</a:t>
            </a:r>
            <a:r>
              <a:rPr lang="en-US" sz="2400" dirty="0">
                <a:latin typeface="Open Sans"/>
                <a:ea typeface="Open Sans"/>
                <a:cs typeface="Open Sans"/>
              </a:rPr>
              <a:t> </a:t>
            </a:r>
            <a:r>
              <a:rPr lang="en-US" sz="2400" dirty="0" err="1">
                <a:latin typeface="Open Sans"/>
                <a:ea typeface="Open Sans"/>
                <a:cs typeface="Open Sans"/>
              </a:rPr>
              <a:t>esiin</a:t>
            </a:r>
            <a:r>
              <a:rPr lang="en-US" sz="2400" dirty="0">
                <a:latin typeface="Open Sans"/>
                <a:ea typeface="Open Sans"/>
                <a:cs typeface="Open Sans"/>
              </a:rPr>
              <a:t>) </a:t>
            </a:r>
            <a:endParaRPr lang="en-US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 Bold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>
                <a:latin typeface="Open Sans"/>
                <a:ea typeface="Open Sans"/>
                <a:cs typeface="Open Sans"/>
              </a:rPr>
              <a:t>Palautekysely</a:t>
            </a:r>
            <a:r>
              <a:rPr lang="en-US" sz="2400" dirty="0">
                <a:latin typeface="Open Sans"/>
                <a:ea typeface="Open Sans"/>
                <a:cs typeface="Open Sans"/>
              </a:rPr>
              <a:t> </a:t>
            </a:r>
            <a:endParaRPr lang="en-US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R="0" lvl="0" fontAlgn="auto">
              <a:spcBef>
                <a:spcPts val="0"/>
              </a:spcBef>
              <a:buClrTx/>
              <a:buSzTx/>
              <a:tabLst/>
              <a:defRPr/>
            </a:pPr>
            <a:endParaRPr lang="en-US" sz="2400" b="1" dirty="0">
              <a:solidFill>
                <a:srgbClr val="0893A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90000"/>
              </a:lnSpc>
              <a:spcAft>
                <a:spcPts val="600"/>
              </a:spcAft>
              <a:defRPr/>
            </a:pPr>
            <a:endParaRPr lang="en-US" sz="2400" b="1" dirty="0">
              <a:solidFill>
                <a:srgbClr val="0893A9"/>
              </a:solidFill>
              <a:latin typeface="Open Sans    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5F9E1813-FACC-71D5-1C3F-81D916959BC3}"/>
              </a:ext>
            </a:extLst>
          </p:cNvPr>
          <p:cNvSpPr txBox="1"/>
          <p:nvPr/>
        </p:nvSpPr>
        <p:spPr>
          <a:xfrm>
            <a:off x="9447772" y="7894380"/>
            <a:ext cx="3768636" cy="644381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 defTabSz="398181">
              <a:lnSpc>
                <a:spcPts val="1518"/>
              </a:lnSpc>
              <a:spcAft>
                <a:spcPts val="311"/>
              </a:spcAft>
            </a:pPr>
            <a:r>
              <a:rPr lang="en-US" sz="1084" b="1" kern="1200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TURVAISUUS</a:t>
            </a:r>
            <a:endParaRPr lang="en-US" sz="2490" b="1" dirty="0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FCC06C79-57F6-8DDC-C4AA-998F2F329316}"/>
              </a:ext>
            </a:extLst>
          </p:cNvPr>
          <p:cNvSpPr txBox="1"/>
          <p:nvPr/>
        </p:nvSpPr>
        <p:spPr>
          <a:xfrm>
            <a:off x="10508780" y="1026695"/>
            <a:ext cx="6954495" cy="51071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US" sz="4400" dirty="0">
                <a:solidFill>
                  <a:srgbClr val="0893A9"/>
                </a:solidFill>
                <a:latin typeface="Open Sans Bold"/>
                <a:ea typeface="Open Sans Bold"/>
                <a:cs typeface="Open Sans Bold"/>
              </a:rPr>
              <a:t>TALOUDELLISEN VÄKIVALLAN KOKIJAN TOIMIJUUS JA OSALLISUUDENTUNNE VAHVISTUU. </a:t>
            </a:r>
            <a:endParaRPr lang="en-US" sz="4400" dirty="0">
              <a:solidFill>
                <a:srgbClr val="0893A9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r>
              <a:rPr lang="en-US" sz="4400" dirty="0">
                <a:solidFill>
                  <a:srgbClr val="0893A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endParaRPr lang="en-US" sz="4400" dirty="0">
              <a:solidFill>
                <a:srgbClr val="0893A9"/>
              </a:solidFill>
              <a:latin typeface="Open Sans Bold"/>
              <a:ea typeface="Open Sans Bold"/>
              <a:cs typeface="Open Sans Bold"/>
            </a:endParaRPr>
          </a:p>
          <a:p>
            <a:pPr algn="l">
              <a:lnSpc>
                <a:spcPts val="4251"/>
              </a:lnSpc>
            </a:pPr>
            <a:endParaRPr lang="en-US" sz="2800" b="1" dirty="0">
              <a:solidFill>
                <a:srgbClr val="0893A9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l">
              <a:lnSpc>
                <a:spcPts val="4251"/>
              </a:lnSpc>
            </a:pPr>
            <a:endParaRPr lang="en-US" sz="2400" b="1" dirty="0">
              <a:solidFill>
                <a:srgbClr val="0893A9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C8D66ADE-171F-CF11-DE9F-A4C05C81989B}"/>
              </a:ext>
            </a:extLst>
          </p:cNvPr>
          <p:cNvGrpSpPr/>
          <p:nvPr/>
        </p:nvGrpSpPr>
        <p:grpSpPr>
          <a:xfrm>
            <a:off x="9447772" y="7960181"/>
            <a:ext cx="3768636" cy="644382"/>
            <a:chOff x="0" y="0"/>
            <a:chExt cx="2219334" cy="331848"/>
          </a:xfrm>
        </p:grpSpPr>
        <p:sp>
          <p:nvSpPr>
            <p:cNvPr id="9" name="Freeform 3">
              <a:extLst>
                <a:ext uri="{FF2B5EF4-FFF2-40B4-BE49-F238E27FC236}">
                  <a16:creationId xmlns:a16="http://schemas.microsoft.com/office/drawing/2014/main" id="{D14438EA-0E10-8AA9-8F89-CE93536F32DF}"/>
                </a:ext>
              </a:extLst>
            </p:cNvPr>
            <p:cNvSpPr/>
            <p:nvPr/>
          </p:nvSpPr>
          <p:spPr>
            <a:xfrm>
              <a:off x="0" y="0"/>
              <a:ext cx="2219334" cy="331848"/>
            </a:xfrm>
            <a:custGeom>
              <a:avLst/>
              <a:gdLst/>
              <a:ahLst/>
              <a:cxnLst/>
              <a:rect l="l" t="t" r="r" b="b"/>
              <a:pathLst>
                <a:path w="2219334" h="331848">
                  <a:moveTo>
                    <a:pt x="46856" y="0"/>
                  </a:moveTo>
                  <a:lnTo>
                    <a:pt x="2172478" y="0"/>
                  </a:lnTo>
                  <a:cubicBezTo>
                    <a:pt x="2198356" y="0"/>
                    <a:pt x="2219334" y="20978"/>
                    <a:pt x="2219334" y="46856"/>
                  </a:cubicBezTo>
                  <a:lnTo>
                    <a:pt x="2219334" y="284992"/>
                  </a:lnTo>
                  <a:cubicBezTo>
                    <a:pt x="2219334" y="310870"/>
                    <a:pt x="2198356" y="331848"/>
                    <a:pt x="2172478" y="331848"/>
                  </a:cubicBezTo>
                  <a:lnTo>
                    <a:pt x="46856" y="331848"/>
                  </a:lnTo>
                  <a:cubicBezTo>
                    <a:pt x="34429" y="331848"/>
                    <a:pt x="22511" y="326912"/>
                    <a:pt x="13724" y="318124"/>
                  </a:cubicBezTo>
                  <a:cubicBezTo>
                    <a:pt x="4937" y="309337"/>
                    <a:pt x="0" y="297419"/>
                    <a:pt x="0" y="284992"/>
                  </a:cubicBezTo>
                  <a:lnTo>
                    <a:pt x="0" y="46856"/>
                  </a:lnTo>
                  <a:cubicBezTo>
                    <a:pt x="0" y="34429"/>
                    <a:pt x="4937" y="22511"/>
                    <a:pt x="13724" y="13724"/>
                  </a:cubicBezTo>
                  <a:cubicBezTo>
                    <a:pt x="22511" y="4937"/>
                    <a:pt x="34429" y="0"/>
                    <a:pt x="46856" y="0"/>
                  </a:cubicBezTo>
                  <a:close/>
                </a:path>
              </a:pathLst>
            </a:custGeom>
            <a:solidFill>
              <a:srgbClr val="0893A9"/>
            </a:solidFill>
          </p:spPr>
          <p:txBody>
            <a:bodyPr/>
            <a:lstStyle/>
            <a:p>
              <a:endParaRPr lang="fi-FI"/>
            </a:p>
          </p:txBody>
        </p:sp>
        <p:sp>
          <p:nvSpPr>
            <p:cNvPr id="10" name="TextBox 4">
              <a:extLst>
                <a:ext uri="{FF2B5EF4-FFF2-40B4-BE49-F238E27FC236}">
                  <a16:creationId xmlns:a16="http://schemas.microsoft.com/office/drawing/2014/main" id="{2A0DE782-A8B1-904D-F5E9-FEFE809A0F41}"/>
                </a:ext>
              </a:extLst>
            </p:cNvPr>
            <p:cNvSpPr txBox="1"/>
            <p:nvPr/>
          </p:nvSpPr>
          <p:spPr>
            <a:xfrm>
              <a:off x="0" y="0"/>
              <a:ext cx="2219334" cy="3318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87"/>
                </a:lnSpc>
              </a:pPr>
              <a:r>
                <a:rPr lang="en-US" sz="2490" b="1" dirty="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OSALLISUUS</a:t>
              </a:r>
            </a:p>
          </p:txBody>
        </p:sp>
      </p:grpSp>
      <p:grpSp>
        <p:nvGrpSpPr>
          <p:cNvPr id="12" name="Group 5">
            <a:extLst>
              <a:ext uri="{FF2B5EF4-FFF2-40B4-BE49-F238E27FC236}">
                <a16:creationId xmlns:a16="http://schemas.microsoft.com/office/drawing/2014/main" id="{D77F8521-9858-D296-D6D4-8594F251DDA7}"/>
              </a:ext>
            </a:extLst>
          </p:cNvPr>
          <p:cNvGrpSpPr/>
          <p:nvPr/>
        </p:nvGrpSpPr>
        <p:grpSpPr>
          <a:xfrm>
            <a:off x="14334505" y="7006875"/>
            <a:ext cx="3568994" cy="2602346"/>
            <a:chOff x="0" y="0"/>
            <a:chExt cx="1101631" cy="812800"/>
          </a:xfrm>
        </p:grpSpPr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0709565F-AA9A-361F-6D83-1D395DE2C879}"/>
                </a:ext>
              </a:extLst>
            </p:cNvPr>
            <p:cNvSpPr/>
            <p:nvPr/>
          </p:nvSpPr>
          <p:spPr>
            <a:xfrm>
              <a:off x="0" y="0"/>
              <a:ext cx="1101631" cy="812800"/>
            </a:xfrm>
            <a:custGeom>
              <a:avLst/>
              <a:gdLst/>
              <a:ahLst/>
              <a:cxnLst/>
              <a:rect l="l" t="t" r="r" b="b"/>
              <a:pathLst>
                <a:path w="1101631" h="812800">
                  <a:moveTo>
                    <a:pt x="28085" y="0"/>
                  </a:moveTo>
                  <a:lnTo>
                    <a:pt x="1073547" y="0"/>
                  </a:lnTo>
                  <a:cubicBezTo>
                    <a:pt x="1080995" y="0"/>
                    <a:pt x="1088139" y="2959"/>
                    <a:pt x="1093406" y="8226"/>
                  </a:cubicBezTo>
                  <a:cubicBezTo>
                    <a:pt x="1098672" y="13493"/>
                    <a:pt x="1101631" y="20636"/>
                    <a:pt x="1101631" y="28085"/>
                  </a:cubicBezTo>
                  <a:lnTo>
                    <a:pt x="1101631" y="784715"/>
                  </a:lnTo>
                  <a:cubicBezTo>
                    <a:pt x="1101631" y="800226"/>
                    <a:pt x="1089057" y="812800"/>
                    <a:pt x="1073547" y="812800"/>
                  </a:cubicBezTo>
                  <a:lnTo>
                    <a:pt x="28085" y="812800"/>
                  </a:lnTo>
                  <a:cubicBezTo>
                    <a:pt x="20636" y="812800"/>
                    <a:pt x="13493" y="809841"/>
                    <a:pt x="8226" y="804574"/>
                  </a:cubicBezTo>
                  <a:cubicBezTo>
                    <a:pt x="2959" y="799307"/>
                    <a:pt x="0" y="792164"/>
                    <a:pt x="0" y="784715"/>
                  </a:cubicBezTo>
                  <a:lnTo>
                    <a:pt x="0" y="28085"/>
                  </a:lnTo>
                  <a:cubicBezTo>
                    <a:pt x="0" y="20636"/>
                    <a:pt x="2959" y="13493"/>
                    <a:pt x="8226" y="8226"/>
                  </a:cubicBezTo>
                  <a:cubicBezTo>
                    <a:pt x="13493" y="2959"/>
                    <a:pt x="20636" y="0"/>
                    <a:pt x="28085" y="0"/>
                  </a:cubicBezTo>
                  <a:close/>
                </a:path>
              </a:pathLst>
            </a:custGeom>
            <a:blipFill>
              <a:blip r:embed="rId2"/>
              <a:stretch>
                <a:fillRect l="-179571" t="-1565" r="-5014" b="-115135"/>
              </a:stretch>
            </a:blipFill>
          </p:spPr>
          <p:txBody>
            <a:bodyPr/>
            <a:lstStyle/>
            <a:p>
              <a:endParaRPr lang="fi-FI"/>
            </a:p>
          </p:txBody>
        </p:sp>
      </p:grpSp>
      <p:sp>
        <p:nvSpPr>
          <p:cNvPr id="2" name="Tekstiruutu 1">
            <a:extLst>
              <a:ext uri="{FF2B5EF4-FFF2-40B4-BE49-F238E27FC236}">
                <a16:creationId xmlns:a16="http://schemas.microsoft.com/office/drawing/2014/main" id="{685C22AD-A578-F531-44C3-5573A50605D8}"/>
              </a:ext>
            </a:extLst>
          </p:cNvPr>
          <p:cNvSpPr txBox="1"/>
          <p:nvPr/>
        </p:nvSpPr>
        <p:spPr>
          <a:xfrm>
            <a:off x="9447772" y="8670364"/>
            <a:ext cx="3763477" cy="6463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 defTabSz="748970">
              <a:spcAft>
                <a:spcPts val="660"/>
              </a:spcAft>
            </a:pPr>
            <a:r>
              <a:rPr lang="en-US" b="1" dirty="0">
                <a:solidFill>
                  <a:srgbClr val="0893A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TALOUDELLISEN VÄKIVALLAN KOKIJAN TUKI -HANKE</a:t>
            </a:r>
            <a:endParaRPr lang="en-US" sz="1800" b="1" dirty="0">
              <a:solidFill>
                <a:srgbClr val="0893A9"/>
              </a:solidFill>
              <a:latin typeface="Open Sans Bold" panose="020B0806030504020204" charset="0"/>
              <a:ea typeface="Open Sans Bold" panose="020B0806030504020204" charset="0"/>
              <a:cs typeface="Open Sans Bold" panose="020B0806030504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095817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>
            <a:extLst>
              <a:ext uri="{FF2B5EF4-FFF2-40B4-BE49-F238E27FC236}">
                <a16:creationId xmlns:a16="http://schemas.microsoft.com/office/drawing/2014/main" id="{1542B171-F8C6-F15D-DDB6-BDF55083B0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200" y="3750860"/>
            <a:ext cx="16357599" cy="2785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79996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B995355-41CC-5090-94AB-07AD0BBC4D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241D9BE5-9DBA-0495-B836-04312C94D7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342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56" name="Freeform: Shape 55">
            <a:extLst>
              <a:ext uri="{FF2B5EF4-FFF2-40B4-BE49-F238E27FC236}">
                <a16:creationId xmlns:a16="http://schemas.microsoft.com/office/drawing/2014/main" id="{69C4211F-1A3A-EDB2-21E7-89DDFDAA9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custGeom>
            <a:avLst/>
            <a:gdLst>
              <a:gd name="connsiteX0" fmla="*/ 6315529 w 12192000"/>
              <a:gd name="connsiteY0" fmla="*/ 4323896 h 6858000"/>
              <a:gd name="connsiteX1" fmla="*/ 6295588 w 12192000"/>
              <a:gd name="connsiteY1" fmla="*/ 4367579 h 6858000"/>
              <a:gd name="connsiteX2" fmla="*/ 6219229 w 12192000"/>
              <a:gd name="connsiteY2" fmla="*/ 4436818 h 6858000"/>
              <a:gd name="connsiteX3" fmla="*/ 6065687 w 12192000"/>
              <a:gd name="connsiteY3" fmla="*/ 4637204 h 6858000"/>
              <a:gd name="connsiteX4" fmla="*/ 5727387 w 12192000"/>
              <a:gd name="connsiteY4" fmla="*/ 5460076 h 6858000"/>
              <a:gd name="connsiteX5" fmla="*/ 5620972 w 12192000"/>
              <a:gd name="connsiteY5" fmla="*/ 5725836 h 6858000"/>
              <a:gd name="connsiteX6" fmla="*/ 5707795 w 12192000"/>
              <a:gd name="connsiteY6" fmla="*/ 5790089 h 6858000"/>
              <a:gd name="connsiteX7" fmla="*/ 5554627 w 12192000"/>
              <a:gd name="connsiteY7" fmla="*/ 6078873 h 6858000"/>
              <a:gd name="connsiteX8" fmla="*/ 5373489 w 12192000"/>
              <a:gd name="connsiteY8" fmla="*/ 6402408 h 6858000"/>
              <a:gd name="connsiteX9" fmla="*/ 5099999 w 12192000"/>
              <a:gd name="connsiteY9" fmla="*/ 6827527 h 6858000"/>
              <a:gd name="connsiteX10" fmla="*/ 5078133 w 12192000"/>
              <a:gd name="connsiteY10" fmla="*/ 6857998 h 6858000"/>
              <a:gd name="connsiteX11" fmla="*/ 9179960 w 12192000"/>
              <a:gd name="connsiteY11" fmla="*/ 6857998 h 6858000"/>
              <a:gd name="connsiteX12" fmla="*/ 9179960 w 12192000"/>
              <a:gd name="connsiteY12" fmla="*/ 4323896 h 6858000"/>
              <a:gd name="connsiteX13" fmla="*/ 0 w 12192000"/>
              <a:gd name="connsiteY13" fmla="*/ 0 h 6858000"/>
              <a:gd name="connsiteX14" fmla="*/ 5872711 w 12192000"/>
              <a:gd name="connsiteY14" fmla="*/ 0 h 6858000"/>
              <a:gd name="connsiteX15" fmla="*/ 5885421 w 12192000"/>
              <a:gd name="connsiteY15" fmla="*/ 20207 h 6858000"/>
              <a:gd name="connsiteX16" fmla="*/ 5925300 w 12192000"/>
              <a:gd name="connsiteY16" fmla="*/ 48911 h 6858000"/>
              <a:gd name="connsiteX17" fmla="*/ 5940039 w 12192000"/>
              <a:gd name="connsiteY17" fmla="*/ 101212 h 6858000"/>
              <a:gd name="connsiteX18" fmla="*/ 5969942 w 12192000"/>
              <a:gd name="connsiteY18" fmla="*/ 311282 h 6858000"/>
              <a:gd name="connsiteX19" fmla="*/ 5961238 w 12192000"/>
              <a:gd name="connsiteY19" fmla="*/ 357643 h 6858000"/>
              <a:gd name="connsiteX20" fmla="*/ 5917195 w 12192000"/>
              <a:gd name="connsiteY20" fmla="*/ 420369 h 6858000"/>
              <a:gd name="connsiteX21" fmla="*/ 5882753 w 12192000"/>
              <a:gd name="connsiteY21" fmla="*/ 556832 h 6858000"/>
              <a:gd name="connsiteX22" fmla="*/ 5814490 w 12192000"/>
              <a:gd name="connsiteY22" fmla="*/ 757416 h 6858000"/>
              <a:gd name="connsiteX23" fmla="*/ 5780064 w 12192000"/>
              <a:gd name="connsiteY23" fmla="*/ 817804 h 6858000"/>
              <a:gd name="connsiteX24" fmla="*/ 5808232 w 12192000"/>
              <a:gd name="connsiteY24" fmla="*/ 850533 h 6858000"/>
              <a:gd name="connsiteX25" fmla="*/ 5906473 w 12192000"/>
              <a:gd name="connsiteY25" fmla="*/ 1076571 h 6858000"/>
              <a:gd name="connsiteX26" fmla="*/ 5778623 w 12192000"/>
              <a:gd name="connsiteY26" fmla="*/ 1369280 h 6858000"/>
              <a:gd name="connsiteX27" fmla="*/ 5710841 w 12192000"/>
              <a:gd name="connsiteY27" fmla="*/ 1462628 h 6858000"/>
              <a:gd name="connsiteX28" fmla="*/ 5846774 w 12192000"/>
              <a:gd name="connsiteY28" fmla="*/ 1455933 h 6858000"/>
              <a:gd name="connsiteX29" fmla="*/ 5897329 w 12192000"/>
              <a:gd name="connsiteY29" fmla="*/ 1553073 h 6858000"/>
              <a:gd name="connsiteX30" fmla="*/ 5919735 w 12192000"/>
              <a:gd name="connsiteY30" fmla="*/ 1602736 h 6858000"/>
              <a:gd name="connsiteX31" fmla="*/ 6057874 w 12192000"/>
              <a:gd name="connsiteY31" fmla="*/ 1910648 h 6858000"/>
              <a:gd name="connsiteX32" fmla="*/ 6039719 w 12192000"/>
              <a:gd name="connsiteY32" fmla="*/ 2010547 h 6858000"/>
              <a:gd name="connsiteX33" fmla="*/ 5841713 w 12192000"/>
              <a:gd name="connsiteY33" fmla="*/ 2520599 h 6858000"/>
              <a:gd name="connsiteX34" fmla="*/ 6071734 w 12192000"/>
              <a:gd name="connsiteY34" fmla="*/ 2593468 h 6858000"/>
              <a:gd name="connsiteX35" fmla="*/ 6092050 w 12192000"/>
              <a:gd name="connsiteY35" fmla="*/ 2806646 h 6858000"/>
              <a:gd name="connsiteX36" fmla="*/ 6215122 w 12192000"/>
              <a:gd name="connsiteY36" fmla="*/ 3021197 h 6858000"/>
              <a:gd name="connsiteX37" fmla="*/ 6338100 w 12192000"/>
              <a:gd name="connsiteY37" fmla="*/ 3178087 h 6858000"/>
              <a:gd name="connsiteX38" fmla="*/ 6343927 w 12192000"/>
              <a:gd name="connsiteY38" fmla="*/ 3194685 h 6858000"/>
              <a:gd name="connsiteX39" fmla="*/ 6343850 w 12192000"/>
              <a:gd name="connsiteY39" fmla="*/ 3201174 h 6858000"/>
              <a:gd name="connsiteX40" fmla="*/ 6366375 w 12192000"/>
              <a:gd name="connsiteY40" fmla="*/ 3271251 h 6858000"/>
              <a:gd name="connsiteX41" fmla="*/ 6369430 w 12192000"/>
              <a:gd name="connsiteY41" fmla="*/ 3276240 h 6858000"/>
              <a:gd name="connsiteX42" fmla="*/ 6392405 w 12192000"/>
              <a:gd name="connsiteY42" fmla="*/ 3360437 h 6858000"/>
              <a:gd name="connsiteX43" fmla="*/ 6397993 w 12192000"/>
              <a:gd name="connsiteY43" fmla="*/ 3390203 h 6858000"/>
              <a:gd name="connsiteX44" fmla="*/ 6394652 w 12192000"/>
              <a:gd name="connsiteY44" fmla="*/ 3402205 h 6858000"/>
              <a:gd name="connsiteX45" fmla="*/ 6366662 w 12192000"/>
              <a:gd name="connsiteY45" fmla="*/ 3442044 h 6858000"/>
              <a:gd name="connsiteX46" fmla="*/ 6320915 w 12192000"/>
              <a:gd name="connsiteY46" fmla="*/ 3701547 h 6858000"/>
              <a:gd name="connsiteX47" fmla="*/ 6364618 w 12192000"/>
              <a:gd name="connsiteY47" fmla="*/ 3743844 h 6858000"/>
              <a:gd name="connsiteX48" fmla="*/ 6370409 w 12192000"/>
              <a:gd name="connsiteY48" fmla="*/ 3754454 h 6858000"/>
              <a:gd name="connsiteX49" fmla="*/ 6373773 w 12192000"/>
              <a:gd name="connsiteY49" fmla="*/ 3768237 h 6858000"/>
              <a:gd name="connsiteX50" fmla="*/ 6375298 w 12192000"/>
              <a:gd name="connsiteY50" fmla="*/ 3796540 h 6858000"/>
              <a:gd name="connsiteX51" fmla="*/ 6253487 w 12192000"/>
              <a:gd name="connsiteY51" fmla="*/ 3856948 h 6858000"/>
              <a:gd name="connsiteX52" fmla="*/ 6385416 w 12192000"/>
              <a:gd name="connsiteY52" fmla="*/ 4014409 h 6858000"/>
              <a:gd name="connsiteX53" fmla="*/ 6374795 w 12192000"/>
              <a:gd name="connsiteY53" fmla="*/ 4038554 h 6858000"/>
              <a:gd name="connsiteX54" fmla="*/ 6351015 w 12192000"/>
              <a:gd name="connsiteY54" fmla="*/ 4150489 h 6858000"/>
              <a:gd name="connsiteX55" fmla="*/ 6340821 w 12192000"/>
              <a:gd name="connsiteY55" fmla="*/ 4212706 h 6858000"/>
              <a:gd name="connsiteX56" fmla="*/ 12191999 w 12192000"/>
              <a:gd name="connsiteY56" fmla="*/ 4212706 h 6858000"/>
              <a:gd name="connsiteX57" fmla="*/ 12191999 w 12192000"/>
              <a:gd name="connsiteY57" fmla="*/ 0 h 6858000"/>
              <a:gd name="connsiteX58" fmla="*/ 12192000 w 12192000"/>
              <a:gd name="connsiteY58" fmla="*/ 0 h 6858000"/>
              <a:gd name="connsiteX59" fmla="*/ 12192000 w 12192000"/>
              <a:gd name="connsiteY59" fmla="*/ 6858000 h 6858000"/>
              <a:gd name="connsiteX60" fmla="*/ 12191999 w 12192000"/>
              <a:gd name="connsiteY60" fmla="*/ 6858000 h 6858000"/>
              <a:gd name="connsiteX61" fmla="*/ 12191999 w 12192000"/>
              <a:gd name="connsiteY61" fmla="*/ 4323902 h 6858000"/>
              <a:gd name="connsiteX62" fmla="*/ 9307672 w 12192000"/>
              <a:gd name="connsiteY62" fmla="*/ 4323902 h 6858000"/>
              <a:gd name="connsiteX63" fmla="*/ 9307672 w 12192000"/>
              <a:gd name="connsiteY63" fmla="*/ 6858000 h 6858000"/>
              <a:gd name="connsiteX64" fmla="*/ 0 w 12192000"/>
              <a:gd name="connsiteY6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12192000" h="6858000">
                <a:moveTo>
                  <a:pt x="6315529" y="4323896"/>
                </a:moveTo>
                <a:lnTo>
                  <a:pt x="6295588" y="4367579"/>
                </a:lnTo>
                <a:cubicBezTo>
                  <a:pt x="6278024" y="4397022"/>
                  <a:pt x="6253813" y="4421099"/>
                  <a:pt x="6219229" y="4436818"/>
                </a:cubicBezTo>
                <a:cubicBezTo>
                  <a:pt x="6148079" y="4469666"/>
                  <a:pt x="6116436" y="4572066"/>
                  <a:pt x="6065687" y="4637204"/>
                </a:cubicBezTo>
                <a:cubicBezTo>
                  <a:pt x="5888713" y="4862696"/>
                  <a:pt x="5773979" y="5125824"/>
                  <a:pt x="5727387" y="5460076"/>
                </a:cubicBezTo>
                <a:cubicBezTo>
                  <a:pt x="5714326" y="5552523"/>
                  <a:pt x="5656974" y="5638673"/>
                  <a:pt x="5620972" y="5725836"/>
                </a:cubicBezTo>
                <a:cubicBezTo>
                  <a:pt x="5641553" y="5779043"/>
                  <a:pt x="5738619" y="5631221"/>
                  <a:pt x="5707795" y="5790089"/>
                </a:cubicBezTo>
                <a:cubicBezTo>
                  <a:pt x="5684453" y="5909876"/>
                  <a:pt x="5617437" y="5996827"/>
                  <a:pt x="5554627" y="6078873"/>
                </a:cubicBezTo>
                <a:cubicBezTo>
                  <a:pt x="5482491" y="6172498"/>
                  <a:pt x="5402203" y="6253366"/>
                  <a:pt x="5373489" y="6402408"/>
                </a:cubicBezTo>
                <a:cubicBezTo>
                  <a:pt x="5371924" y="6410357"/>
                  <a:pt x="5276557" y="6577417"/>
                  <a:pt x="5099999" y="6827527"/>
                </a:cubicBezTo>
                <a:lnTo>
                  <a:pt x="5078133" y="6857998"/>
                </a:lnTo>
                <a:lnTo>
                  <a:pt x="9179960" y="6857998"/>
                </a:lnTo>
                <a:lnTo>
                  <a:pt x="9179960" y="4323896"/>
                </a:lnTo>
                <a:close/>
                <a:moveTo>
                  <a:pt x="0" y="0"/>
                </a:moveTo>
                <a:lnTo>
                  <a:pt x="5872711" y="0"/>
                </a:lnTo>
                <a:lnTo>
                  <a:pt x="5885421" y="20207"/>
                </a:lnTo>
                <a:cubicBezTo>
                  <a:pt x="5896481" y="32882"/>
                  <a:pt x="5909484" y="42864"/>
                  <a:pt x="5925300" y="48911"/>
                </a:cubicBezTo>
                <a:cubicBezTo>
                  <a:pt x="5940498" y="54526"/>
                  <a:pt x="5945509" y="75042"/>
                  <a:pt x="5940039" y="101212"/>
                </a:cubicBezTo>
                <a:cubicBezTo>
                  <a:pt x="5921950" y="187894"/>
                  <a:pt x="5936667" y="254951"/>
                  <a:pt x="5969942" y="311282"/>
                </a:cubicBezTo>
                <a:cubicBezTo>
                  <a:pt x="5981709" y="330926"/>
                  <a:pt x="5977292" y="344422"/>
                  <a:pt x="5961238" y="357643"/>
                </a:cubicBezTo>
                <a:cubicBezTo>
                  <a:pt x="5942802" y="372223"/>
                  <a:pt x="5928461" y="393565"/>
                  <a:pt x="5917195" y="420369"/>
                </a:cubicBezTo>
                <a:cubicBezTo>
                  <a:pt x="5898701" y="463685"/>
                  <a:pt x="5889992" y="510050"/>
                  <a:pt x="5882753" y="556832"/>
                </a:cubicBezTo>
                <a:cubicBezTo>
                  <a:pt x="5871511" y="630206"/>
                  <a:pt x="5858246" y="700969"/>
                  <a:pt x="5814490" y="757416"/>
                </a:cubicBezTo>
                <a:cubicBezTo>
                  <a:pt x="5801465" y="774559"/>
                  <a:pt x="5791019" y="796511"/>
                  <a:pt x="5780064" y="817804"/>
                </a:cubicBezTo>
                <a:cubicBezTo>
                  <a:pt x="5783558" y="836359"/>
                  <a:pt x="5792196" y="849005"/>
                  <a:pt x="5808232" y="850533"/>
                </a:cubicBezTo>
                <a:cubicBezTo>
                  <a:pt x="5910296" y="860624"/>
                  <a:pt x="5905771" y="962632"/>
                  <a:pt x="5906473" y="1076571"/>
                </a:cubicBezTo>
                <a:cubicBezTo>
                  <a:pt x="5907545" y="1217584"/>
                  <a:pt x="5849973" y="1296799"/>
                  <a:pt x="5778623" y="1369280"/>
                </a:cubicBezTo>
                <a:cubicBezTo>
                  <a:pt x="5754207" y="1393852"/>
                  <a:pt x="5718605" y="1401742"/>
                  <a:pt x="5710841" y="1462628"/>
                </a:cubicBezTo>
                <a:cubicBezTo>
                  <a:pt x="5753463" y="1508141"/>
                  <a:pt x="5802053" y="1451295"/>
                  <a:pt x="5846774" y="1455933"/>
                </a:cubicBezTo>
                <a:cubicBezTo>
                  <a:pt x="5883727" y="1460129"/>
                  <a:pt x="5943609" y="1438568"/>
                  <a:pt x="5897329" y="1553073"/>
                </a:cubicBezTo>
                <a:cubicBezTo>
                  <a:pt x="5883856" y="1586627"/>
                  <a:pt x="5901366" y="1604100"/>
                  <a:pt x="5919735" y="1602736"/>
                </a:cubicBezTo>
                <a:cubicBezTo>
                  <a:pt x="6068526" y="1589022"/>
                  <a:pt x="6006837" y="1813624"/>
                  <a:pt x="6057874" y="1910648"/>
                </a:cubicBezTo>
                <a:cubicBezTo>
                  <a:pt x="6072264" y="1936644"/>
                  <a:pt x="6059978" y="1992417"/>
                  <a:pt x="6039719" y="2010547"/>
                </a:cubicBezTo>
                <a:cubicBezTo>
                  <a:pt x="5911143" y="2127229"/>
                  <a:pt x="5899692" y="2331836"/>
                  <a:pt x="5841713" y="2520599"/>
                </a:cubicBezTo>
                <a:cubicBezTo>
                  <a:pt x="5912636" y="2572423"/>
                  <a:pt x="5995799" y="2566926"/>
                  <a:pt x="6071734" y="2593468"/>
                </a:cubicBezTo>
                <a:cubicBezTo>
                  <a:pt x="6150607" y="2620843"/>
                  <a:pt x="6151703" y="2655507"/>
                  <a:pt x="6092050" y="2806646"/>
                </a:cubicBezTo>
                <a:cubicBezTo>
                  <a:pt x="6259331" y="2795420"/>
                  <a:pt x="6259331" y="2795420"/>
                  <a:pt x="6215122" y="3021197"/>
                </a:cubicBezTo>
                <a:cubicBezTo>
                  <a:pt x="6259035" y="3016573"/>
                  <a:pt x="6302431" y="3085300"/>
                  <a:pt x="6338100" y="3178087"/>
                </a:cubicBezTo>
                <a:lnTo>
                  <a:pt x="6343927" y="3194685"/>
                </a:lnTo>
                <a:lnTo>
                  <a:pt x="6343850" y="3201174"/>
                </a:lnTo>
                <a:cubicBezTo>
                  <a:pt x="6346866" y="3232770"/>
                  <a:pt x="6355995" y="3253323"/>
                  <a:pt x="6366375" y="3271251"/>
                </a:cubicBezTo>
                <a:lnTo>
                  <a:pt x="6369430" y="3276240"/>
                </a:lnTo>
                <a:lnTo>
                  <a:pt x="6392405" y="3360437"/>
                </a:lnTo>
                <a:lnTo>
                  <a:pt x="6397993" y="3390203"/>
                </a:lnTo>
                <a:lnTo>
                  <a:pt x="6394652" y="3402205"/>
                </a:lnTo>
                <a:cubicBezTo>
                  <a:pt x="6388505" y="3414621"/>
                  <a:pt x="6379344" y="3427747"/>
                  <a:pt x="6366662" y="3442044"/>
                </a:cubicBezTo>
                <a:cubicBezTo>
                  <a:pt x="6239481" y="3584662"/>
                  <a:pt x="6224938" y="3605480"/>
                  <a:pt x="6320915" y="3701547"/>
                </a:cubicBezTo>
                <a:lnTo>
                  <a:pt x="6364618" y="3743844"/>
                </a:lnTo>
                <a:lnTo>
                  <a:pt x="6370409" y="3754454"/>
                </a:lnTo>
                <a:lnTo>
                  <a:pt x="6373773" y="3768237"/>
                </a:lnTo>
                <a:cubicBezTo>
                  <a:pt x="6374277" y="3777528"/>
                  <a:pt x="6374207" y="3788146"/>
                  <a:pt x="6375298" y="3796540"/>
                </a:cubicBezTo>
                <a:cubicBezTo>
                  <a:pt x="6339717" y="3831045"/>
                  <a:pt x="6294642" y="3774365"/>
                  <a:pt x="6253487" y="3856948"/>
                </a:cubicBezTo>
                <a:lnTo>
                  <a:pt x="6385416" y="4014409"/>
                </a:lnTo>
                <a:lnTo>
                  <a:pt x="6374795" y="4038554"/>
                </a:lnTo>
                <a:cubicBezTo>
                  <a:pt x="6363579" y="4073249"/>
                  <a:pt x="6356895" y="4111559"/>
                  <a:pt x="6351015" y="4150489"/>
                </a:cubicBezTo>
                <a:lnTo>
                  <a:pt x="6340821" y="4212706"/>
                </a:lnTo>
                <a:lnTo>
                  <a:pt x="12191999" y="4212706"/>
                </a:lnTo>
                <a:lnTo>
                  <a:pt x="12191999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12191999" y="6858000"/>
                </a:lnTo>
                <a:lnTo>
                  <a:pt x="12191999" y="4323902"/>
                </a:lnTo>
                <a:lnTo>
                  <a:pt x="9307672" y="4323902"/>
                </a:lnTo>
                <a:lnTo>
                  <a:pt x="930767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pPr defTabSz="457200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51D218C6-6F8A-DE0F-9B40-2C8049AB0203}"/>
              </a:ext>
            </a:extLst>
          </p:cNvPr>
          <p:cNvSpPr txBox="1"/>
          <p:nvPr/>
        </p:nvSpPr>
        <p:spPr>
          <a:xfrm>
            <a:off x="1257300" y="1026695"/>
            <a:ext cx="6521922" cy="88873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R="0" lvl="0" fontAlgn="auto">
              <a:lnSpc>
                <a:spcPct val="90000"/>
              </a:lnSpc>
              <a:spcBef>
                <a:spcPts val="0"/>
              </a:spcBef>
              <a:spcAft>
                <a:spcPts val="660"/>
              </a:spcAft>
              <a:buClrTx/>
              <a:buSzTx/>
              <a:tabLst/>
              <a:defRPr/>
            </a:pPr>
            <a:r>
              <a:rPr lang="en-US" sz="2400" b="1" dirty="0">
                <a:solidFill>
                  <a:srgbClr val="0893A9"/>
                </a:solidFill>
                <a:latin typeface="Open Sans    "/>
                <a:sym typeface="Open Sans Bold"/>
              </a:rPr>
              <a:t>Miten?</a:t>
            </a:r>
          </a:p>
          <a:p>
            <a:pPr marL="342000" lvl="1" indent="-342000">
              <a:buFont typeface="Arial" panose="020B0604020202020204" pitchFamily="34" charset="0"/>
              <a:buChar char="•"/>
            </a:pP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Käytämme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monia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digitaalisia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alustoja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ja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tuotamme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niihin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sisältöä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. </a:t>
            </a:r>
          </a:p>
          <a:p>
            <a:pPr marL="342000" lvl="1" indent="-342000">
              <a:buFont typeface="Arial" panose="020B0604020202020204" pitchFamily="34" charset="0"/>
              <a:buChar char="•"/>
            </a:pP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Olemme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mukana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ja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näkyvillä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ETKL:n 80v.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Juhlavuodessa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 ja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turvallisesti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kotona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kampanjassa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. </a:t>
            </a:r>
          </a:p>
          <a:p>
            <a:pPr marL="342000" lvl="1" indent="-342000">
              <a:buFont typeface="Arial" panose="020B0604020202020204" pitchFamily="34" charset="0"/>
              <a:buChar char="•"/>
            </a:pP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Toteutamme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selkää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ja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tunteita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välittävää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viestintää</a:t>
            </a:r>
            <a:endParaRPr lang="en-US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 Bold"/>
            </a:endParaRPr>
          </a:p>
          <a:p>
            <a:pPr marL="342000" lvl="1" indent="-342000">
              <a:buFont typeface="Arial" panose="020B0604020202020204" pitchFamily="34" charset="0"/>
              <a:buChar char="•"/>
            </a:pP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Uudistamme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nettisivumme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osana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ETKL:n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nettisivu-uudistusta</a:t>
            </a:r>
            <a:endParaRPr lang="en-US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 Bold"/>
            </a:endParaRPr>
          </a:p>
          <a:p>
            <a:pPr marL="3420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>
              <a:lnSpc>
                <a:spcPct val="90000"/>
              </a:lnSpc>
              <a:spcAft>
                <a:spcPts val="660"/>
              </a:spcAft>
            </a:pPr>
            <a:r>
              <a:rPr lang="en-US" sz="2400" b="1" dirty="0" err="1">
                <a:solidFill>
                  <a:srgbClr val="0893A9"/>
                </a:solidFill>
                <a:latin typeface="Open Sans"/>
                <a:ea typeface="Open Sans"/>
                <a:cs typeface="Open Sans"/>
                <a:sym typeface="Open Sans"/>
              </a:rPr>
              <a:t>Mittarit</a:t>
            </a:r>
            <a:endParaRPr lang="en-US" sz="2400" b="1" dirty="0">
              <a:solidFill>
                <a:srgbClr val="0893A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42900" indent="-342900">
              <a:lnSpc>
                <a:spcPct val="90000"/>
              </a:lnSpc>
              <a:spcAft>
                <a:spcPts val="660"/>
              </a:spcAft>
              <a:buFont typeface="Arial" panose="020B0604020202020204" pitchFamily="34" charset="0"/>
              <a:buChar char="•"/>
            </a:pP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Seurataan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some-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kanavien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kävijöitä</a:t>
            </a:r>
            <a:endParaRPr lang="en-US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"/>
            </a:endParaRPr>
          </a:p>
          <a:p>
            <a:pPr marL="342900" indent="-342900">
              <a:lnSpc>
                <a:spcPct val="90000"/>
              </a:lnSpc>
              <a:spcAft>
                <a:spcPts val="660"/>
              </a:spcAft>
              <a:buFont typeface="Arial" panose="020B0604020202020204" pitchFamily="34" charset="0"/>
              <a:buChar char="•"/>
            </a:pP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Viestinnän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sisällöllinen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analyysi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viestintäryhmässä</a:t>
            </a:r>
            <a:endParaRPr lang="en-US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"/>
            </a:endParaRPr>
          </a:p>
          <a:p>
            <a:pPr marR="0" lvl="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endParaRPr lang="en-US" sz="2400" b="1" dirty="0">
              <a:solidFill>
                <a:srgbClr val="0893A9"/>
              </a:solidFill>
              <a:latin typeface="Open Sans    "/>
              <a:sym typeface="Open Sans Bold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A9760379-8E54-6263-781A-1FFB1C015BC8}"/>
              </a:ext>
            </a:extLst>
          </p:cNvPr>
          <p:cNvSpPr txBox="1"/>
          <p:nvPr/>
        </p:nvSpPr>
        <p:spPr>
          <a:xfrm>
            <a:off x="9447772" y="7894380"/>
            <a:ext cx="3768636" cy="644381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 defTabSz="398181">
              <a:lnSpc>
                <a:spcPts val="1518"/>
              </a:lnSpc>
              <a:spcAft>
                <a:spcPts val="311"/>
              </a:spcAft>
            </a:pPr>
            <a:r>
              <a:rPr lang="en-US" sz="1084" b="1" kern="1200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TURVAISUUS</a:t>
            </a:r>
            <a:endParaRPr lang="en-US" sz="2490" b="1" dirty="0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3B07F776-728C-893D-9C96-4C0B9D2DA84D}"/>
              </a:ext>
            </a:extLst>
          </p:cNvPr>
          <p:cNvSpPr txBox="1"/>
          <p:nvPr/>
        </p:nvSpPr>
        <p:spPr>
          <a:xfrm>
            <a:off x="10508780" y="1026695"/>
            <a:ext cx="6954495" cy="2954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US" sz="4800" b="1" dirty="0">
                <a:solidFill>
                  <a:srgbClr val="0893A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OLEMME NÄKYVÄSTI ESILLÄ JA AKTIIVISIA ERI KANAVISSA JA YHTEISTYÖSSÄ.</a:t>
            </a:r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505BA8CD-0465-9ECB-C1AE-D0EF5062FED1}"/>
              </a:ext>
            </a:extLst>
          </p:cNvPr>
          <p:cNvGrpSpPr/>
          <p:nvPr/>
        </p:nvGrpSpPr>
        <p:grpSpPr>
          <a:xfrm>
            <a:off x="9447772" y="7960181"/>
            <a:ext cx="3768636" cy="644382"/>
            <a:chOff x="0" y="0"/>
            <a:chExt cx="2219334" cy="331848"/>
          </a:xfrm>
        </p:grpSpPr>
        <p:sp>
          <p:nvSpPr>
            <p:cNvPr id="9" name="Freeform 3">
              <a:extLst>
                <a:ext uri="{FF2B5EF4-FFF2-40B4-BE49-F238E27FC236}">
                  <a16:creationId xmlns:a16="http://schemas.microsoft.com/office/drawing/2014/main" id="{88B5109B-238F-8FC9-10FD-A9FAC4082708}"/>
                </a:ext>
              </a:extLst>
            </p:cNvPr>
            <p:cNvSpPr/>
            <p:nvPr/>
          </p:nvSpPr>
          <p:spPr>
            <a:xfrm>
              <a:off x="0" y="0"/>
              <a:ext cx="2219334" cy="331848"/>
            </a:xfrm>
            <a:custGeom>
              <a:avLst/>
              <a:gdLst/>
              <a:ahLst/>
              <a:cxnLst/>
              <a:rect l="l" t="t" r="r" b="b"/>
              <a:pathLst>
                <a:path w="2219334" h="331848">
                  <a:moveTo>
                    <a:pt x="46856" y="0"/>
                  </a:moveTo>
                  <a:lnTo>
                    <a:pt x="2172478" y="0"/>
                  </a:lnTo>
                  <a:cubicBezTo>
                    <a:pt x="2198356" y="0"/>
                    <a:pt x="2219334" y="20978"/>
                    <a:pt x="2219334" y="46856"/>
                  </a:cubicBezTo>
                  <a:lnTo>
                    <a:pt x="2219334" y="284992"/>
                  </a:lnTo>
                  <a:cubicBezTo>
                    <a:pt x="2219334" y="310870"/>
                    <a:pt x="2198356" y="331848"/>
                    <a:pt x="2172478" y="331848"/>
                  </a:cubicBezTo>
                  <a:lnTo>
                    <a:pt x="46856" y="331848"/>
                  </a:lnTo>
                  <a:cubicBezTo>
                    <a:pt x="34429" y="331848"/>
                    <a:pt x="22511" y="326912"/>
                    <a:pt x="13724" y="318124"/>
                  </a:cubicBezTo>
                  <a:cubicBezTo>
                    <a:pt x="4937" y="309337"/>
                    <a:pt x="0" y="297419"/>
                    <a:pt x="0" y="284992"/>
                  </a:cubicBezTo>
                  <a:lnTo>
                    <a:pt x="0" y="46856"/>
                  </a:lnTo>
                  <a:cubicBezTo>
                    <a:pt x="0" y="34429"/>
                    <a:pt x="4937" y="22511"/>
                    <a:pt x="13724" y="13724"/>
                  </a:cubicBezTo>
                  <a:cubicBezTo>
                    <a:pt x="22511" y="4937"/>
                    <a:pt x="34429" y="0"/>
                    <a:pt x="46856" y="0"/>
                  </a:cubicBezTo>
                  <a:close/>
                </a:path>
              </a:pathLst>
            </a:custGeom>
            <a:solidFill>
              <a:srgbClr val="0893A9"/>
            </a:solidFill>
          </p:spPr>
          <p:txBody>
            <a:bodyPr/>
            <a:lstStyle/>
            <a:p>
              <a:endParaRPr lang="fi-FI"/>
            </a:p>
          </p:txBody>
        </p:sp>
        <p:sp>
          <p:nvSpPr>
            <p:cNvPr id="10" name="TextBox 4">
              <a:extLst>
                <a:ext uri="{FF2B5EF4-FFF2-40B4-BE49-F238E27FC236}">
                  <a16:creationId xmlns:a16="http://schemas.microsoft.com/office/drawing/2014/main" id="{5AA700B7-4929-9BDF-4BCF-BB3E3FFFD6D0}"/>
                </a:ext>
              </a:extLst>
            </p:cNvPr>
            <p:cNvSpPr txBox="1"/>
            <p:nvPr/>
          </p:nvSpPr>
          <p:spPr>
            <a:xfrm>
              <a:off x="0" y="0"/>
              <a:ext cx="2219334" cy="3318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87"/>
                </a:lnSpc>
              </a:pPr>
              <a:r>
                <a:rPr lang="en-US" sz="2490" b="1" dirty="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ROHKEUS</a:t>
              </a:r>
            </a:p>
          </p:txBody>
        </p:sp>
      </p:grpSp>
      <p:grpSp>
        <p:nvGrpSpPr>
          <p:cNvPr id="3" name="Group 5">
            <a:extLst>
              <a:ext uri="{FF2B5EF4-FFF2-40B4-BE49-F238E27FC236}">
                <a16:creationId xmlns:a16="http://schemas.microsoft.com/office/drawing/2014/main" id="{58E08729-A32B-9F2A-D4D9-388D61E2A6F9}"/>
              </a:ext>
            </a:extLst>
          </p:cNvPr>
          <p:cNvGrpSpPr/>
          <p:nvPr/>
        </p:nvGrpSpPr>
        <p:grpSpPr>
          <a:xfrm>
            <a:off x="14212277" y="6754261"/>
            <a:ext cx="3768636" cy="3047465"/>
            <a:chOff x="0" y="0"/>
            <a:chExt cx="1101631" cy="812800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99B7EAED-C0B0-B46D-7FF4-97E26D54242B}"/>
                </a:ext>
              </a:extLst>
            </p:cNvPr>
            <p:cNvSpPr/>
            <p:nvPr/>
          </p:nvSpPr>
          <p:spPr>
            <a:xfrm>
              <a:off x="0" y="0"/>
              <a:ext cx="1101631" cy="812800"/>
            </a:xfrm>
            <a:custGeom>
              <a:avLst/>
              <a:gdLst/>
              <a:ahLst/>
              <a:cxnLst/>
              <a:rect l="l" t="t" r="r" b="b"/>
              <a:pathLst>
                <a:path w="1101631" h="812800">
                  <a:moveTo>
                    <a:pt x="28085" y="0"/>
                  </a:moveTo>
                  <a:lnTo>
                    <a:pt x="1073547" y="0"/>
                  </a:lnTo>
                  <a:cubicBezTo>
                    <a:pt x="1080995" y="0"/>
                    <a:pt x="1088139" y="2959"/>
                    <a:pt x="1093406" y="8226"/>
                  </a:cubicBezTo>
                  <a:cubicBezTo>
                    <a:pt x="1098672" y="13493"/>
                    <a:pt x="1101631" y="20636"/>
                    <a:pt x="1101631" y="28085"/>
                  </a:cubicBezTo>
                  <a:lnTo>
                    <a:pt x="1101631" y="784715"/>
                  </a:lnTo>
                  <a:cubicBezTo>
                    <a:pt x="1101631" y="800226"/>
                    <a:pt x="1089057" y="812800"/>
                    <a:pt x="1073547" y="812800"/>
                  </a:cubicBezTo>
                  <a:lnTo>
                    <a:pt x="28085" y="812800"/>
                  </a:lnTo>
                  <a:cubicBezTo>
                    <a:pt x="20636" y="812800"/>
                    <a:pt x="13493" y="809841"/>
                    <a:pt x="8226" y="804574"/>
                  </a:cubicBezTo>
                  <a:cubicBezTo>
                    <a:pt x="2959" y="799307"/>
                    <a:pt x="0" y="792164"/>
                    <a:pt x="0" y="784715"/>
                  </a:cubicBezTo>
                  <a:lnTo>
                    <a:pt x="0" y="28085"/>
                  </a:lnTo>
                  <a:cubicBezTo>
                    <a:pt x="0" y="20636"/>
                    <a:pt x="2959" y="13493"/>
                    <a:pt x="8226" y="8226"/>
                  </a:cubicBezTo>
                  <a:cubicBezTo>
                    <a:pt x="13493" y="2959"/>
                    <a:pt x="20636" y="0"/>
                    <a:pt x="28085" y="0"/>
                  </a:cubicBezTo>
                  <a:close/>
                </a:path>
              </a:pathLst>
            </a:custGeom>
            <a:blipFill>
              <a:blip r:embed="rId2"/>
              <a:stretch>
                <a:fillRect l="-184372" t="-93555" r="-212" b="-23145"/>
              </a:stretch>
            </a:blipFill>
          </p:spPr>
          <p:txBody>
            <a:bodyPr/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35654134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E467AF-462F-64F0-1FE7-F5FF329F11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41BC86F7-D248-DE78-8508-A854FC36A0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342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56" name="Freeform: Shape 55">
            <a:extLst>
              <a:ext uri="{FF2B5EF4-FFF2-40B4-BE49-F238E27FC236}">
                <a16:creationId xmlns:a16="http://schemas.microsoft.com/office/drawing/2014/main" id="{8235A4C7-01A7-D740-FA9E-4BB19D01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custGeom>
            <a:avLst/>
            <a:gdLst>
              <a:gd name="connsiteX0" fmla="*/ 6315529 w 12192000"/>
              <a:gd name="connsiteY0" fmla="*/ 4323896 h 6858000"/>
              <a:gd name="connsiteX1" fmla="*/ 6295588 w 12192000"/>
              <a:gd name="connsiteY1" fmla="*/ 4367579 h 6858000"/>
              <a:gd name="connsiteX2" fmla="*/ 6219229 w 12192000"/>
              <a:gd name="connsiteY2" fmla="*/ 4436818 h 6858000"/>
              <a:gd name="connsiteX3" fmla="*/ 6065687 w 12192000"/>
              <a:gd name="connsiteY3" fmla="*/ 4637204 h 6858000"/>
              <a:gd name="connsiteX4" fmla="*/ 5727387 w 12192000"/>
              <a:gd name="connsiteY4" fmla="*/ 5460076 h 6858000"/>
              <a:gd name="connsiteX5" fmla="*/ 5620972 w 12192000"/>
              <a:gd name="connsiteY5" fmla="*/ 5725836 h 6858000"/>
              <a:gd name="connsiteX6" fmla="*/ 5707795 w 12192000"/>
              <a:gd name="connsiteY6" fmla="*/ 5790089 h 6858000"/>
              <a:gd name="connsiteX7" fmla="*/ 5554627 w 12192000"/>
              <a:gd name="connsiteY7" fmla="*/ 6078873 h 6858000"/>
              <a:gd name="connsiteX8" fmla="*/ 5373489 w 12192000"/>
              <a:gd name="connsiteY8" fmla="*/ 6402408 h 6858000"/>
              <a:gd name="connsiteX9" fmla="*/ 5099999 w 12192000"/>
              <a:gd name="connsiteY9" fmla="*/ 6827527 h 6858000"/>
              <a:gd name="connsiteX10" fmla="*/ 5078133 w 12192000"/>
              <a:gd name="connsiteY10" fmla="*/ 6857998 h 6858000"/>
              <a:gd name="connsiteX11" fmla="*/ 9179960 w 12192000"/>
              <a:gd name="connsiteY11" fmla="*/ 6857998 h 6858000"/>
              <a:gd name="connsiteX12" fmla="*/ 9179960 w 12192000"/>
              <a:gd name="connsiteY12" fmla="*/ 4323896 h 6858000"/>
              <a:gd name="connsiteX13" fmla="*/ 0 w 12192000"/>
              <a:gd name="connsiteY13" fmla="*/ 0 h 6858000"/>
              <a:gd name="connsiteX14" fmla="*/ 5872711 w 12192000"/>
              <a:gd name="connsiteY14" fmla="*/ 0 h 6858000"/>
              <a:gd name="connsiteX15" fmla="*/ 5885421 w 12192000"/>
              <a:gd name="connsiteY15" fmla="*/ 20207 h 6858000"/>
              <a:gd name="connsiteX16" fmla="*/ 5925300 w 12192000"/>
              <a:gd name="connsiteY16" fmla="*/ 48911 h 6858000"/>
              <a:gd name="connsiteX17" fmla="*/ 5940039 w 12192000"/>
              <a:gd name="connsiteY17" fmla="*/ 101212 h 6858000"/>
              <a:gd name="connsiteX18" fmla="*/ 5969942 w 12192000"/>
              <a:gd name="connsiteY18" fmla="*/ 311282 h 6858000"/>
              <a:gd name="connsiteX19" fmla="*/ 5961238 w 12192000"/>
              <a:gd name="connsiteY19" fmla="*/ 357643 h 6858000"/>
              <a:gd name="connsiteX20" fmla="*/ 5917195 w 12192000"/>
              <a:gd name="connsiteY20" fmla="*/ 420369 h 6858000"/>
              <a:gd name="connsiteX21" fmla="*/ 5882753 w 12192000"/>
              <a:gd name="connsiteY21" fmla="*/ 556832 h 6858000"/>
              <a:gd name="connsiteX22" fmla="*/ 5814490 w 12192000"/>
              <a:gd name="connsiteY22" fmla="*/ 757416 h 6858000"/>
              <a:gd name="connsiteX23" fmla="*/ 5780064 w 12192000"/>
              <a:gd name="connsiteY23" fmla="*/ 817804 h 6858000"/>
              <a:gd name="connsiteX24" fmla="*/ 5808232 w 12192000"/>
              <a:gd name="connsiteY24" fmla="*/ 850533 h 6858000"/>
              <a:gd name="connsiteX25" fmla="*/ 5906473 w 12192000"/>
              <a:gd name="connsiteY25" fmla="*/ 1076571 h 6858000"/>
              <a:gd name="connsiteX26" fmla="*/ 5778623 w 12192000"/>
              <a:gd name="connsiteY26" fmla="*/ 1369280 h 6858000"/>
              <a:gd name="connsiteX27" fmla="*/ 5710841 w 12192000"/>
              <a:gd name="connsiteY27" fmla="*/ 1462628 h 6858000"/>
              <a:gd name="connsiteX28" fmla="*/ 5846774 w 12192000"/>
              <a:gd name="connsiteY28" fmla="*/ 1455933 h 6858000"/>
              <a:gd name="connsiteX29" fmla="*/ 5897329 w 12192000"/>
              <a:gd name="connsiteY29" fmla="*/ 1553073 h 6858000"/>
              <a:gd name="connsiteX30" fmla="*/ 5919735 w 12192000"/>
              <a:gd name="connsiteY30" fmla="*/ 1602736 h 6858000"/>
              <a:gd name="connsiteX31" fmla="*/ 6057874 w 12192000"/>
              <a:gd name="connsiteY31" fmla="*/ 1910648 h 6858000"/>
              <a:gd name="connsiteX32" fmla="*/ 6039719 w 12192000"/>
              <a:gd name="connsiteY32" fmla="*/ 2010547 h 6858000"/>
              <a:gd name="connsiteX33" fmla="*/ 5841713 w 12192000"/>
              <a:gd name="connsiteY33" fmla="*/ 2520599 h 6858000"/>
              <a:gd name="connsiteX34" fmla="*/ 6071734 w 12192000"/>
              <a:gd name="connsiteY34" fmla="*/ 2593468 h 6858000"/>
              <a:gd name="connsiteX35" fmla="*/ 6092050 w 12192000"/>
              <a:gd name="connsiteY35" fmla="*/ 2806646 h 6858000"/>
              <a:gd name="connsiteX36" fmla="*/ 6215122 w 12192000"/>
              <a:gd name="connsiteY36" fmla="*/ 3021197 h 6858000"/>
              <a:gd name="connsiteX37" fmla="*/ 6338100 w 12192000"/>
              <a:gd name="connsiteY37" fmla="*/ 3178087 h 6858000"/>
              <a:gd name="connsiteX38" fmla="*/ 6343927 w 12192000"/>
              <a:gd name="connsiteY38" fmla="*/ 3194685 h 6858000"/>
              <a:gd name="connsiteX39" fmla="*/ 6343850 w 12192000"/>
              <a:gd name="connsiteY39" fmla="*/ 3201174 h 6858000"/>
              <a:gd name="connsiteX40" fmla="*/ 6366375 w 12192000"/>
              <a:gd name="connsiteY40" fmla="*/ 3271251 h 6858000"/>
              <a:gd name="connsiteX41" fmla="*/ 6369430 w 12192000"/>
              <a:gd name="connsiteY41" fmla="*/ 3276240 h 6858000"/>
              <a:gd name="connsiteX42" fmla="*/ 6392405 w 12192000"/>
              <a:gd name="connsiteY42" fmla="*/ 3360437 h 6858000"/>
              <a:gd name="connsiteX43" fmla="*/ 6397993 w 12192000"/>
              <a:gd name="connsiteY43" fmla="*/ 3390203 h 6858000"/>
              <a:gd name="connsiteX44" fmla="*/ 6394652 w 12192000"/>
              <a:gd name="connsiteY44" fmla="*/ 3402205 h 6858000"/>
              <a:gd name="connsiteX45" fmla="*/ 6366662 w 12192000"/>
              <a:gd name="connsiteY45" fmla="*/ 3442044 h 6858000"/>
              <a:gd name="connsiteX46" fmla="*/ 6320915 w 12192000"/>
              <a:gd name="connsiteY46" fmla="*/ 3701547 h 6858000"/>
              <a:gd name="connsiteX47" fmla="*/ 6364618 w 12192000"/>
              <a:gd name="connsiteY47" fmla="*/ 3743844 h 6858000"/>
              <a:gd name="connsiteX48" fmla="*/ 6370409 w 12192000"/>
              <a:gd name="connsiteY48" fmla="*/ 3754454 h 6858000"/>
              <a:gd name="connsiteX49" fmla="*/ 6373773 w 12192000"/>
              <a:gd name="connsiteY49" fmla="*/ 3768237 h 6858000"/>
              <a:gd name="connsiteX50" fmla="*/ 6375298 w 12192000"/>
              <a:gd name="connsiteY50" fmla="*/ 3796540 h 6858000"/>
              <a:gd name="connsiteX51" fmla="*/ 6253487 w 12192000"/>
              <a:gd name="connsiteY51" fmla="*/ 3856948 h 6858000"/>
              <a:gd name="connsiteX52" fmla="*/ 6385416 w 12192000"/>
              <a:gd name="connsiteY52" fmla="*/ 4014409 h 6858000"/>
              <a:gd name="connsiteX53" fmla="*/ 6374795 w 12192000"/>
              <a:gd name="connsiteY53" fmla="*/ 4038554 h 6858000"/>
              <a:gd name="connsiteX54" fmla="*/ 6351015 w 12192000"/>
              <a:gd name="connsiteY54" fmla="*/ 4150489 h 6858000"/>
              <a:gd name="connsiteX55" fmla="*/ 6340821 w 12192000"/>
              <a:gd name="connsiteY55" fmla="*/ 4212706 h 6858000"/>
              <a:gd name="connsiteX56" fmla="*/ 12191999 w 12192000"/>
              <a:gd name="connsiteY56" fmla="*/ 4212706 h 6858000"/>
              <a:gd name="connsiteX57" fmla="*/ 12191999 w 12192000"/>
              <a:gd name="connsiteY57" fmla="*/ 0 h 6858000"/>
              <a:gd name="connsiteX58" fmla="*/ 12192000 w 12192000"/>
              <a:gd name="connsiteY58" fmla="*/ 0 h 6858000"/>
              <a:gd name="connsiteX59" fmla="*/ 12192000 w 12192000"/>
              <a:gd name="connsiteY59" fmla="*/ 6858000 h 6858000"/>
              <a:gd name="connsiteX60" fmla="*/ 12191999 w 12192000"/>
              <a:gd name="connsiteY60" fmla="*/ 6858000 h 6858000"/>
              <a:gd name="connsiteX61" fmla="*/ 12191999 w 12192000"/>
              <a:gd name="connsiteY61" fmla="*/ 4323902 h 6858000"/>
              <a:gd name="connsiteX62" fmla="*/ 9307672 w 12192000"/>
              <a:gd name="connsiteY62" fmla="*/ 4323902 h 6858000"/>
              <a:gd name="connsiteX63" fmla="*/ 9307672 w 12192000"/>
              <a:gd name="connsiteY63" fmla="*/ 6858000 h 6858000"/>
              <a:gd name="connsiteX64" fmla="*/ 0 w 12192000"/>
              <a:gd name="connsiteY6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12192000" h="6858000">
                <a:moveTo>
                  <a:pt x="6315529" y="4323896"/>
                </a:moveTo>
                <a:lnTo>
                  <a:pt x="6295588" y="4367579"/>
                </a:lnTo>
                <a:cubicBezTo>
                  <a:pt x="6278024" y="4397022"/>
                  <a:pt x="6253813" y="4421099"/>
                  <a:pt x="6219229" y="4436818"/>
                </a:cubicBezTo>
                <a:cubicBezTo>
                  <a:pt x="6148079" y="4469666"/>
                  <a:pt x="6116436" y="4572066"/>
                  <a:pt x="6065687" y="4637204"/>
                </a:cubicBezTo>
                <a:cubicBezTo>
                  <a:pt x="5888713" y="4862696"/>
                  <a:pt x="5773979" y="5125824"/>
                  <a:pt x="5727387" y="5460076"/>
                </a:cubicBezTo>
                <a:cubicBezTo>
                  <a:pt x="5714326" y="5552523"/>
                  <a:pt x="5656974" y="5638673"/>
                  <a:pt x="5620972" y="5725836"/>
                </a:cubicBezTo>
                <a:cubicBezTo>
                  <a:pt x="5641553" y="5779043"/>
                  <a:pt x="5738619" y="5631221"/>
                  <a:pt x="5707795" y="5790089"/>
                </a:cubicBezTo>
                <a:cubicBezTo>
                  <a:pt x="5684453" y="5909876"/>
                  <a:pt x="5617437" y="5996827"/>
                  <a:pt x="5554627" y="6078873"/>
                </a:cubicBezTo>
                <a:cubicBezTo>
                  <a:pt x="5482491" y="6172498"/>
                  <a:pt x="5402203" y="6253366"/>
                  <a:pt x="5373489" y="6402408"/>
                </a:cubicBezTo>
                <a:cubicBezTo>
                  <a:pt x="5371924" y="6410357"/>
                  <a:pt x="5276557" y="6577417"/>
                  <a:pt x="5099999" y="6827527"/>
                </a:cubicBezTo>
                <a:lnTo>
                  <a:pt x="5078133" y="6857998"/>
                </a:lnTo>
                <a:lnTo>
                  <a:pt x="9179960" y="6857998"/>
                </a:lnTo>
                <a:lnTo>
                  <a:pt x="9179960" y="4323896"/>
                </a:lnTo>
                <a:close/>
                <a:moveTo>
                  <a:pt x="0" y="0"/>
                </a:moveTo>
                <a:lnTo>
                  <a:pt x="5872711" y="0"/>
                </a:lnTo>
                <a:lnTo>
                  <a:pt x="5885421" y="20207"/>
                </a:lnTo>
                <a:cubicBezTo>
                  <a:pt x="5896481" y="32882"/>
                  <a:pt x="5909484" y="42864"/>
                  <a:pt x="5925300" y="48911"/>
                </a:cubicBezTo>
                <a:cubicBezTo>
                  <a:pt x="5940498" y="54526"/>
                  <a:pt x="5945509" y="75042"/>
                  <a:pt x="5940039" y="101212"/>
                </a:cubicBezTo>
                <a:cubicBezTo>
                  <a:pt x="5921950" y="187894"/>
                  <a:pt x="5936667" y="254951"/>
                  <a:pt x="5969942" y="311282"/>
                </a:cubicBezTo>
                <a:cubicBezTo>
                  <a:pt x="5981709" y="330926"/>
                  <a:pt x="5977292" y="344422"/>
                  <a:pt x="5961238" y="357643"/>
                </a:cubicBezTo>
                <a:cubicBezTo>
                  <a:pt x="5942802" y="372223"/>
                  <a:pt x="5928461" y="393565"/>
                  <a:pt x="5917195" y="420369"/>
                </a:cubicBezTo>
                <a:cubicBezTo>
                  <a:pt x="5898701" y="463685"/>
                  <a:pt x="5889992" y="510050"/>
                  <a:pt x="5882753" y="556832"/>
                </a:cubicBezTo>
                <a:cubicBezTo>
                  <a:pt x="5871511" y="630206"/>
                  <a:pt x="5858246" y="700969"/>
                  <a:pt x="5814490" y="757416"/>
                </a:cubicBezTo>
                <a:cubicBezTo>
                  <a:pt x="5801465" y="774559"/>
                  <a:pt x="5791019" y="796511"/>
                  <a:pt x="5780064" y="817804"/>
                </a:cubicBezTo>
                <a:cubicBezTo>
                  <a:pt x="5783558" y="836359"/>
                  <a:pt x="5792196" y="849005"/>
                  <a:pt x="5808232" y="850533"/>
                </a:cubicBezTo>
                <a:cubicBezTo>
                  <a:pt x="5910296" y="860624"/>
                  <a:pt x="5905771" y="962632"/>
                  <a:pt x="5906473" y="1076571"/>
                </a:cubicBezTo>
                <a:cubicBezTo>
                  <a:pt x="5907545" y="1217584"/>
                  <a:pt x="5849973" y="1296799"/>
                  <a:pt x="5778623" y="1369280"/>
                </a:cubicBezTo>
                <a:cubicBezTo>
                  <a:pt x="5754207" y="1393852"/>
                  <a:pt x="5718605" y="1401742"/>
                  <a:pt x="5710841" y="1462628"/>
                </a:cubicBezTo>
                <a:cubicBezTo>
                  <a:pt x="5753463" y="1508141"/>
                  <a:pt x="5802053" y="1451295"/>
                  <a:pt x="5846774" y="1455933"/>
                </a:cubicBezTo>
                <a:cubicBezTo>
                  <a:pt x="5883727" y="1460129"/>
                  <a:pt x="5943609" y="1438568"/>
                  <a:pt x="5897329" y="1553073"/>
                </a:cubicBezTo>
                <a:cubicBezTo>
                  <a:pt x="5883856" y="1586627"/>
                  <a:pt x="5901366" y="1604100"/>
                  <a:pt x="5919735" y="1602736"/>
                </a:cubicBezTo>
                <a:cubicBezTo>
                  <a:pt x="6068526" y="1589022"/>
                  <a:pt x="6006837" y="1813624"/>
                  <a:pt x="6057874" y="1910648"/>
                </a:cubicBezTo>
                <a:cubicBezTo>
                  <a:pt x="6072264" y="1936644"/>
                  <a:pt x="6059978" y="1992417"/>
                  <a:pt x="6039719" y="2010547"/>
                </a:cubicBezTo>
                <a:cubicBezTo>
                  <a:pt x="5911143" y="2127229"/>
                  <a:pt x="5899692" y="2331836"/>
                  <a:pt x="5841713" y="2520599"/>
                </a:cubicBezTo>
                <a:cubicBezTo>
                  <a:pt x="5912636" y="2572423"/>
                  <a:pt x="5995799" y="2566926"/>
                  <a:pt x="6071734" y="2593468"/>
                </a:cubicBezTo>
                <a:cubicBezTo>
                  <a:pt x="6150607" y="2620843"/>
                  <a:pt x="6151703" y="2655507"/>
                  <a:pt x="6092050" y="2806646"/>
                </a:cubicBezTo>
                <a:cubicBezTo>
                  <a:pt x="6259331" y="2795420"/>
                  <a:pt x="6259331" y="2795420"/>
                  <a:pt x="6215122" y="3021197"/>
                </a:cubicBezTo>
                <a:cubicBezTo>
                  <a:pt x="6259035" y="3016573"/>
                  <a:pt x="6302431" y="3085300"/>
                  <a:pt x="6338100" y="3178087"/>
                </a:cubicBezTo>
                <a:lnTo>
                  <a:pt x="6343927" y="3194685"/>
                </a:lnTo>
                <a:lnTo>
                  <a:pt x="6343850" y="3201174"/>
                </a:lnTo>
                <a:cubicBezTo>
                  <a:pt x="6346866" y="3232770"/>
                  <a:pt x="6355995" y="3253323"/>
                  <a:pt x="6366375" y="3271251"/>
                </a:cubicBezTo>
                <a:lnTo>
                  <a:pt x="6369430" y="3276240"/>
                </a:lnTo>
                <a:lnTo>
                  <a:pt x="6392405" y="3360437"/>
                </a:lnTo>
                <a:lnTo>
                  <a:pt x="6397993" y="3390203"/>
                </a:lnTo>
                <a:lnTo>
                  <a:pt x="6394652" y="3402205"/>
                </a:lnTo>
                <a:cubicBezTo>
                  <a:pt x="6388505" y="3414621"/>
                  <a:pt x="6379344" y="3427747"/>
                  <a:pt x="6366662" y="3442044"/>
                </a:cubicBezTo>
                <a:cubicBezTo>
                  <a:pt x="6239481" y="3584662"/>
                  <a:pt x="6224938" y="3605480"/>
                  <a:pt x="6320915" y="3701547"/>
                </a:cubicBezTo>
                <a:lnTo>
                  <a:pt x="6364618" y="3743844"/>
                </a:lnTo>
                <a:lnTo>
                  <a:pt x="6370409" y="3754454"/>
                </a:lnTo>
                <a:lnTo>
                  <a:pt x="6373773" y="3768237"/>
                </a:lnTo>
                <a:cubicBezTo>
                  <a:pt x="6374277" y="3777528"/>
                  <a:pt x="6374207" y="3788146"/>
                  <a:pt x="6375298" y="3796540"/>
                </a:cubicBezTo>
                <a:cubicBezTo>
                  <a:pt x="6339717" y="3831045"/>
                  <a:pt x="6294642" y="3774365"/>
                  <a:pt x="6253487" y="3856948"/>
                </a:cubicBezTo>
                <a:lnTo>
                  <a:pt x="6385416" y="4014409"/>
                </a:lnTo>
                <a:lnTo>
                  <a:pt x="6374795" y="4038554"/>
                </a:lnTo>
                <a:cubicBezTo>
                  <a:pt x="6363579" y="4073249"/>
                  <a:pt x="6356895" y="4111559"/>
                  <a:pt x="6351015" y="4150489"/>
                </a:cubicBezTo>
                <a:lnTo>
                  <a:pt x="6340821" y="4212706"/>
                </a:lnTo>
                <a:lnTo>
                  <a:pt x="12191999" y="4212706"/>
                </a:lnTo>
                <a:lnTo>
                  <a:pt x="12191999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12191999" y="6858000"/>
                </a:lnTo>
                <a:lnTo>
                  <a:pt x="12191999" y="4323902"/>
                </a:lnTo>
                <a:lnTo>
                  <a:pt x="9307672" y="4323902"/>
                </a:lnTo>
                <a:lnTo>
                  <a:pt x="930767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pPr defTabSz="457200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39E2EC5D-52F3-1C3F-EAC6-4ED179F70433}"/>
              </a:ext>
            </a:extLst>
          </p:cNvPr>
          <p:cNvSpPr txBox="1"/>
          <p:nvPr/>
        </p:nvSpPr>
        <p:spPr>
          <a:xfrm>
            <a:off x="1257300" y="1026695"/>
            <a:ext cx="6521922" cy="88873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R="0" lvl="0" fontAlgn="auto">
              <a:lnSpc>
                <a:spcPct val="90000"/>
              </a:lnSpc>
              <a:spcBef>
                <a:spcPts val="0"/>
              </a:spcBef>
              <a:spcAft>
                <a:spcPts val="660"/>
              </a:spcAft>
              <a:buClrTx/>
              <a:buSzTx/>
              <a:tabLst/>
              <a:defRPr/>
            </a:pPr>
            <a:r>
              <a:rPr lang="en-US" sz="2400" b="1" dirty="0">
                <a:solidFill>
                  <a:srgbClr val="0893A9"/>
                </a:solidFill>
                <a:latin typeface="Open Sans    "/>
                <a:sym typeface="Open Sans Bold"/>
              </a:rPr>
              <a:t>Miten?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Osallistutaan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alueellisiin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(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julkisten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ja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järjestöjen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), ETKL:n ja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valtakunnallisiin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lähisuhdeväkivaltatyötä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kehittäviin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työryhmiin</a:t>
            </a:r>
            <a:endParaRPr lang="en-US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 Bold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Verkostoissa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levitetään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lähisuhdeväkivaltatyön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erityisasiantuntijuutta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,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kokemustietoa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,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edesautetaan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lähisuhdeväkivallan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vastaista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asenneilmapiiriä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ja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edesautetaan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väkivallan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ehkäisyä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Tavoitellaan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kohdattavaksi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350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verkostokumppania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ja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asiakastyön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ammattilaisia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ja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opiskelijoita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200</a:t>
            </a:r>
          </a:p>
          <a:p>
            <a:pPr marL="3420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>
              <a:lnSpc>
                <a:spcPct val="90000"/>
              </a:lnSpc>
              <a:spcAft>
                <a:spcPts val="660"/>
              </a:spcAft>
            </a:pPr>
            <a:r>
              <a:rPr lang="en-US" sz="2400" b="1" dirty="0" err="1">
                <a:solidFill>
                  <a:srgbClr val="0893A9"/>
                </a:solidFill>
                <a:latin typeface="Open Sans"/>
                <a:ea typeface="Open Sans"/>
                <a:cs typeface="Open Sans"/>
                <a:sym typeface="Open Sans"/>
              </a:rPr>
              <a:t>Mittarit</a:t>
            </a:r>
            <a:endParaRPr lang="en-US" sz="2400" b="1" dirty="0">
              <a:solidFill>
                <a:srgbClr val="0893A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 b="0" i="0" u="none" strike="noStrike" baseline="0" dirty="0">
                <a:solidFill>
                  <a:srgbClr val="32323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Yhteistyökumppanien kokemukset yhteistyöstä ja asiantuntijuudesta (POKKA -kysely, suullinen palaute verkostotapaamisissa).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 b="0" i="0" u="none" strike="noStrike" baseline="0">
                <a:solidFill>
                  <a:srgbClr val="32323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Kokemusasiantuntijatiedon </a:t>
            </a:r>
            <a:r>
              <a:rPr lang="fi-FI" sz="2400" b="0" i="0" u="none" strike="noStrike" baseline="0" dirty="0">
                <a:solidFill>
                  <a:srgbClr val="32323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hyöty ammattilaisille (POKKA-kysely</a:t>
            </a:r>
            <a:r>
              <a:rPr lang="fi-FI" sz="2400" b="0" i="0" u="none" strike="noStrike" baseline="0">
                <a:solidFill>
                  <a:srgbClr val="32323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). </a:t>
            </a:r>
            <a:endParaRPr lang="fi-FI" sz="2400" dirty="0">
              <a:solidFill>
                <a:srgbClr val="32323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 b="0" i="0" u="none" strike="noStrike" baseline="0" dirty="0">
                <a:solidFill>
                  <a:srgbClr val="32323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Tapahtumiin osallistuneiden kokemukset (suullinen palaute, havainnot).</a:t>
            </a:r>
            <a:endParaRPr lang="en-US" sz="2800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"/>
            </a:endParaRPr>
          </a:p>
          <a:p>
            <a:pPr marR="0" lvl="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endParaRPr lang="en-US" sz="2400" b="1" dirty="0">
              <a:solidFill>
                <a:srgbClr val="0893A9"/>
              </a:solidFill>
              <a:latin typeface="Open Sans    "/>
              <a:sym typeface="Open Sans Bold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BCF02741-5B80-9D98-6689-F27F709E94F3}"/>
              </a:ext>
            </a:extLst>
          </p:cNvPr>
          <p:cNvSpPr txBox="1"/>
          <p:nvPr/>
        </p:nvSpPr>
        <p:spPr>
          <a:xfrm>
            <a:off x="9447772" y="7894380"/>
            <a:ext cx="3768636" cy="644381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 defTabSz="398181">
              <a:lnSpc>
                <a:spcPts val="1518"/>
              </a:lnSpc>
              <a:spcAft>
                <a:spcPts val="311"/>
              </a:spcAft>
            </a:pPr>
            <a:r>
              <a:rPr lang="en-US" sz="1084" b="1" kern="1200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TURVAISUUS</a:t>
            </a:r>
            <a:endParaRPr lang="en-US" sz="2490" b="1" dirty="0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1652636F-832C-8EF6-7999-19AC5B0514C4}"/>
              </a:ext>
            </a:extLst>
          </p:cNvPr>
          <p:cNvSpPr txBox="1"/>
          <p:nvPr/>
        </p:nvSpPr>
        <p:spPr>
          <a:xfrm>
            <a:off x="10508780" y="1026695"/>
            <a:ext cx="6954495" cy="27084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fi-FI" sz="4400" b="0" i="0" u="none" strike="noStrike" baseline="0" dirty="0">
                <a:solidFill>
                  <a:srgbClr val="0893A9"/>
                </a:solidFill>
                <a:latin typeface="Open Sans Bold" panose="020B0806030504020204" charset="0"/>
                <a:ea typeface="Open Sans Bold" panose="020B0806030504020204" charset="0"/>
                <a:cs typeface="Open Sans Bold" panose="020B0806030504020204" charset="0"/>
              </a:rPr>
              <a:t>LÄHISUHDEVÄKIVALTA-ILMIÖN AMMATILLISEN- JA KOKEMUSTIEDON JAKAMINEN </a:t>
            </a:r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BFBD9E03-D113-7239-B839-9C04AE7FF758}"/>
              </a:ext>
            </a:extLst>
          </p:cNvPr>
          <p:cNvGrpSpPr/>
          <p:nvPr/>
        </p:nvGrpSpPr>
        <p:grpSpPr>
          <a:xfrm>
            <a:off x="9447772" y="7960181"/>
            <a:ext cx="3768636" cy="644382"/>
            <a:chOff x="0" y="0"/>
            <a:chExt cx="2219334" cy="331848"/>
          </a:xfrm>
        </p:grpSpPr>
        <p:sp>
          <p:nvSpPr>
            <p:cNvPr id="9" name="Freeform 3">
              <a:extLst>
                <a:ext uri="{FF2B5EF4-FFF2-40B4-BE49-F238E27FC236}">
                  <a16:creationId xmlns:a16="http://schemas.microsoft.com/office/drawing/2014/main" id="{CB18A209-00B5-6BF1-395D-E5679E1B5827}"/>
                </a:ext>
              </a:extLst>
            </p:cNvPr>
            <p:cNvSpPr/>
            <p:nvPr/>
          </p:nvSpPr>
          <p:spPr>
            <a:xfrm>
              <a:off x="0" y="0"/>
              <a:ext cx="2219334" cy="331848"/>
            </a:xfrm>
            <a:custGeom>
              <a:avLst/>
              <a:gdLst/>
              <a:ahLst/>
              <a:cxnLst/>
              <a:rect l="l" t="t" r="r" b="b"/>
              <a:pathLst>
                <a:path w="2219334" h="331848">
                  <a:moveTo>
                    <a:pt x="46856" y="0"/>
                  </a:moveTo>
                  <a:lnTo>
                    <a:pt x="2172478" y="0"/>
                  </a:lnTo>
                  <a:cubicBezTo>
                    <a:pt x="2198356" y="0"/>
                    <a:pt x="2219334" y="20978"/>
                    <a:pt x="2219334" y="46856"/>
                  </a:cubicBezTo>
                  <a:lnTo>
                    <a:pt x="2219334" y="284992"/>
                  </a:lnTo>
                  <a:cubicBezTo>
                    <a:pt x="2219334" y="310870"/>
                    <a:pt x="2198356" y="331848"/>
                    <a:pt x="2172478" y="331848"/>
                  </a:cubicBezTo>
                  <a:lnTo>
                    <a:pt x="46856" y="331848"/>
                  </a:lnTo>
                  <a:cubicBezTo>
                    <a:pt x="34429" y="331848"/>
                    <a:pt x="22511" y="326912"/>
                    <a:pt x="13724" y="318124"/>
                  </a:cubicBezTo>
                  <a:cubicBezTo>
                    <a:pt x="4937" y="309337"/>
                    <a:pt x="0" y="297419"/>
                    <a:pt x="0" y="284992"/>
                  </a:cubicBezTo>
                  <a:lnTo>
                    <a:pt x="0" y="46856"/>
                  </a:lnTo>
                  <a:cubicBezTo>
                    <a:pt x="0" y="34429"/>
                    <a:pt x="4937" y="22511"/>
                    <a:pt x="13724" y="13724"/>
                  </a:cubicBezTo>
                  <a:cubicBezTo>
                    <a:pt x="22511" y="4937"/>
                    <a:pt x="34429" y="0"/>
                    <a:pt x="46856" y="0"/>
                  </a:cubicBezTo>
                  <a:close/>
                </a:path>
              </a:pathLst>
            </a:custGeom>
            <a:solidFill>
              <a:srgbClr val="0893A9"/>
            </a:solidFill>
          </p:spPr>
          <p:txBody>
            <a:bodyPr/>
            <a:lstStyle/>
            <a:p>
              <a:endParaRPr lang="fi-FI"/>
            </a:p>
          </p:txBody>
        </p:sp>
        <p:sp>
          <p:nvSpPr>
            <p:cNvPr id="10" name="TextBox 4">
              <a:extLst>
                <a:ext uri="{FF2B5EF4-FFF2-40B4-BE49-F238E27FC236}">
                  <a16:creationId xmlns:a16="http://schemas.microsoft.com/office/drawing/2014/main" id="{D081266F-D465-63D8-DD4D-B3E002828625}"/>
                </a:ext>
              </a:extLst>
            </p:cNvPr>
            <p:cNvSpPr txBox="1"/>
            <p:nvPr/>
          </p:nvSpPr>
          <p:spPr>
            <a:xfrm>
              <a:off x="0" y="0"/>
              <a:ext cx="2219334" cy="3318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87"/>
                </a:lnSpc>
              </a:pPr>
              <a:r>
                <a:rPr lang="en-US" sz="2490" b="1" dirty="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ROHKEUS</a:t>
              </a:r>
            </a:p>
          </p:txBody>
        </p:sp>
      </p:grpSp>
      <p:grpSp>
        <p:nvGrpSpPr>
          <p:cNvPr id="3" name="Group 5">
            <a:extLst>
              <a:ext uri="{FF2B5EF4-FFF2-40B4-BE49-F238E27FC236}">
                <a16:creationId xmlns:a16="http://schemas.microsoft.com/office/drawing/2014/main" id="{EF4D5D85-13DE-F20D-90EB-6B4BB94B6449}"/>
              </a:ext>
            </a:extLst>
          </p:cNvPr>
          <p:cNvGrpSpPr/>
          <p:nvPr/>
        </p:nvGrpSpPr>
        <p:grpSpPr>
          <a:xfrm>
            <a:off x="14212277" y="6754261"/>
            <a:ext cx="3768636" cy="3047465"/>
            <a:chOff x="0" y="0"/>
            <a:chExt cx="1101631" cy="812800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C7FF8A77-EBD3-40B7-9E57-7F248C9B4281}"/>
                </a:ext>
              </a:extLst>
            </p:cNvPr>
            <p:cNvSpPr/>
            <p:nvPr/>
          </p:nvSpPr>
          <p:spPr>
            <a:xfrm>
              <a:off x="0" y="0"/>
              <a:ext cx="1101631" cy="812800"/>
            </a:xfrm>
            <a:custGeom>
              <a:avLst/>
              <a:gdLst/>
              <a:ahLst/>
              <a:cxnLst/>
              <a:rect l="l" t="t" r="r" b="b"/>
              <a:pathLst>
                <a:path w="1101631" h="812800">
                  <a:moveTo>
                    <a:pt x="28085" y="0"/>
                  </a:moveTo>
                  <a:lnTo>
                    <a:pt x="1073547" y="0"/>
                  </a:lnTo>
                  <a:cubicBezTo>
                    <a:pt x="1080995" y="0"/>
                    <a:pt x="1088139" y="2959"/>
                    <a:pt x="1093406" y="8226"/>
                  </a:cubicBezTo>
                  <a:cubicBezTo>
                    <a:pt x="1098672" y="13493"/>
                    <a:pt x="1101631" y="20636"/>
                    <a:pt x="1101631" y="28085"/>
                  </a:cubicBezTo>
                  <a:lnTo>
                    <a:pt x="1101631" y="784715"/>
                  </a:lnTo>
                  <a:cubicBezTo>
                    <a:pt x="1101631" y="800226"/>
                    <a:pt x="1089057" y="812800"/>
                    <a:pt x="1073547" y="812800"/>
                  </a:cubicBezTo>
                  <a:lnTo>
                    <a:pt x="28085" y="812800"/>
                  </a:lnTo>
                  <a:cubicBezTo>
                    <a:pt x="20636" y="812800"/>
                    <a:pt x="13493" y="809841"/>
                    <a:pt x="8226" y="804574"/>
                  </a:cubicBezTo>
                  <a:cubicBezTo>
                    <a:pt x="2959" y="799307"/>
                    <a:pt x="0" y="792164"/>
                    <a:pt x="0" y="784715"/>
                  </a:cubicBezTo>
                  <a:lnTo>
                    <a:pt x="0" y="28085"/>
                  </a:lnTo>
                  <a:cubicBezTo>
                    <a:pt x="0" y="20636"/>
                    <a:pt x="2959" y="13493"/>
                    <a:pt x="8226" y="8226"/>
                  </a:cubicBezTo>
                  <a:cubicBezTo>
                    <a:pt x="13493" y="2959"/>
                    <a:pt x="20636" y="0"/>
                    <a:pt x="28085" y="0"/>
                  </a:cubicBezTo>
                  <a:close/>
                </a:path>
              </a:pathLst>
            </a:custGeom>
            <a:blipFill>
              <a:blip r:embed="rId2"/>
              <a:stretch>
                <a:fillRect l="-184372" t="-93555" r="-212" b="-23145"/>
              </a:stretch>
            </a:blipFill>
          </p:spPr>
          <p:txBody>
            <a:bodyPr/>
            <a:lstStyle/>
            <a:p>
              <a:endParaRPr lang="fi-FI"/>
            </a:p>
          </p:txBody>
        </p:sp>
      </p:grpSp>
      <p:sp>
        <p:nvSpPr>
          <p:cNvPr id="2" name="Tekstiruutu 1">
            <a:extLst>
              <a:ext uri="{FF2B5EF4-FFF2-40B4-BE49-F238E27FC236}">
                <a16:creationId xmlns:a16="http://schemas.microsoft.com/office/drawing/2014/main" id="{6A596F62-F955-A675-1481-EAC246E10CF3}"/>
              </a:ext>
            </a:extLst>
          </p:cNvPr>
          <p:cNvSpPr txBox="1"/>
          <p:nvPr/>
        </p:nvSpPr>
        <p:spPr>
          <a:xfrm>
            <a:off x="10437422" y="8604562"/>
            <a:ext cx="1789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748970">
              <a:spcAft>
                <a:spcPts val="660"/>
              </a:spcAft>
            </a:pPr>
            <a:r>
              <a:rPr lang="en-US" sz="1800" b="1" dirty="0">
                <a:solidFill>
                  <a:srgbClr val="0893A9"/>
                </a:solidFill>
                <a:latin typeface="Open Sans Bold" panose="020B0806030504020204" charset="0"/>
                <a:ea typeface="Open Sans Bold" panose="020B0806030504020204" charset="0"/>
                <a:cs typeface="Open Sans Bold" panose="020B0806030504020204" charset="0"/>
                <a:sym typeface="Open Sans Bold"/>
              </a:rPr>
              <a:t>AVOPALVELUT</a:t>
            </a:r>
          </a:p>
        </p:txBody>
      </p:sp>
    </p:spTree>
    <p:extLst>
      <p:ext uri="{BB962C8B-B14F-4D97-AF65-F5344CB8AC3E}">
        <p14:creationId xmlns:p14="http://schemas.microsoft.com/office/powerpoint/2010/main" val="310409897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C9B0F1-C4BE-CFE7-4D4A-3085CE939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456B0699-043B-92B4-4674-2F6385A7C5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342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56" name="Freeform: Shape 55">
            <a:extLst>
              <a:ext uri="{FF2B5EF4-FFF2-40B4-BE49-F238E27FC236}">
                <a16:creationId xmlns:a16="http://schemas.microsoft.com/office/drawing/2014/main" id="{FBCE3589-64EA-6C5D-5901-29BF9CB3C4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custGeom>
            <a:avLst/>
            <a:gdLst>
              <a:gd name="connsiteX0" fmla="*/ 6315529 w 12192000"/>
              <a:gd name="connsiteY0" fmla="*/ 4323896 h 6858000"/>
              <a:gd name="connsiteX1" fmla="*/ 6295588 w 12192000"/>
              <a:gd name="connsiteY1" fmla="*/ 4367579 h 6858000"/>
              <a:gd name="connsiteX2" fmla="*/ 6219229 w 12192000"/>
              <a:gd name="connsiteY2" fmla="*/ 4436818 h 6858000"/>
              <a:gd name="connsiteX3" fmla="*/ 6065687 w 12192000"/>
              <a:gd name="connsiteY3" fmla="*/ 4637204 h 6858000"/>
              <a:gd name="connsiteX4" fmla="*/ 5727387 w 12192000"/>
              <a:gd name="connsiteY4" fmla="*/ 5460076 h 6858000"/>
              <a:gd name="connsiteX5" fmla="*/ 5620972 w 12192000"/>
              <a:gd name="connsiteY5" fmla="*/ 5725836 h 6858000"/>
              <a:gd name="connsiteX6" fmla="*/ 5707795 w 12192000"/>
              <a:gd name="connsiteY6" fmla="*/ 5790089 h 6858000"/>
              <a:gd name="connsiteX7" fmla="*/ 5554627 w 12192000"/>
              <a:gd name="connsiteY7" fmla="*/ 6078873 h 6858000"/>
              <a:gd name="connsiteX8" fmla="*/ 5373489 w 12192000"/>
              <a:gd name="connsiteY8" fmla="*/ 6402408 h 6858000"/>
              <a:gd name="connsiteX9" fmla="*/ 5099999 w 12192000"/>
              <a:gd name="connsiteY9" fmla="*/ 6827527 h 6858000"/>
              <a:gd name="connsiteX10" fmla="*/ 5078133 w 12192000"/>
              <a:gd name="connsiteY10" fmla="*/ 6857998 h 6858000"/>
              <a:gd name="connsiteX11" fmla="*/ 9179960 w 12192000"/>
              <a:gd name="connsiteY11" fmla="*/ 6857998 h 6858000"/>
              <a:gd name="connsiteX12" fmla="*/ 9179960 w 12192000"/>
              <a:gd name="connsiteY12" fmla="*/ 4323896 h 6858000"/>
              <a:gd name="connsiteX13" fmla="*/ 0 w 12192000"/>
              <a:gd name="connsiteY13" fmla="*/ 0 h 6858000"/>
              <a:gd name="connsiteX14" fmla="*/ 5872711 w 12192000"/>
              <a:gd name="connsiteY14" fmla="*/ 0 h 6858000"/>
              <a:gd name="connsiteX15" fmla="*/ 5885421 w 12192000"/>
              <a:gd name="connsiteY15" fmla="*/ 20207 h 6858000"/>
              <a:gd name="connsiteX16" fmla="*/ 5925300 w 12192000"/>
              <a:gd name="connsiteY16" fmla="*/ 48911 h 6858000"/>
              <a:gd name="connsiteX17" fmla="*/ 5940039 w 12192000"/>
              <a:gd name="connsiteY17" fmla="*/ 101212 h 6858000"/>
              <a:gd name="connsiteX18" fmla="*/ 5969942 w 12192000"/>
              <a:gd name="connsiteY18" fmla="*/ 311282 h 6858000"/>
              <a:gd name="connsiteX19" fmla="*/ 5961238 w 12192000"/>
              <a:gd name="connsiteY19" fmla="*/ 357643 h 6858000"/>
              <a:gd name="connsiteX20" fmla="*/ 5917195 w 12192000"/>
              <a:gd name="connsiteY20" fmla="*/ 420369 h 6858000"/>
              <a:gd name="connsiteX21" fmla="*/ 5882753 w 12192000"/>
              <a:gd name="connsiteY21" fmla="*/ 556832 h 6858000"/>
              <a:gd name="connsiteX22" fmla="*/ 5814490 w 12192000"/>
              <a:gd name="connsiteY22" fmla="*/ 757416 h 6858000"/>
              <a:gd name="connsiteX23" fmla="*/ 5780064 w 12192000"/>
              <a:gd name="connsiteY23" fmla="*/ 817804 h 6858000"/>
              <a:gd name="connsiteX24" fmla="*/ 5808232 w 12192000"/>
              <a:gd name="connsiteY24" fmla="*/ 850533 h 6858000"/>
              <a:gd name="connsiteX25" fmla="*/ 5906473 w 12192000"/>
              <a:gd name="connsiteY25" fmla="*/ 1076571 h 6858000"/>
              <a:gd name="connsiteX26" fmla="*/ 5778623 w 12192000"/>
              <a:gd name="connsiteY26" fmla="*/ 1369280 h 6858000"/>
              <a:gd name="connsiteX27" fmla="*/ 5710841 w 12192000"/>
              <a:gd name="connsiteY27" fmla="*/ 1462628 h 6858000"/>
              <a:gd name="connsiteX28" fmla="*/ 5846774 w 12192000"/>
              <a:gd name="connsiteY28" fmla="*/ 1455933 h 6858000"/>
              <a:gd name="connsiteX29" fmla="*/ 5897329 w 12192000"/>
              <a:gd name="connsiteY29" fmla="*/ 1553073 h 6858000"/>
              <a:gd name="connsiteX30" fmla="*/ 5919735 w 12192000"/>
              <a:gd name="connsiteY30" fmla="*/ 1602736 h 6858000"/>
              <a:gd name="connsiteX31" fmla="*/ 6057874 w 12192000"/>
              <a:gd name="connsiteY31" fmla="*/ 1910648 h 6858000"/>
              <a:gd name="connsiteX32" fmla="*/ 6039719 w 12192000"/>
              <a:gd name="connsiteY32" fmla="*/ 2010547 h 6858000"/>
              <a:gd name="connsiteX33" fmla="*/ 5841713 w 12192000"/>
              <a:gd name="connsiteY33" fmla="*/ 2520599 h 6858000"/>
              <a:gd name="connsiteX34" fmla="*/ 6071734 w 12192000"/>
              <a:gd name="connsiteY34" fmla="*/ 2593468 h 6858000"/>
              <a:gd name="connsiteX35" fmla="*/ 6092050 w 12192000"/>
              <a:gd name="connsiteY35" fmla="*/ 2806646 h 6858000"/>
              <a:gd name="connsiteX36" fmla="*/ 6215122 w 12192000"/>
              <a:gd name="connsiteY36" fmla="*/ 3021197 h 6858000"/>
              <a:gd name="connsiteX37" fmla="*/ 6338100 w 12192000"/>
              <a:gd name="connsiteY37" fmla="*/ 3178087 h 6858000"/>
              <a:gd name="connsiteX38" fmla="*/ 6343927 w 12192000"/>
              <a:gd name="connsiteY38" fmla="*/ 3194685 h 6858000"/>
              <a:gd name="connsiteX39" fmla="*/ 6343850 w 12192000"/>
              <a:gd name="connsiteY39" fmla="*/ 3201174 h 6858000"/>
              <a:gd name="connsiteX40" fmla="*/ 6366375 w 12192000"/>
              <a:gd name="connsiteY40" fmla="*/ 3271251 h 6858000"/>
              <a:gd name="connsiteX41" fmla="*/ 6369430 w 12192000"/>
              <a:gd name="connsiteY41" fmla="*/ 3276240 h 6858000"/>
              <a:gd name="connsiteX42" fmla="*/ 6392405 w 12192000"/>
              <a:gd name="connsiteY42" fmla="*/ 3360437 h 6858000"/>
              <a:gd name="connsiteX43" fmla="*/ 6397993 w 12192000"/>
              <a:gd name="connsiteY43" fmla="*/ 3390203 h 6858000"/>
              <a:gd name="connsiteX44" fmla="*/ 6394652 w 12192000"/>
              <a:gd name="connsiteY44" fmla="*/ 3402205 h 6858000"/>
              <a:gd name="connsiteX45" fmla="*/ 6366662 w 12192000"/>
              <a:gd name="connsiteY45" fmla="*/ 3442044 h 6858000"/>
              <a:gd name="connsiteX46" fmla="*/ 6320915 w 12192000"/>
              <a:gd name="connsiteY46" fmla="*/ 3701547 h 6858000"/>
              <a:gd name="connsiteX47" fmla="*/ 6364618 w 12192000"/>
              <a:gd name="connsiteY47" fmla="*/ 3743844 h 6858000"/>
              <a:gd name="connsiteX48" fmla="*/ 6370409 w 12192000"/>
              <a:gd name="connsiteY48" fmla="*/ 3754454 h 6858000"/>
              <a:gd name="connsiteX49" fmla="*/ 6373773 w 12192000"/>
              <a:gd name="connsiteY49" fmla="*/ 3768237 h 6858000"/>
              <a:gd name="connsiteX50" fmla="*/ 6375298 w 12192000"/>
              <a:gd name="connsiteY50" fmla="*/ 3796540 h 6858000"/>
              <a:gd name="connsiteX51" fmla="*/ 6253487 w 12192000"/>
              <a:gd name="connsiteY51" fmla="*/ 3856948 h 6858000"/>
              <a:gd name="connsiteX52" fmla="*/ 6385416 w 12192000"/>
              <a:gd name="connsiteY52" fmla="*/ 4014409 h 6858000"/>
              <a:gd name="connsiteX53" fmla="*/ 6374795 w 12192000"/>
              <a:gd name="connsiteY53" fmla="*/ 4038554 h 6858000"/>
              <a:gd name="connsiteX54" fmla="*/ 6351015 w 12192000"/>
              <a:gd name="connsiteY54" fmla="*/ 4150489 h 6858000"/>
              <a:gd name="connsiteX55" fmla="*/ 6340821 w 12192000"/>
              <a:gd name="connsiteY55" fmla="*/ 4212706 h 6858000"/>
              <a:gd name="connsiteX56" fmla="*/ 12191999 w 12192000"/>
              <a:gd name="connsiteY56" fmla="*/ 4212706 h 6858000"/>
              <a:gd name="connsiteX57" fmla="*/ 12191999 w 12192000"/>
              <a:gd name="connsiteY57" fmla="*/ 0 h 6858000"/>
              <a:gd name="connsiteX58" fmla="*/ 12192000 w 12192000"/>
              <a:gd name="connsiteY58" fmla="*/ 0 h 6858000"/>
              <a:gd name="connsiteX59" fmla="*/ 12192000 w 12192000"/>
              <a:gd name="connsiteY59" fmla="*/ 6858000 h 6858000"/>
              <a:gd name="connsiteX60" fmla="*/ 12191999 w 12192000"/>
              <a:gd name="connsiteY60" fmla="*/ 6858000 h 6858000"/>
              <a:gd name="connsiteX61" fmla="*/ 12191999 w 12192000"/>
              <a:gd name="connsiteY61" fmla="*/ 4323902 h 6858000"/>
              <a:gd name="connsiteX62" fmla="*/ 9307672 w 12192000"/>
              <a:gd name="connsiteY62" fmla="*/ 4323902 h 6858000"/>
              <a:gd name="connsiteX63" fmla="*/ 9307672 w 12192000"/>
              <a:gd name="connsiteY63" fmla="*/ 6858000 h 6858000"/>
              <a:gd name="connsiteX64" fmla="*/ 0 w 12192000"/>
              <a:gd name="connsiteY6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12192000" h="6858000">
                <a:moveTo>
                  <a:pt x="6315529" y="4323896"/>
                </a:moveTo>
                <a:lnTo>
                  <a:pt x="6295588" y="4367579"/>
                </a:lnTo>
                <a:cubicBezTo>
                  <a:pt x="6278024" y="4397022"/>
                  <a:pt x="6253813" y="4421099"/>
                  <a:pt x="6219229" y="4436818"/>
                </a:cubicBezTo>
                <a:cubicBezTo>
                  <a:pt x="6148079" y="4469666"/>
                  <a:pt x="6116436" y="4572066"/>
                  <a:pt x="6065687" y="4637204"/>
                </a:cubicBezTo>
                <a:cubicBezTo>
                  <a:pt x="5888713" y="4862696"/>
                  <a:pt x="5773979" y="5125824"/>
                  <a:pt x="5727387" y="5460076"/>
                </a:cubicBezTo>
                <a:cubicBezTo>
                  <a:pt x="5714326" y="5552523"/>
                  <a:pt x="5656974" y="5638673"/>
                  <a:pt x="5620972" y="5725836"/>
                </a:cubicBezTo>
                <a:cubicBezTo>
                  <a:pt x="5641553" y="5779043"/>
                  <a:pt x="5738619" y="5631221"/>
                  <a:pt x="5707795" y="5790089"/>
                </a:cubicBezTo>
                <a:cubicBezTo>
                  <a:pt x="5684453" y="5909876"/>
                  <a:pt x="5617437" y="5996827"/>
                  <a:pt x="5554627" y="6078873"/>
                </a:cubicBezTo>
                <a:cubicBezTo>
                  <a:pt x="5482491" y="6172498"/>
                  <a:pt x="5402203" y="6253366"/>
                  <a:pt x="5373489" y="6402408"/>
                </a:cubicBezTo>
                <a:cubicBezTo>
                  <a:pt x="5371924" y="6410357"/>
                  <a:pt x="5276557" y="6577417"/>
                  <a:pt x="5099999" y="6827527"/>
                </a:cubicBezTo>
                <a:lnTo>
                  <a:pt x="5078133" y="6857998"/>
                </a:lnTo>
                <a:lnTo>
                  <a:pt x="9179960" y="6857998"/>
                </a:lnTo>
                <a:lnTo>
                  <a:pt x="9179960" y="4323896"/>
                </a:lnTo>
                <a:close/>
                <a:moveTo>
                  <a:pt x="0" y="0"/>
                </a:moveTo>
                <a:lnTo>
                  <a:pt x="5872711" y="0"/>
                </a:lnTo>
                <a:lnTo>
                  <a:pt x="5885421" y="20207"/>
                </a:lnTo>
                <a:cubicBezTo>
                  <a:pt x="5896481" y="32882"/>
                  <a:pt x="5909484" y="42864"/>
                  <a:pt x="5925300" y="48911"/>
                </a:cubicBezTo>
                <a:cubicBezTo>
                  <a:pt x="5940498" y="54526"/>
                  <a:pt x="5945509" y="75042"/>
                  <a:pt x="5940039" y="101212"/>
                </a:cubicBezTo>
                <a:cubicBezTo>
                  <a:pt x="5921950" y="187894"/>
                  <a:pt x="5936667" y="254951"/>
                  <a:pt x="5969942" y="311282"/>
                </a:cubicBezTo>
                <a:cubicBezTo>
                  <a:pt x="5981709" y="330926"/>
                  <a:pt x="5977292" y="344422"/>
                  <a:pt x="5961238" y="357643"/>
                </a:cubicBezTo>
                <a:cubicBezTo>
                  <a:pt x="5942802" y="372223"/>
                  <a:pt x="5928461" y="393565"/>
                  <a:pt x="5917195" y="420369"/>
                </a:cubicBezTo>
                <a:cubicBezTo>
                  <a:pt x="5898701" y="463685"/>
                  <a:pt x="5889992" y="510050"/>
                  <a:pt x="5882753" y="556832"/>
                </a:cubicBezTo>
                <a:cubicBezTo>
                  <a:pt x="5871511" y="630206"/>
                  <a:pt x="5858246" y="700969"/>
                  <a:pt x="5814490" y="757416"/>
                </a:cubicBezTo>
                <a:cubicBezTo>
                  <a:pt x="5801465" y="774559"/>
                  <a:pt x="5791019" y="796511"/>
                  <a:pt x="5780064" y="817804"/>
                </a:cubicBezTo>
                <a:cubicBezTo>
                  <a:pt x="5783558" y="836359"/>
                  <a:pt x="5792196" y="849005"/>
                  <a:pt x="5808232" y="850533"/>
                </a:cubicBezTo>
                <a:cubicBezTo>
                  <a:pt x="5910296" y="860624"/>
                  <a:pt x="5905771" y="962632"/>
                  <a:pt x="5906473" y="1076571"/>
                </a:cubicBezTo>
                <a:cubicBezTo>
                  <a:pt x="5907545" y="1217584"/>
                  <a:pt x="5849973" y="1296799"/>
                  <a:pt x="5778623" y="1369280"/>
                </a:cubicBezTo>
                <a:cubicBezTo>
                  <a:pt x="5754207" y="1393852"/>
                  <a:pt x="5718605" y="1401742"/>
                  <a:pt x="5710841" y="1462628"/>
                </a:cubicBezTo>
                <a:cubicBezTo>
                  <a:pt x="5753463" y="1508141"/>
                  <a:pt x="5802053" y="1451295"/>
                  <a:pt x="5846774" y="1455933"/>
                </a:cubicBezTo>
                <a:cubicBezTo>
                  <a:pt x="5883727" y="1460129"/>
                  <a:pt x="5943609" y="1438568"/>
                  <a:pt x="5897329" y="1553073"/>
                </a:cubicBezTo>
                <a:cubicBezTo>
                  <a:pt x="5883856" y="1586627"/>
                  <a:pt x="5901366" y="1604100"/>
                  <a:pt x="5919735" y="1602736"/>
                </a:cubicBezTo>
                <a:cubicBezTo>
                  <a:pt x="6068526" y="1589022"/>
                  <a:pt x="6006837" y="1813624"/>
                  <a:pt x="6057874" y="1910648"/>
                </a:cubicBezTo>
                <a:cubicBezTo>
                  <a:pt x="6072264" y="1936644"/>
                  <a:pt x="6059978" y="1992417"/>
                  <a:pt x="6039719" y="2010547"/>
                </a:cubicBezTo>
                <a:cubicBezTo>
                  <a:pt x="5911143" y="2127229"/>
                  <a:pt x="5899692" y="2331836"/>
                  <a:pt x="5841713" y="2520599"/>
                </a:cubicBezTo>
                <a:cubicBezTo>
                  <a:pt x="5912636" y="2572423"/>
                  <a:pt x="5995799" y="2566926"/>
                  <a:pt x="6071734" y="2593468"/>
                </a:cubicBezTo>
                <a:cubicBezTo>
                  <a:pt x="6150607" y="2620843"/>
                  <a:pt x="6151703" y="2655507"/>
                  <a:pt x="6092050" y="2806646"/>
                </a:cubicBezTo>
                <a:cubicBezTo>
                  <a:pt x="6259331" y="2795420"/>
                  <a:pt x="6259331" y="2795420"/>
                  <a:pt x="6215122" y="3021197"/>
                </a:cubicBezTo>
                <a:cubicBezTo>
                  <a:pt x="6259035" y="3016573"/>
                  <a:pt x="6302431" y="3085300"/>
                  <a:pt x="6338100" y="3178087"/>
                </a:cubicBezTo>
                <a:lnTo>
                  <a:pt x="6343927" y="3194685"/>
                </a:lnTo>
                <a:lnTo>
                  <a:pt x="6343850" y="3201174"/>
                </a:lnTo>
                <a:cubicBezTo>
                  <a:pt x="6346866" y="3232770"/>
                  <a:pt x="6355995" y="3253323"/>
                  <a:pt x="6366375" y="3271251"/>
                </a:cubicBezTo>
                <a:lnTo>
                  <a:pt x="6369430" y="3276240"/>
                </a:lnTo>
                <a:lnTo>
                  <a:pt x="6392405" y="3360437"/>
                </a:lnTo>
                <a:lnTo>
                  <a:pt x="6397993" y="3390203"/>
                </a:lnTo>
                <a:lnTo>
                  <a:pt x="6394652" y="3402205"/>
                </a:lnTo>
                <a:cubicBezTo>
                  <a:pt x="6388505" y="3414621"/>
                  <a:pt x="6379344" y="3427747"/>
                  <a:pt x="6366662" y="3442044"/>
                </a:cubicBezTo>
                <a:cubicBezTo>
                  <a:pt x="6239481" y="3584662"/>
                  <a:pt x="6224938" y="3605480"/>
                  <a:pt x="6320915" y="3701547"/>
                </a:cubicBezTo>
                <a:lnTo>
                  <a:pt x="6364618" y="3743844"/>
                </a:lnTo>
                <a:lnTo>
                  <a:pt x="6370409" y="3754454"/>
                </a:lnTo>
                <a:lnTo>
                  <a:pt x="6373773" y="3768237"/>
                </a:lnTo>
                <a:cubicBezTo>
                  <a:pt x="6374277" y="3777528"/>
                  <a:pt x="6374207" y="3788146"/>
                  <a:pt x="6375298" y="3796540"/>
                </a:cubicBezTo>
                <a:cubicBezTo>
                  <a:pt x="6339717" y="3831045"/>
                  <a:pt x="6294642" y="3774365"/>
                  <a:pt x="6253487" y="3856948"/>
                </a:cubicBezTo>
                <a:lnTo>
                  <a:pt x="6385416" y="4014409"/>
                </a:lnTo>
                <a:lnTo>
                  <a:pt x="6374795" y="4038554"/>
                </a:lnTo>
                <a:cubicBezTo>
                  <a:pt x="6363579" y="4073249"/>
                  <a:pt x="6356895" y="4111559"/>
                  <a:pt x="6351015" y="4150489"/>
                </a:cubicBezTo>
                <a:lnTo>
                  <a:pt x="6340821" y="4212706"/>
                </a:lnTo>
                <a:lnTo>
                  <a:pt x="12191999" y="4212706"/>
                </a:lnTo>
                <a:lnTo>
                  <a:pt x="12191999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12191999" y="6858000"/>
                </a:lnTo>
                <a:lnTo>
                  <a:pt x="12191999" y="4323902"/>
                </a:lnTo>
                <a:lnTo>
                  <a:pt x="9307672" y="4323902"/>
                </a:lnTo>
                <a:lnTo>
                  <a:pt x="930767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pPr defTabSz="457200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CF8197F7-9E25-8620-7EF0-BBAB3489825B}"/>
              </a:ext>
            </a:extLst>
          </p:cNvPr>
          <p:cNvSpPr txBox="1"/>
          <p:nvPr/>
        </p:nvSpPr>
        <p:spPr>
          <a:xfrm>
            <a:off x="1257300" y="1026695"/>
            <a:ext cx="6521922" cy="888732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R="0" lvl="0" fontAlgn="auto">
              <a:lnSpc>
                <a:spcPct val="90000"/>
              </a:lnSpc>
              <a:spcBef>
                <a:spcPts val="0"/>
              </a:spcBef>
              <a:spcAft>
                <a:spcPts val="660"/>
              </a:spcAft>
              <a:buClrTx/>
              <a:buSzTx/>
              <a:tabLst/>
              <a:defRPr/>
            </a:pPr>
            <a:r>
              <a:rPr lang="en-US" sz="2400" b="1" dirty="0">
                <a:solidFill>
                  <a:srgbClr val="0893A9"/>
                </a:solidFill>
                <a:latin typeface="Open Sans    "/>
                <a:sym typeface="Open Sans Bold"/>
              </a:rPr>
              <a:t>Miten?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Tehostetaan viestintää somessa, verkkosivuilla ja mediayhteistyössä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Parannetaan tiedon saatavuutta verkkosivu-uudistuksella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 dirty="0">
                <a:latin typeface="Open Sans"/>
                <a:ea typeface="Open Sans"/>
                <a:cs typeface="Open Sans"/>
              </a:rPr>
              <a:t>Järjestetään vuosittainen seminaari ja osallistutaan valtakunnalliseen kehittämis- ja vaikuttamistyöhön, myös </a:t>
            </a:r>
            <a:r>
              <a:rPr lang="fi-FI" sz="2400" err="1">
                <a:latin typeface="Open Sans"/>
                <a:ea typeface="Open Sans"/>
                <a:cs typeface="Open Sans"/>
              </a:rPr>
              <a:t>ETKL:n</a:t>
            </a:r>
            <a:r>
              <a:rPr lang="fi-FI" sz="2400" dirty="0">
                <a:latin typeface="Open Sans"/>
                <a:ea typeface="Open Sans"/>
                <a:cs typeface="Open Sans"/>
              </a:rPr>
              <a:t> kanssa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Tuodaan Varjon kohdeilmiöt yhteiskunnalliseen keskusteluun haastatteluilla, kannanotoilla ja mielipidekirjoituksilla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Vaikutetaan rakenteellisiin epäkohtiin ja edistetään palvelujärjestelmän kehittymistä asiakkaiden aseman parantamiseksi </a:t>
            </a:r>
          </a:p>
          <a:p>
            <a:endParaRPr lang="en-US" sz="2400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R="0" lvl="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endParaRPr lang="en-US" sz="2400" b="1" dirty="0">
              <a:solidFill>
                <a:srgbClr val="0893A9"/>
              </a:solidFill>
              <a:latin typeface="Open Sans    "/>
              <a:sym typeface="Open Sans Bold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53F14F84-EFCF-6C7C-720C-5EB68795F953}"/>
              </a:ext>
            </a:extLst>
          </p:cNvPr>
          <p:cNvSpPr txBox="1"/>
          <p:nvPr/>
        </p:nvSpPr>
        <p:spPr>
          <a:xfrm>
            <a:off x="9447772" y="7894380"/>
            <a:ext cx="3768636" cy="644381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 defTabSz="398181">
              <a:lnSpc>
                <a:spcPts val="1518"/>
              </a:lnSpc>
              <a:spcAft>
                <a:spcPts val="311"/>
              </a:spcAft>
            </a:pPr>
            <a:r>
              <a:rPr lang="en-US" sz="1084" b="1" kern="1200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TURVAISUUS</a:t>
            </a:r>
            <a:endParaRPr lang="en-US" sz="2490" b="1" dirty="0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03FEDE83-E859-6DF2-77FD-7D53A1BD9102}"/>
              </a:ext>
            </a:extLst>
          </p:cNvPr>
          <p:cNvSpPr txBox="1"/>
          <p:nvPr/>
        </p:nvSpPr>
        <p:spPr>
          <a:xfrm>
            <a:off x="10508780" y="1026695"/>
            <a:ext cx="6954495" cy="48013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fi-FI" sz="2400" dirty="0">
                <a:solidFill>
                  <a:srgbClr val="0893A9"/>
                </a:solidFill>
                <a:latin typeface="Open Sans Bold" panose="020B0806030504020204" charset="0"/>
                <a:ea typeface="Open Sans Bold" panose="020B0806030504020204" charset="0"/>
                <a:cs typeface="Open Sans Bold" panose="020B0806030504020204" charset="0"/>
              </a:rPr>
              <a:t>YLEINEN TIETOUS JA YHTEISKUNNALLINEN KESKUSTELU ERON JÄLKEISESTÄ VÄKIVALLASTA JA VAINOSTA KASVAA.</a:t>
            </a:r>
          </a:p>
          <a:p>
            <a:endParaRPr lang="fi-FI" sz="2400" dirty="0">
              <a:solidFill>
                <a:srgbClr val="0893A9"/>
              </a:solidFill>
              <a:latin typeface="Open Sans Bold" panose="020B0806030504020204" charset="0"/>
              <a:ea typeface="Open Sans Bold" panose="020B0806030504020204" charset="0"/>
              <a:cs typeface="Open Sans Bold" panose="020B0806030504020204" charset="0"/>
            </a:endParaRPr>
          </a:p>
          <a:p>
            <a:r>
              <a:rPr lang="fi-FI" sz="2400" dirty="0">
                <a:solidFill>
                  <a:srgbClr val="0893A9"/>
                </a:solidFill>
                <a:latin typeface="Open Sans Bold" panose="020B0806030504020204" charset="0"/>
                <a:ea typeface="Open Sans Bold" panose="020B0806030504020204" charset="0"/>
                <a:cs typeface="Open Sans Bold" panose="020B0806030504020204" charset="0"/>
              </a:rPr>
              <a:t>LAINSÄÄDÄNNÖN ONGELMAKOHDAT JA PUUTTEET PALVELUJÄRJESTELMÄSSÄ SAADAAN NÄKYVÄMMIKSI.</a:t>
            </a:r>
          </a:p>
          <a:p>
            <a:endParaRPr lang="fi-FI" sz="2400" dirty="0">
              <a:solidFill>
                <a:srgbClr val="0893A9"/>
              </a:solidFill>
              <a:latin typeface="Open Sans Bold" panose="020B0806030504020204" charset="0"/>
              <a:ea typeface="Open Sans Bold" panose="020B0806030504020204" charset="0"/>
              <a:cs typeface="Open Sans Bold" panose="020B0806030504020204" charset="0"/>
            </a:endParaRPr>
          </a:p>
          <a:p>
            <a:r>
              <a:rPr lang="fi-FI" sz="2400" dirty="0">
                <a:solidFill>
                  <a:srgbClr val="0893A9"/>
                </a:solidFill>
                <a:latin typeface="Open Sans Bold" panose="020B0806030504020204" charset="0"/>
                <a:ea typeface="Open Sans Bold" panose="020B0806030504020204" charset="0"/>
                <a:cs typeface="Open Sans Bold" panose="020B0806030504020204" charset="0"/>
              </a:rPr>
              <a:t>KANSALLISELLA VAIKUTTAMISTYÖLLÄ PARANNETAAN IHMISTEN OIKEUKSIA JA AVUN SAANTIA VAATIVISSA VÄKIVALLAN TILANTEISSA.</a:t>
            </a:r>
          </a:p>
          <a:p>
            <a:endParaRPr lang="fi-FI" sz="2400" b="0" i="0" u="none" strike="noStrike" baseline="0" dirty="0">
              <a:solidFill>
                <a:srgbClr val="0893A9"/>
              </a:solidFill>
              <a:latin typeface="Open Sans Bold" panose="020B0806030504020204" charset="0"/>
              <a:ea typeface="Open Sans Bold" panose="020B0806030504020204" charset="0"/>
              <a:cs typeface="Open Sans Bold" panose="020B0806030504020204" charset="0"/>
            </a:endParaRPr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DFAD85F9-8699-5728-9CC9-75592019C2E6}"/>
              </a:ext>
            </a:extLst>
          </p:cNvPr>
          <p:cNvGrpSpPr/>
          <p:nvPr/>
        </p:nvGrpSpPr>
        <p:grpSpPr>
          <a:xfrm>
            <a:off x="9447772" y="7960181"/>
            <a:ext cx="3768636" cy="644382"/>
            <a:chOff x="0" y="0"/>
            <a:chExt cx="2219334" cy="331848"/>
          </a:xfrm>
        </p:grpSpPr>
        <p:sp>
          <p:nvSpPr>
            <p:cNvPr id="9" name="Freeform 3">
              <a:extLst>
                <a:ext uri="{FF2B5EF4-FFF2-40B4-BE49-F238E27FC236}">
                  <a16:creationId xmlns:a16="http://schemas.microsoft.com/office/drawing/2014/main" id="{BA69CDEC-2812-C3C3-9606-DA1D4C058784}"/>
                </a:ext>
              </a:extLst>
            </p:cNvPr>
            <p:cNvSpPr/>
            <p:nvPr/>
          </p:nvSpPr>
          <p:spPr>
            <a:xfrm>
              <a:off x="0" y="0"/>
              <a:ext cx="2219334" cy="331848"/>
            </a:xfrm>
            <a:custGeom>
              <a:avLst/>
              <a:gdLst/>
              <a:ahLst/>
              <a:cxnLst/>
              <a:rect l="l" t="t" r="r" b="b"/>
              <a:pathLst>
                <a:path w="2219334" h="331848">
                  <a:moveTo>
                    <a:pt x="46856" y="0"/>
                  </a:moveTo>
                  <a:lnTo>
                    <a:pt x="2172478" y="0"/>
                  </a:lnTo>
                  <a:cubicBezTo>
                    <a:pt x="2198356" y="0"/>
                    <a:pt x="2219334" y="20978"/>
                    <a:pt x="2219334" y="46856"/>
                  </a:cubicBezTo>
                  <a:lnTo>
                    <a:pt x="2219334" y="284992"/>
                  </a:lnTo>
                  <a:cubicBezTo>
                    <a:pt x="2219334" y="310870"/>
                    <a:pt x="2198356" y="331848"/>
                    <a:pt x="2172478" y="331848"/>
                  </a:cubicBezTo>
                  <a:lnTo>
                    <a:pt x="46856" y="331848"/>
                  </a:lnTo>
                  <a:cubicBezTo>
                    <a:pt x="34429" y="331848"/>
                    <a:pt x="22511" y="326912"/>
                    <a:pt x="13724" y="318124"/>
                  </a:cubicBezTo>
                  <a:cubicBezTo>
                    <a:pt x="4937" y="309337"/>
                    <a:pt x="0" y="297419"/>
                    <a:pt x="0" y="284992"/>
                  </a:cubicBezTo>
                  <a:lnTo>
                    <a:pt x="0" y="46856"/>
                  </a:lnTo>
                  <a:cubicBezTo>
                    <a:pt x="0" y="34429"/>
                    <a:pt x="4937" y="22511"/>
                    <a:pt x="13724" y="13724"/>
                  </a:cubicBezTo>
                  <a:cubicBezTo>
                    <a:pt x="22511" y="4937"/>
                    <a:pt x="34429" y="0"/>
                    <a:pt x="46856" y="0"/>
                  </a:cubicBezTo>
                  <a:close/>
                </a:path>
              </a:pathLst>
            </a:custGeom>
            <a:solidFill>
              <a:srgbClr val="0893A9"/>
            </a:solidFill>
          </p:spPr>
          <p:txBody>
            <a:bodyPr/>
            <a:lstStyle/>
            <a:p>
              <a:endParaRPr lang="fi-FI"/>
            </a:p>
          </p:txBody>
        </p:sp>
        <p:sp>
          <p:nvSpPr>
            <p:cNvPr id="10" name="TextBox 4">
              <a:extLst>
                <a:ext uri="{FF2B5EF4-FFF2-40B4-BE49-F238E27FC236}">
                  <a16:creationId xmlns:a16="http://schemas.microsoft.com/office/drawing/2014/main" id="{7E38B18C-9FCD-F925-B2F8-9CABF55D9D51}"/>
                </a:ext>
              </a:extLst>
            </p:cNvPr>
            <p:cNvSpPr txBox="1"/>
            <p:nvPr/>
          </p:nvSpPr>
          <p:spPr>
            <a:xfrm>
              <a:off x="0" y="0"/>
              <a:ext cx="2219334" cy="3318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87"/>
                </a:lnSpc>
              </a:pPr>
              <a:r>
                <a:rPr lang="en-US" sz="2490" b="1" dirty="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ROHKEUS</a:t>
              </a:r>
            </a:p>
          </p:txBody>
        </p:sp>
      </p:grpSp>
      <p:grpSp>
        <p:nvGrpSpPr>
          <p:cNvPr id="3" name="Group 5">
            <a:extLst>
              <a:ext uri="{FF2B5EF4-FFF2-40B4-BE49-F238E27FC236}">
                <a16:creationId xmlns:a16="http://schemas.microsoft.com/office/drawing/2014/main" id="{60439CE9-F63B-E971-E14B-554A1BEBB44A}"/>
              </a:ext>
            </a:extLst>
          </p:cNvPr>
          <p:cNvGrpSpPr/>
          <p:nvPr/>
        </p:nvGrpSpPr>
        <p:grpSpPr>
          <a:xfrm>
            <a:off x="14212277" y="6754261"/>
            <a:ext cx="3768636" cy="3047465"/>
            <a:chOff x="0" y="0"/>
            <a:chExt cx="1101631" cy="812800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22C789A5-75B6-BB87-236F-8E971095159D}"/>
                </a:ext>
              </a:extLst>
            </p:cNvPr>
            <p:cNvSpPr/>
            <p:nvPr/>
          </p:nvSpPr>
          <p:spPr>
            <a:xfrm>
              <a:off x="0" y="0"/>
              <a:ext cx="1101631" cy="812800"/>
            </a:xfrm>
            <a:custGeom>
              <a:avLst/>
              <a:gdLst/>
              <a:ahLst/>
              <a:cxnLst/>
              <a:rect l="l" t="t" r="r" b="b"/>
              <a:pathLst>
                <a:path w="1101631" h="812800">
                  <a:moveTo>
                    <a:pt x="28085" y="0"/>
                  </a:moveTo>
                  <a:lnTo>
                    <a:pt x="1073547" y="0"/>
                  </a:lnTo>
                  <a:cubicBezTo>
                    <a:pt x="1080995" y="0"/>
                    <a:pt x="1088139" y="2959"/>
                    <a:pt x="1093406" y="8226"/>
                  </a:cubicBezTo>
                  <a:cubicBezTo>
                    <a:pt x="1098672" y="13493"/>
                    <a:pt x="1101631" y="20636"/>
                    <a:pt x="1101631" y="28085"/>
                  </a:cubicBezTo>
                  <a:lnTo>
                    <a:pt x="1101631" y="784715"/>
                  </a:lnTo>
                  <a:cubicBezTo>
                    <a:pt x="1101631" y="800226"/>
                    <a:pt x="1089057" y="812800"/>
                    <a:pt x="1073547" y="812800"/>
                  </a:cubicBezTo>
                  <a:lnTo>
                    <a:pt x="28085" y="812800"/>
                  </a:lnTo>
                  <a:cubicBezTo>
                    <a:pt x="20636" y="812800"/>
                    <a:pt x="13493" y="809841"/>
                    <a:pt x="8226" y="804574"/>
                  </a:cubicBezTo>
                  <a:cubicBezTo>
                    <a:pt x="2959" y="799307"/>
                    <a:pt x="0" y="792164"/>
                    <a:pt x="0" y="784715"/>
                  </a:cubicBezTo>
                  <a:lnTo>
                    <a:pt x="0" y="28085"/>
                  </a:lnTo>
                  <a:cubicBezTo>
                    <a:pt x="0" y="20636"/>
                    <a:pt x="2959" y="13493"/>
                    <a:pt x="8226" y="8226"/>
                  </a:cubicBezTo>
                  <a:cubicBezTo>
                    <a:pt x="13493" y="2959"/>
                    <a:pt x="20636" y="0"/>
                    <a:pt x="28085" y="0"/>
                  </a:cubicBezTo>
                  <a:close/>
                </a:path>
              </a:pathLst>
            </a:custGeom>
            <a:blipFill>
              <a:blip r:embed="rId2"/>
              <a:stretch>
                <a:fillRect l="-184372" t="-93555" r="-212" b="-23145"/>
              </a:stretch>
            </a:blipFill>
          </p:spPr>
          <p:txBody>
            <a:bodyPr/>
            <a:lstStyle/>
            <a:p>
              <a:endParaRPr lang="fi-FI"/>
            </a:p>
          </p:txBody>
        </p:sp>
      </p:grpSp>
      <p:sp>
        <p:nvSpPr>
          <p:cNvPr id="2" name="Tekstiruutu 1">
            <a:extLst>
              <a:ext uri="{FF2B5EF4-FFF2-40B4-BE49-F238E27FC236}">
                <a16:creationId xmlns:a16="http://schemas.microsoft.com/office/drawing/2014/main" id="{C3AC8D43-72EF-4976-9C2E-C8D6B3C462A6}"/>
              </a:ext>
            </a:extLst>
          </p:cNvPr>
          <p:cNvSpPr txBox="1"/>
          <p:nvPr/>
        </p:nvSpPr>
        <p:spPr>
          <a:xfrm>
            <a:off x="10850176" y="8670364"/>
            <a:ext cx="9638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748970">
              <a:spcAft>
                <a:spcPts val="660"/>
              </a:spcAft>
            </a:pPr>
            <a:r>
              <a:rPr lang="en-US" sz="1800" b="1" dirty="0">
                <a:solidFill>
                  <a:srgbClr val="0893A9"/>
                </a:solidFill>
                <a:latin typeface="Open Sans Bold" panose="020B0806030504020204" charset="0"/>
                <a:ea typeface="Open Sans Bold" panose="020B0806030504020204" charset="0"/>
                <a:cs typeface="Open Sans Bold" panose="020B0806030504020204" charset="0"/>
                <a:sym typeface="Open Sans Bold"/>
              </a:rPr>
              <a:t>VARJO</a:t>
            </a:r>
          </a:p>
        </p:txBody>
      </p:sp>
      <p:sp>
        <p:nvSpPr>
          <p:cNvPr id="8" name="TextBox 14">
            <a:extLst>
              <a:ext uri="{FF2B5EF4-FFF2-40B4-BE49-F238E27FC236}">
                <a16:creationId xmlns:a16="http://schemas.microsoft.com/office/drawing/2014/main" id="{715FBA5F-4674-9460-35FE-BCF2596A10B7}"/>
              </a:ext>
            </a:extLst>
          </p:cNvPr>
          <p:cNvSpPr txBox="1"/>
          <p:nvPr/>
        </p:nvSpPr>
        <p:spPr>
          <a:xfrm>
            <a:off x="1259305" y="7555832"/>
            <a:ext cx="6521922" cy="888732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90000"/>
              </a:lnSpc>
              <a:spcAft>
                <a:spcPts val="660"/>
              </a:spcAft>
            </a:pPr>
            <a:r>
              <a:rPr lang="en-US" sz="2400" b="1" dirty="0" err="1">
                <a:solidFill>
                  <a:srgbClr val="0893A9"/>
                </a:solidFill>
                <a:latin typeface="Open Sans"/>
                <a:ea typeface="Open Sans"/>
                <a:cs typeface="Open Sans"/>
                <a:sym typeface="Open Sans"/>
              </a:rPr>
              <a:t>Mittarit</a:t>
            </a:r>
            <a:endParaRPr lang="en-US" sz="2400" b="1" dirty="0">
              <a:solidFill>
                <a:srgbClr val="0893A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Eron jälkeiseen väkivaltaan ja vainoon liittyvien artikkelien, mediaosumien, kannanottojen määrä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Eron jälkeisen väkivallan ja vainon yleisen tietouden taso (testityökalu kehitetään).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i-FI" sz="24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362749982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4DB6E05-0C60-3FDF-CA74-38EBE9941A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66CB8865-2E11-273F-A732-15440AB58F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342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56" name="Freeform: Shape 55">
            <a:extLst>
              <a:ext uri="{FF2B5EF4-FFF2-40B4-BE49-F238E27FC236}">
                <a16:creationId xmlns:a16="http://schemas.microsoft.com/office/drawing/2014/main" id="{4E05B1AE-9BF2-54E6-3CCC-BABCB062E5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custGeom>
            <a:avLst/>
            <a:gdLst>
              <a:gd name="connsiteX0" fmla="*/ 6315529 w 12192000"/>
              <a:gd name="connsiteY0" fmla="*/ 4323896 h 6858000"/>
              <a:gd name="connsiteX1" fmla="*/ 6295588 w 12192000"/>
              <a:gd name="connsiteY1" fmla="*/ 4367579 h 6858000"/>
              <a:gd name="connsiteX2" fmla="*/ 6219229 w 12192000"/>
              <a:gd name="connsiteY2" fmla="*/ 4436818 h 6858000"/>
              <a:gd name="connsiteX3" fmla="*/ 6065687 w 12192000"/>
              <a:gd name="connsiteY3" fmla="*/ 4637204 h 6858000"/>
              <a:gd name="connsiteX4" fmla="*/ 5727387 w 12192000"/>
              <a:gd name="connsiteY4" fmla="*/ 5460076 h 6858000"/>
              <a:gd name="connsiteX5" fmla="*/ 5620972 w 12192000"/>
              <a:gd name="connsiteY5" fmla="*/ 5725836 h 6858000"/>
              <a:gd name="connsiteX6" fmla="*/ 5707795 w 12192000"/>
              <a:gd name="connsiteY6" fmla="*/ 5790089 h 6858000"/>
              <a:gd name="connsiteX7" fmla="*/ 5554627 w 12192000"/>
              <a:gd name="connsiteY7" fmla="*/ 6078873 h 6858000"/>
              <a:gd name="connsiteX8" fmla="*/ 5373489 w 12192000"/>
              <a:gd name="connsiteY8" fmla="*/ 6402408 h 6858000"/>
              <a:gd name="connsiteX9" fmla="*/ 5099999 w 12192000"/>
              <a:gd name="connsiteY9" fmla="*/ 6827527 h 6858000"/>
              <a:gd name="connsiteX10" fmla="*/ 5078133 w 12192000"/>
              <a:gd name="connsiteY10" fmla="*/ 6857998 h 6858000"/>
              <a:gd name="connsiteX11" fmla="*/ 9179960 w 12192000"/>
              <a:gd name="connsiteY11" fmla="*/ 6857998 h 6858000"/>
              <a:gd name="connsiteX12" fmla="*/ 9179960 w 12192000"/>
              <a:gd name="connsiteY12" fmla="*/ 4323896 h 6858000"/>
              <a:gd name="connsiteX13" fmla="*/ 0 w 12192000"/>
              <a:gd name="connsiteY13" fmla="*/ 0 h 6858000"/>
              <a:gd name="connsiteX14" fmla="*/ 5872711 w 12192000"/>
              <a:gd name="connsiteY14" fmla="*/ 0 h 6858000"/>
              <a:gd name="connsiteX15" fmla="*/ 5885421 w 12192000"/>
              <a:gd name="connsiteY15" fmla="*/ 20207 h 6858000"/>
              <a:gd name="connsiteX16" fmla="*/ 5925300 w 12192000"/>
              <a:gd name="connsiteY16" fmla="*/ 48911 h 6858000"/>
              <a:gd name="connsiteX17" fmla="*/ 5940039 w 12192000"/>
              <a:gd name="connsiteY17" fmla="*/ 101212 h 6858000"/>
              <a:gd name="connsiteX18" fmla="*/ 5969942 w 12192000"/>
              <a:gd name="connsiteY18" fmla="*/ 311282 h 6858000"/>
              <a:gd name="connsiteX19" fmla="*/ 5961238 w 12192000"/>
              <a:gd name="connsiteY19" fmla="*/ 357643 h 6858000"/>
              <a:gd name="connsiteX20" fmla="*/ 5917195 w 12192000"/>
              <a:gd name="connsiteY20" fmla="*/ 420369 h 6858000"/>
              <a:gd name="connsiteX21" fmla="*/ 5882753 w 12192000"/>
              <a:gd name="connsiteY21" fmla="*/ 556832 h 6858000"/>
              <a:gd name="connsiteX22" fmla="*/ 5814490 w 12192000"/>
              <a:gd name="connsiteY22" fmla="*/ 757416 h 6858000"/>
              <a:gd name="connsiteX23" fmla="*/ 5780064 w 12192000"/>
              <a:gd name="connsiteY23" fmla="*/ 817804 h 6858000"/>
              <a:gd name="connsiteX24" fmla="*/ 5808232 w 12192000"/>
              <a:gd name="connsiteY24" fmla="*/ 850533 h 6858000"/>
              <a:gd name="connsiteX25" fmla="*/ 5906473 w 12192000"/>
              <a:gd name="connsiteY25" fmla="*/ 1076571 h 6858000"/>
              <a:gd name="connsiteX26" fmla="*/ 5778623 w 12192000"/>
              <a:gd name="connsiteY26" fmla="*/ 1369280 h 6858000"/>
              <a:gd name="connsiteX27" fmla="*/ 5710841 w 12192000"/>
              <a:gd name="connsiteY27" fmla="*/ 1462628 h 6858000"/>
              <a:gd name="connsiteX28" fmla="*/ 5846774 w 12192000"/>
              <a:gd name="connsiteY28" fmla="*/ 1455933 h 6858000"/>
              <a:gd name="connsiteX29" fmla="*/ 5897329 w 12192000"/>
              <a:gd name="connsiteY29" fmla="*/ 1553073 h 6858000"/>
              <a:gd name="connsiteX30" fmla="*/ 5919735 w 12192000"/>
              <a:gd name="connsiteY30" fmla="*/ 1602736 h 6858000"/>
              <a:gd name="connsiteX31" fmla="*/ 6057874 w 12192000"/>
              <a:gd name="connsiteY31" fmla="*/ 1910648 h 6858000"/>
              <a:gd name="connsiteX32" fmla="*/ 6039719 w 12192000"/>
              <a:gd name="connsiteY32" fmla="*/ 2010547 h 6858000"/>
              <a:gd name="connsiteX33" fmla="*/ 5841713 w 12192000"/>
              <a:gd name="connsiteY33" fmla="*/ 2520599 h 6858000"/>
              <a:gd name="connsiteX34" fmla="*/ 6071734 w 12192000"/>
              <a:gd name="connsiteY34" fmla="*/ 2593468 h 6858000"/>
              <a:gd name="connsiteX35" fmla="*/ 6092050 w 12192000"/>
              <a:gd name="connsiteY35" fmla="*/ 2806646 h 6858000"/>
              <a:gd name="connsiteX36" fmla="*/ 6215122 w 12192000"/>
              <a:gd name="connsiteY36" fmla="*/ 3021197 h 6858000"/>
              <a:gd name="connsiteX37" fmla="*/ 6338100 w 12192000"/>
              <a:gd name="connsiteY37" fmla="*/ 3178087 h 6858000"/>
              <a:gd name="connsiteX38" fmla="*/ 6343927 w 12192000"/>
              <a:gd name="connsiteY38" fmla="*/ 3194685 h 6858000"/>
              <a:gd name="connsiteX39" fmla="*/ 6343850 w 12192000"/>
              <a:gd name="connsiteY39" fmla="*/ 3201174 h 6858000"/>
              <a:gd name="connsiteX40" fmla="*/ 6366375 w 12192000"/>
              <a:gd name="connsiteY40" fmla="*/ 3271251 h 6858000"/>
              <a:gd name="connsiteX41" fmla="*/ 6369430 w 12192000"/>
              <a:gd name="connsiteY41" fmla="*/ 3276240 h 6858000"/>
              <a:gd name="connsiteX42" fmla="*/ 6392405 w 12192000"/>
              <a:gd name="connsiteY42" fmla="*/ 3360437 h 6858000"/>
              <a:gd name="connsiteX43" fmla="*/ 6397993 w 12192000"/>
              <a:gd name="connsiteY43" fmla="*/ 3390203 h 6858000"/>
              <a:gd name="connsiteX44" fmla="*/ 6394652 w 12192000"/>
              <a:gd name="connsiteY44" fmla="*/ 3402205 h 6858000"/>
              <a:gd name="connsiteX45" fmla="*/ 6366662 w 12192000"/>
              <a:gd name="connsiteY45" fmla="*/ 3442044 h 6858000"/>
              <a:gd name="connsiteX46" fmla="*/ 6320915 w 12192000"/>
              <a:gd name="connsiteY46" fmla="*/ 3701547 h 6858000"/>
              <a:gd name="connsiteX47" fmla="*/ 6364618 w 12192000"/>
              <a:gd name="connsiteY47" fmla="*/ 3743844 h 6858000"/>
              <a:gd name="connsiteX48" fmla="*/ 6370409 w 12192000"/>
              <a:gd name="connsiteY48" fmla="*/ 3754454 h 6858000"/>
              <a:gd name="connsiteX49" fmla="*/ 6373773 w 12192000"/>
              <a:gd name="connsiteY49" fmla="*/ 3768237 h 6858000"/>
              <a:gd name="connsiteX50" fmla="*/ 6375298 w 12192000"/>
              <a:gd name="connsiteY50" fmla="*/ 3796540 h 6858000"/>
              <a:gd name="connsiteX51" fmla="*/ 6253487 w 12192000"/>
              <a:gd name="connsiteY51" fmla="*/ 3856948 h 6858000"/>
              <a:gd name="connsiteX52" fmla="*/ 6385416 w 12192000"/>
              <a:gd name="connsiteY52" fmla="*/ 4014409 h 6858000"/>
              <a:gd name="connsiteX53" fmla="*/ 6374795 w 12192000"/>
              <a:gd name="connsiteY53" fmla="*/ 4038554 h 6858000"/>
              <a:gd name="connsiteX54" fmla="*/ 6351015 w 12192000"/>
              <a:gd name="connsiteY54" fmla="*/ 4150489 h 6858000"/>
              <a:gd name="connsiteX55" fmla="*/ 6340821 w 12192000"/>
              <a:gd name="connsiteY55" fmla="*/ 4212706 h 6858000"/>
              <a:gd name="connsiteX56" fmla="*/ 12191999 w 12192000"/>
              <a:gd name="connsiteY56" fmla="*/ 4212706 h 6858000"/>
              <a:gd name="connsiteX57" fmla="*/ 12191999 w 12192000"/>
              <a:gd name="connsiteY57" fmla="*/ 0 h 6858000"/>
              <a:gd name="connsiteX58" fmla="*/ 12192000 w 12192000"/>
              <a:gd name="connsiteY58" fmla="*/ 0 h 6858000"/>
              <a:gd name="connsiteX59" fmla="*/ 12192000 w 12192000"/>
              <a:gd name="connsiteY59" fmla="*/ 6858000 h 6858000"/>
              <a:gd name="connsiteX60" fmla="*/ 12191999 w 12192000"/>
              <a:gd name="connsiteY60" fmla="*/ 6858000 h 6858000"/>
              <a:gd name="connsiteX61" fmla="*/ 12191999 w 12192000"/>
              <a:gd name="connsiteY61" fmla="*/ 4323902 h 6858000"/>
              <a:gd name="connsiteX62" fmla="*/ 9307672 w 12192000"/>
              <a:gd name="connsiteY62" fmla="*/ 4323902 h 6858000"/>
              <a:gd name="connsiteX63" fmla="*/ 9307672 w 12192000"/>
              <a:gd name="connsiteY63" fmla="*/ 6858000 h 6858000"/>
              <a:gd name="connsiteX64" fmla="*/ 0 w 12192000"/>
              <a:gd name="connsiteY6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12192000" h="6858000">
                <a:moveTo>
                  <a:pt x="6315529" y="4323896"/>
                </a:moveTo>
                <a:lnTo>
                  <a:pt x="6295588" y="4367579"/>
                </a:lnTo>
                <a:cubicBezTo>
                  <a:pt x="6278024" y="4397022"/>
                  <a:pt x="6253813" y="4421099"/>
                  <a:pt x="6219229" y="4436818"/>
                </a:cubicBezTo>
                <a:cubicBezTo>
                  <a:pt x="6148079" y="4469666"/>
                  <a:pt x="6116436" y="4572066"/>
                  <a:pt x="6065687" y="4637204"/>
                </a:cubicBezTo>
                <a:cubicBezTo>
                  <a:pt x="5888713" y="4862696"/>
                  <a:pt x="5773979" y="5125824"/>
                  <a:pt x="5727387" y="5460076"/>
                </a:cubicBezTo>
                <a:cubicBezTo>
                  <a:pt x="5714326" y="5552523"/>
                  <a:pt x="5656974" y="5638673"/>
                  <a:pt x="5620972" y="5725836"/>
                </a:cubicBezTo>
                <a:cubicBezTo>
                  <a:pt x="5641553" y="5779043"/>
                  <a:pt x="5738619" y="5631221"/>
                  <a:pt x="5707795" y="5790089"/>
                </a:cubicBezTo>
                <a:cubicBezTo>
                  <a:pt x="5684453" y="5909876"/>
                  <a:pt x="5617437" y="5996827"/>
                  <a:pt x="5554627" y="6078873"/>
                </a:cubicBezTo>
                <a:cubicBezTo>
                  <a:pt x="5482491" y="6172498"/>
                  <a:pt x="5402203" y="6253366"/>
                  <a:pt x="5373489" y="6402408"/>
                </a:cubicBezTo>
                <a:cubicBezTo>
                  <a:pt x="5371924" y="6410357"/>
                  <a:pt x="5276557" y="6577417"/>
                  <a:pt x="5099999" y="6827527"/>
                </a:cubicBezTo>
                <a:lnTo>
                  <a:pt x="5078133" y="6857998"/>
                </a:lnTo>
                <a:lnTo>
                  <a:pt x="9179960" y="6857998"/>
                </a:lnTo>
                <a:lnTo>
                  <a:pt x="9179960" y="4323896"/>
                </a:lnTo>
                <a:close/>
                <a:moveTo>
                  <a:pt x="0" y="0"/>
                </a:moveTo>
                <a:lnTo>
                  <a:pt x="5872711" y="0"/>
                </a:lnTo>
                <a:lnTo>
                  <a:pt x="5885421" y="20207"/>
                </a:lnTo>
                <a:cubicBezTo>
                  <a:pt x="5896481" y="32882"/>
                  <a:pt x="5909484" y="42864"/>
                  <a:pt x="5925300" y="48911"/>
                </a:cubicBezTo>
                <a:cubicBezTo>
                  <a:pt x="5940498" y="54526"/>
                  <a:pt x="5945509" y="75042"/>
                  <a:pt x="5940039" y="101212"/>
                </a:cubicBezTo>
                <a:cubicBezTo>
                  <a:pt x="5921950" y="187894"/>
                  <a:pt x="5936667" y="254951"/>
                  <a:pt x="5969942" y="311282"/>
                </a:cubicBezTo>
                <a:cubicBezTo>
                  <a:pt x="5981709" y="330926"/>
                  <a:pt x="5977292" y="344422"/>
                  <a:pt x="5961238" y="357643"/>
                </a:cubicBezTo>
                <a:cubicBezTo>
                  <a:pt x="5942802" y="372223"/>
                  <a:pt x="5928461" y="393565"/>
                  <a:pt x="5917195" y="420369"/>
                </a:cubicBezTo>
                <a:cubicBezTo>
                  <a:pt x="5898701" y="463685"/>
                  <a:pt x="5889992" y="510050"/>
                  <a:pt x="5882753" y="556832"/>
                </a:cubicBezTo>
                <a:cubicBezTo>
                  <a:pt x="5871511" y="630206"/>
                  <a:pt x="5858246" y="700969"/>
                  <a:pt x="5814490" y="757416"/>
                </a:cubicBezTo>
                <a:cubicBezTo>
                  <a:pt x="5801465" y="774559"/>
                  <a:pt x="5791019" y="796511"/>
                  <a:pt x="5780064" y="817804"/>
                </a:cubicBezTo>
                <a:cubicBezTo>
                  <a:pt x="5783558" y="836359"/>
                  <a:pt x="5792196" y="849005"/>
                  <a:pt x="5808232" y="850533"/>
                </a:cubicBezTo>
                <a:cubicBezTo>
                  <a:pt x="5910296" y="860624"/>
                  <a:pt x="5905771" y="962632"/>
                  <a:pt x="5906473" y="1076571"/>
                </a:cubicBezTo>
                <a:cubicBezTo>
                  <a:pt x="5907545" y="1217584"/>
                  <a:pt x="5849973" y="1296799"/>
                  <a:pt x="5778623" y="1369280"/>
                </a:cubicBezTo>
                <a:cubicBezTo>
                  <a:pt x="5754207" y="1393852"/>
                  <a:pt x="5718605" y="1401742"/>
                  <a:pt x="5710841" y="1462628"/>
                </a:cubicBezTo>
                <a:cubicBezTo>
                  <a:pt x="5753463" y="1508141"/>
                  <a:pt x="5802053" y="1451295"/>
                  <a:pt x="5846774" y="1455933"/>
                </a:cubicBezTo>
                <a:cubicBezTo>
                  <a:pt x="5883727" y="1460129"/>
                  <a:pt x="5943609" y="1438568"/>
                  <a:pt x="5897329" y="1553073"/>
                </a:cubicBezTo>
                <a:cubicBezTo>
                  <a:pt x="5883856" y="1586627"/>
                  <a:pt x="5901366" y="1604100"/>
                  <a:pt x="5919735" y="1602736"/>
                </a:cubicBezTo>
                <a:cubicBezTo>
                  <a:pt x="6068526" y="1589022"/>
                  <a:pt x="6006837" y="1813624"/>
                  <a:pt x="6057874" y="1910648"/>
                </a:cubicBezTo>
                <a:cubicBezTo>
                  <a:pt x="6072264" y="1936644"/>
                  <a:pt x="6059978" y="1992417"/>
                  <a:pt x="6039719" y="2010547"/>
                </a:cubicBezTo>
                <a:cubicBezTo>
                  <a:pt x="5911143" y="2127229"/>
                  <a:pt x="5899692" y="2331836"/>
                  <a:pt x="5841713" y="2520599"/>
                </a:cubicBezTo>
                <a:cubicBezTo>
                  <a:pt x="5912636" y="2572423"/>
                  <a:pt x="5995799" y="2566926"/>
                  <a:pt x="6071734" y="2593468"/>
                </a:cubicBezTo>
                <a:cubicBezTo>
                  <a:pt x="6150607" y="2620843"/>
                  <a:pt x="6151703" y="2655507"/>
                  <a:pt x="6092050" y="2806646"/>
                </a:cubicBezTo>
                <a:cubicBezTo>
                  <a:pt x="6259331" y="2795420"/>
                  <a:pt x="6259331" y="2795420"/>
                  <a:pt x="6215122" y="3021197"/>
                </a:cubicBezTo>
                <a:cubicBezTo>
                  <a:pt x="6259035" y="3016573"/>
                  <a:pt x="6302431" y="3085300"/>
                  <a:pt x="6338100" y="3178087"/>
                </a:cubicBezTo>
                <a:lnTo>
                  <a:pt x="6343927" y="3194685"/>
                </a:lnTo>
                <a:lnTo>
                  <a:pt x="6343850" y="3201174"/>
                </a:lnTo>
                <a:cubicBezTo>
                  <a:pt x="6346866" y="3232770"/>
                  <a:pt x="6355995" y="3253323"/>
                  <a:pt x="6366375" y="3271251"/>
                </a:cubicBezTo>
                <a:lnTo>
                  <a:pt x="6369430" y="3276240"/>
                </a:lnTo>
                <a:lnTo>
                  <a:pt x="6392405" y="3360437"/>
                </a:lnTo>
                <a:lnTo>
                  <a:pt x="6397993" y="3390203"/>
                </a:lnTo>
                <a:lnTo>
                  <a:pt x="6394652" y="3402205"/>
                </a:lnTo>
                <a:cubicBezTo>
                  <a:pt x="6388505" y="3414621"/>
                  <a:pt x="6379344" y="3427747"/>
                  <a:pt x="6366662" y="3442044"/>
                </a:cubicBezTo>
                <a:cubicBezTo>
                  <a:pt x="6239481" y="3584662"/>
                  <a:pt x="6224938" y="3605480"/>
                  <a:pt x="6320915" y="3701547"/>
                </a:cubicBezTo>
                <a:lnTo>
                  <a:pt x="6364618" y="3743844"/>
                </a:lnTo>
                <a:lnTo>
                  <a:pt x="6370409" y="3754454"/>
                </a:lnTo>
                <a:lnTo>
                  <a:pt x="6373773" y="3768237"/>
                </a:lnTo>
                <a:cubicBezTo>
                  <a:pt x="6374277" y="3777528"/>
                  <a:pt x="6374207" y="3788146"/>
                  <a:pt x="6375298" y="3796540"/>
                </a:cubicBezTo>
                <a:cubicBezTo>
                  <a:pt x="6339717" y="3831045"/>
                  <a:pt x="6294642" y="3774365"/>
                  <a:pt x="6253487" y="3856948"/>
                </a:cubicBezTo>
                <a:lnTo>
                  <a:pt x="6385416" y="4014409"/>
                </a:lnTo>
                <a:lnTo>
                  <a:pt x="6374795" y="4038554"/>
                </a:lnTo>
                <a:cubicBezTo>
                  <a:pt x="6363579" y="4073249"/>
                  <a:pt x="6356895" y="4111559"/>
                  <a:pt x="6351015" y="4150489"/>
                </a:cubicBezTo>
                <a:lnTo>
                  <a:pt x="6340821" y="4212706"/>
                </a:lnTo>
                <a:lnTo>
                  <a:pt x="12191999" y="4212706"/>
                </a:lnTo>
                <a:lnTo>
                  <a:pt x="12191999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12191999" y="6858000"/>
                </a:lnTo>
                <a:lnTo>
                  <a:pt x="12191999" y="4323902"/>
                </a:lnTo>
                <a:lnTo>
                  <a:pt x="9307672" y="4323902"/>
                </a:lnTo>
                <a:lnTo>
                  <a:pt x="930767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pPr defTabSz="457200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82D7D8A7-D73E-FCDD-4531-885C1A4602C8}"/>
              </a:ext>
            </a:extLst>
          </p:cNvPr>
          <p:cNvSpPr txBox="1"/>
          <p:nvPr/>
        </p:nvSpPr>
        <p:spPr>
          <a:xfrm>
            <a:off x="1257300" y="1026695"/>
            <a:ext cx="6521922" cy="88873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R="0" lvl="0" fontAlgn="auto">
              <a:lnSpc>
                <a:spcPct val="90000"/>
              </a:lnSpc>
              <a:spcBef>
                <a:spcPts val="0"/>
              </a:spcBef>
              <a:spcAft>
                <a:spcPts val="660"/>
              </a:spcAft>
              <a:buClrTx/>
              <a:buSzTx/>
              <a:tabLst/>
              <a:defRPr/>
            </a:pPr>
            <a:r>
              <a:rPr lang="en-US" sz="2400" b="1" dirty="0">
                <a:solidFill>
                  <a:srgbClr val="0893A9"/>
                </a:solidFill>
                <a:latin typeface="Open Sans    "/>
                <a:sym typeface="Open Sans Bold"/>
              </a:rPr>
              <a:t>Miten?</a:t>
            </a:r>
          </a:p>
          <a:p>
            <a:pPr marL="342000" lvl="1" indent="-342900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Lapsiperheitä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kohdataan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ja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heidän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tarpeitaan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kuullaan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jalkautumalla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avoimiin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kohtaamispaikkoihin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sekä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osallistumalla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lapsiperheille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suunnattuihin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tapahtumiin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</a:p>
          <a:p>
            <a:pPr marL="342000" lvl="1" indent="-342900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Vanhemmuustyö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sisältää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perheiden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kuulemista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sekä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verkosto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- ja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yhteistyötä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</a:p>
          <a:p>
            <a:pPr marL="342000" lvl="1" indent="-342900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Verkostotyö</a:t>
            </a:r>
            <a:endParaRPr lang="en-US" sz="2400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42000" lvl="1" indent="-342900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Avoin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viestintä</a:t>
            </a:r>
            <a:endParaRPr lang="en-US" sz="2400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420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>
              <a:lnSpc>
                <a:spcPct val="90000"/>
              </a:lnSpc>
              <a:spcAft>
                <a:spcPts val="660"/>
              </a:spcAft>
            </a:pPr>
            <a:r>
              <a:rPr lang="en-US" sz="2400" b="1" dirty="0" err="1">
                <a:solidFill>
                  <a:srgbClr val="0893A9"/>
                </a:solidFill>
                <a:latin typeface="Open Sans"/>
                <a:ea typeface="Open Sans"/>
                <a:cs typeface="Open Sans"/>
                <a:sym typeface="Open Sans"/>
              </a:rPr>
              <a:t>Mittarit</a:t>
            </a:r>
            <a:endParaRPr lang="en-US" sz="2400" b="1" dirty="0">
              <a:solidFill>
                <a:srgbClr val="0893A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42000" indent="-342900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Perheiden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kokemus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eri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toimijoiden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yhteistyön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sujuvuudesta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omassa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asiassaan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  <a:endParaRPr lang="fi-FI" sz="2400" dirty="0"/>
          </a:p>
          <a:p>
            <a:pPr marL="342000" indent="-342900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Yhdistyksen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tunnettavuus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ammattilaisten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keskuudessa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lang="en-US" sz="2400" b="1" dirty="0">
              <a:solidFill>
                <a:srgbClr val="0893A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R="0" lvl="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endParaRPr lang="en-US" sz="2400" b="1" dirty="0">
              <a:solidFill>
                <a:srgbClr val="0893A9"/>
              </a:solidFill>
              <a:latin typeface="Open Sans    "/>
              <a:sym typeface="Open Sans Bold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E486D864-EB51-49B9-745C-1FDB5BF14388}"/>
              </a:ext>
            </a:extLst>
          </p:cNvPr>
          <p:cNvSpPr txBox="1"/>
          <p:nvPr/>
        </p:nvSpPr>
        <p:spPr>
          <a:xfrm>
            <a:off x="9447772" y="7894380"/>
            <a:ext cx="3768636" cy="644381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 defTabSz="398181">
              <a:lnSpc>
                <a:spcPts val="1518"/>
              </a:lnSpc>
              <a:spcAft>
                <a:spcPts val="311"/>
              </a:spcAft>
            </a:pPr>
            <a:r>
              <a:rPr lang="en-US" sz="1084" b="1" kern="1200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TURVAISUUS</a:t>
            </a:r>
            <a:endParaRPr lang="en-US" sz="2490" b="1" dirty="0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7A7140CD-F932-243A-8CE4-21DFBBAC040C}"/>
              </a:ext>
            </a:extLst>
          </p:cNvPr>
          <p:cNvSpPr txBox="1"/>
          <p:nvPr/>
        </p:nvSpPr>
        <p:spPr>
          <a:xfrm>
            <a:off x="10508780" y="1026695"/>
            <a:ext cx="6954495" cy="27084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US" sz="4400" dirty="0">
                <a:solidFill>
                  <a:srgbClr val="0893A9"/>
                </a:solidFill>
                <a:latin typeface="Open Sans Bold" panose="020B0806030504020204" charset="0"/>
                <a:ea typeface="Open Sans Bold" panose="020B0806030504020204" charset="0"/>
                <a:cs typeface="Open Sans Bold" panose="020B0806030504020204" charset="0"/>
                <a:sym typeface="Open Sans"/>
              </a:rPr>
              <a:t>VIOLAN TARJOAMA VANHEMMUUDEN TUKI TUNNETAAN HYVIN ETELÄ-SAVON ALUEELLA.</a:t>
            </a:r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68E0D30B-B9DB-B7D3-F328-C62D8EDB60E4}"/>
              </a:ext>
            </a:extLst>
          </p:cNvPr>
          <p:cNvGrpSpPr/>
          <p:nvPr/>
        </p:nvGrpSpPr>
        <p:grpSpPr>
          <a:xfrm>
            <a:off x="9447772" y="7960181"/>
            <a:ext cx="3768636" cy="644382"/>
            <a:chOff x="0" y="0"/>
            <a:chExt cx="2219334" cy="331848"/>
          </a:xfrm>
        </p:grpSpPr>
        <p:sp>
          <p:nvSpPr>
            <p:cNvPr id="9" name="Freeform 3">
              <a:extLst>
                <a:ext uri="{FF2B5EF4-FFF2-40B4-BE49-F238E27FC236}">
                  <a16:creationId xmlns:a16="http://schemas.microsoft.com/office/drawing/2014/main" id="{913E565C-7E3A-0C53-51F2-2CC6F25E1B2E}"/>
                </a:ext>
              </a:extLst>
            </p:cNvPr>
            <p:cNvSpPr/>
            <p:nvPr/>
          </p:nvSpPr>
          <p:spPr>
            <a:xfrm>
              <a:off x="0" y="0"/>
              <a:ext cx="2219334" cy="331848"/>
            </a:xfrm>
            <a:custGeom>
              <a:avLst/>
              <a:gdLst/>
              <a:ahLst/>
              <a:cxnLst/>
              <a:rect l="l" t="t" r="r" b="b"/>
              <a:pathLst>
                <a:path w="2219334" h="331848">
                  <a:moveTo>
                    <a:pt x="46856" y="0"/>
                  </a:moveTo>
                  <a:lnTo>
                    <a:pt x="2172478" y="0"/>
                  </a:lnTo>
                  <a:cubicBezTo>
                    <a:pt x="2198356" y="0"/>
                    <a:pt x="2219334" y="20978"/>
                    <a:pt x="2219334" y="46856"/>
                  </a:cubicBezTo>
                  <a:lnTo>
                    <a:pt x="2219334" y="284992"/>
                  </a:lnTo>
                  <a:cubicBezTo>
                    <a:pt x="2219334" y="310870"/>
                    <a:pt x="2198356" y="331848"/>
                    <a:pt x="2172478" y="331848"/>
                  </a:cubicBezTo>
                  <a:lnTo>
                    <a:pt x="46856" y="331848"/>
                  </a:lnTo>
                  <a:cubicBezTo>
                    <a:pt x="34429" y="331848"/>
                    <a:pt x="22511" y="326912"/>
                    <a:pt x="13724" y="318124"/>
                  </a:cubicBezTo>
                  <a:cubicBezTo>
                    <a:pt x="4937" y="309337"/>
                    <a:pt x="0" y="297419"/>
                    <a:pt x="0" y="284992"/>
                  </a:cubicBezTo>
                  <a:lnTo>
                    <a:pt x="0" y="46856"/>
                  </a:lnTo>
                  <a:cubicBezTo>
                    <a:pt x="0" y="34429"/>
                    <a:pt x="4937" y="22511"/>
                    <a:pt x="13724" y="13724"/>
                  </a:cubicBezTo>
                  <a:cubicBezTo>
                    <a:pt x="22511" y="4937"/>
                    <a:pt x="34429" y="0"/>
                    <a:pt x="46856" y="0"/>
                  </a:cubicBezTo>
                  <a:close/>
                </a:path>
              </a:pathLst>
            </a:custGeom>
            <a:solidFill>
              <a:srgbClr val="0893A9"/>
            </a:solidFill>
          </p:spPr>
          <p:txBody>
            <a:bodyPr/>
            <a:lstStyle/>
            <a:p>
              <a:endParaRPr lang="fi-FI"/>
            </a:p>
          </p:txBody>
        </p:sp>
        <p:sp>
          <p:nvSpPr>
            <p:cNvPr id="10" name="TextBox 4">
              <a:extLst>
                <a:ext uri="{FF2B5EF4-FFF2-40B4-BE49-F238E27FC236}">
                  <a16:creationId xmlns:a16="http://schemas.microsoft.com/office/drawing/2014/main" id="{3BFD8EC6-C9A2-2E15-11C6-85F210F8C1CA}"/>
                </a:ext>
              </a:extLst>
            </p:cNvPr>
            <p:cNvSpPr txBox="1"/>
            <p:nvPr/>
          </p:nvSpPr>
          <p:spPr>
            <a:xfrm>
              <a:off x="0" y="0"/>
              <a:ext cx="2219334" cy="3318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87"/>
                </a:lnSpc>
              </a:pPr>
              <a:r>
                <a:rPr lang="en-US" sz="2490" b="1" dirty="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ROHKEUS</a:t>
              </a:r>
            </a:p>
          </p:txBody>
        </p:sp>
      </p:grpSp>
      <p:grpSp>
        <p:nvGrpSpPr>
          <p:cNvPr id="3" name="Group 5">
            <a:extLst>
              <a:ext uri="{FF2B5EF4-FFF2-40B4-BE49-F238E27FC236}">
                <a16:creationId xmlns:a16="http://schemas.microsoft.com/office/drawing/2014/main" id="{D2DCB977-4D28-7883-922A-8E9828C1DFA0}"/>
              </a:ext>
            </a:extLst>
          </p:cNvPr>
          <p:cNvGrpSpPr/>
          <p:nvPr/>
        </p:nvGrpSpPr>
        <p:grpSpPr>
          <a:xfrm>
            <a:off x="14212277" y="6754261"/>
            <a:ext cx="3768636" cy="3047465"/>
            <a:chOff x="0" y="0"/>
            <a:chExt cx="1101631" cy="812800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DFEED01B-6F9C-B7FA-C292-FD3BC87991DE}"/>
                </a:ext>
              </a:extLst>
            </p:cNvPr>
            <p:cNvSpPr/>
            <p:nvPr/>
          </p:nvSpPr>
          <p:spPr>
            <a:xfrm>
              <a:off x="0" y="0"/>
              <a:ext cx="1101631" cy="812800"/>
            </a:xfrm>
            <a:custGeom>
              <a:avLst/>
              <a:gdLst/>
              <a:ahLst/>
              <a:cxnLst/>
              <a:rect l="l" t="t" r="r" b="b"/>
              <a:pathLst>
                <a:path w="1101631" h="812800">
                  <a:moveTo>
                    <a:pt x="28085" y="0"/>
                  </a:moveTo>
                  <a:lnTo>
                    <a:pt x="1073547" y="0"/>
                  </a:lnTo>
                  <a:cubicBezTo>
                    <a:pt x="1080995" y="0"/>
                    <a:pt x="1088139" y="2959"/>
                    <a:pt x="1093406" y="8226"/>
                  </a:cubicBezTo>
                  <a:cubicBezTo>
                    <a:pt x="1098672" y="13493"/>
                    <a:pt x="1101631" y="20636"/>
                    <a:pt x="1101631" y="28085"/>
                  </a:cubicBezTo>
                  <a:lnTo>
                    <a:pt x="1101631" y="784715"/>
                  </a:lnTo>
                  <a:cubicBezTo>
                    <a:pt x="1101631" y="800226"/>
                    <a:pt x="1089057" y="812800"/>
                    <a:pt x="1073547" y="812800"/>
                  </a:cubicBezTo>
                  <a:lnTo>
                    <a:pt x="28085" y="812800"/>
                  </a:lnTo>
                  <a:cubicBezTo>
                    <a:pt x="20636" y="812800"/>
                    <a:pt x="13493" y="809841"/>
                    <a:pt x="8226" y="804574"/>
                  </a:cubicBezTo>
                  <a:cubicBezTo>
                    <a:pt x="2959" y="799307"/>
                    <a:pt x="0" y="792164"/>
                    <a:pt x="0" y="784715"/>
                  </a:cubicBezTo>
                  <a:lnTo>
                    <a:pt x="0" y="28085"/>
                  </a:lnTo>
                  <a:cubicBezTo>
                    <a:pt x="0" y="20636"/>
                    <a:pt x="2959" y="13493"/>
                    <a:pt x="8226" y="8226"/>
                  </a:cubicBezTo>
                  <a:cubicBezTo>
                    <a:pt x="13493" y="2959"/>
                    <a:pt x="20636" y="0"/>
                    <a:pt x="28085" y="0"/>
                  </a:cubicBezTo>
                  <a:close/>
                </a:path>
              </a:pathLst>
            </a:custGeom>
            <a:blipFill>
              <a:blip r:embed="rId2"/>
              <a:stretch>
                <a:fillRect l="-184372" t="-93555" r="-212" b="-23145"/>
              </a:stretch>
            </a:blipFill>
          </p:spPr>
          <p:txBody>
            <a:bodyPr/>
            <a:lstStyle/>
            <a:p>
              <a:endParaRPr lang="fi-FI"/>
            </a:p>
          </p:txBody>
        </p:sp>
      </p:grpSp>
      <p:sp>
        <p:nvSpPr>
          <p:cNvPr id="2" name="Tekstiruutu 1">
            <a:extLst>
              <a:ext uri="{FF2B5EF4-FFF2-40B4-BE49-F238E27FC236}">
                <a16:creationId xmlns:a16="http://schemas.microsoft.com/office/drawing/2014/main" id="{4A52148F-26CD-9A66-1740-03F8E883B96A}"/>
              </a:ext>
            </a:extLst>
          </p:cNvPr>
          <p:cNvSpPr txBox="1"/>
          <p:nvPr/>
        </p:nvSpPr>
        <p:spPr>
          <a:xfrm>
            <a:off x="10877260" y="8670364"/>
            <a:ext cx="9096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748970">
              <a:spcAft>
                <a:spcPts val="660"/>
              </a:spcAft>
            </a:pPr>
            <a:r>
              <a:rPr lang="en-US" sz="1800" b="1" dirty="0">
                <a:solidFill>
                  <a:srgbClr val="0893A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KIEPPI</a:t>
            </a:r>
          </a:p>
        </p:txBody>
      </p:sp>
    </p:spTree>
    <p:extLst>
      <p:ext uri="{BB962C8B-B14F-4D97-AF65-F5344CB8AC3E}">
        <p14:creationId xmlns:p14="http://schemas.microsoft.com/office/powerpoint/2010/main" val="20638316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97086CA-99EB-2E4F-8655-3365DEDBB7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B5D3435C-6B11-70DF-A0F6-A3CC9E56CF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342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56" name="Freeform: Shape 55">
            <a:extLst>
              <a:ext uri="{FF2B5EF4-FFF2-40B4-BE49-F238E27FC236}">
                <a16:creationId xmlns:a16="http://schemas.microsoft.com/office/drawing/2014/main" id="{EAC705C8-98A9-B995-62CD-8A30C18D79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custGeom>
            <a:avLst/>
            <a:gdLst>
              <a:gd name="connsiteX0" fmla="*/ 6315529 w 12192000"/>
              <a:gd name="connsiteY0" fmla="*/ 4323896 h 6858000"/>
              <a:gd name="connsiteX1" fmla="*/ 6295588 w 12192000"/>
              <a:gd name="connsiteY1" fmla="*/ 4367579 h 6858000"/>
              <a:gd name="connsiteX2" fmla="*/ 6219229 w 12192000"/>
              <a:gd name="connsiteY2" fmla="*/ 4436818 h 6858000"/>
              <a:gd name="connsiteX3" fmla="*/ 6065687 w 12192000"/>
              <a:gd name="connsiteY3" fmla="*/ 4637204 h 6858000"/>
              <a:gd name="connsiteX4" fmla="*/ 5727387 w 12192000"/>
              <a:gd name="connsiteY4" fmla="*/ 5460076 h 6858000"/>
              <a:gd name="connsiteX5" fmla="*/ 5620972 w 12192000"/>
              <a:gd name="connsiteY5" fmla="*/ 5725836 h 6858000"/>
              <a:gd name="connsiteX6" fmla="*/ 5707795 w 12192000"/>
              <a:gd name="connsiteY6" fmla="*/ 5790089 h 6858000"/>
              <a:gd name="connsiteX7" fmla="*/ 5554627 w 12192000"/>
              <a:gd name="connsiteY7" fmla="*/ 6078873 h 6858000"/>
              <a:gd name="connsiteX8" fmla="*/ 5373489 w 12192000"/>
              <a:gd name="connsiteY8" fmla="*/ 6402408 h 6858000"/>
              <a:gd name="connsiteX9" fmla="*/ 5099999 w 12192000"/>
              <a:gd name="connsiteY9" fmla="*/ 6827527 h 6858000"/>
              <a:gd name="connsiteX10" fmla="*/ 5078133 w 12192000"/>
              <a:gd name="connsiteY10" fmla="*/ 6857998 h 6858000"/>
              <a:gd name="connsiteX11" fmla="*/ 9179960 w 12192000"/>
              <a:gd name="connsiteY11" fmla="*/ 6857998 h 6858000"/>
              <a:gd name="connsiteX12" fmla="*/ 9179960 w 12192000"/>
              <a:gd name="connsiteY12" fmla="*/ 4323896 h 6858000"/>
              <a:gd name="connsiteX13" fmla="*/ 0 w 12192000"/>
              <a:gd name="connsiteY13" fmla="*/ 0 h 6858000"/>
              <a:gd name="connsiteX14" fmla="*/ 5872711 w 12192000"/>
              <a:gd name="connsiteY14" fmla="*/ 0 h 6858000"/>
              <a:gd name="connsiteX15" fmla="*/ 5885421 w 12192000"/>
              <a:gd name="connsiteY15" fmla="*/ 20207 h 6858000"/>
              <a:gd name="connsiteX16" fmla="*/ 5925300 w 12192000"/>
              <a:gd name="connsiteY16" fmla="*/ 48911 h 6858000"/>
              <a:gd name="connsiteX17" fmla="*/ 5940039 w 12192000"/>
              <a:gd name="connsiteY17" fmla="*/ 101212 h 6858000"/>
              <a:gd name="connsiteX18" fmla="*/ 5969942 w 12192000"/>
              <a:gd name="connsiteY18" fmla="*/ 311282 h 6858000"/>
              <a:gd name="connsiteX19" fmla="*/ 5961238 w 12192000"/>
              <a:gd name="connsiteY19" fmla="*/ 357643 h 6858000"/>
              <a:gd name="connsiteX20" fmla="*/ 5917195 w 12192000"/>
              <a:gd name="connsiteY20" fmla="*/ 420369 h 6858000"/>
              <a:gd name="connsiteX21" fmla="*/ 5882753 w 12192000"/>
              <a:gd name="connsiteY21" fmla="*/ 556832 h 6858000"/>
              <a:gd name="connsiteX22" fmla="*/ 5814490 w 12192000"/>
              <a:gd name="connsiteY22" fmla="*/ 757416 h 6858000"/>
              <a:gd name="connsiteX23" fmla="*/ 5780064 w 12192000"/>
              <a:gd name="connsiteY23" fmla="*/ 817804 h 6858000"/>
              <a:gd name="connsiteX24" fmla="*/ 5808232 w 12192000"/>
              <a:gd name="connsiteY24" fmla="*/ 850533 h 6858000"/>
              <a:gd name="connsiteX25" fmla="*/ 5906473 w 12192000"/>
              <a:gd name="connsiteY25" fmla="*/ 1076571 h 6858000"/>
              <a:gd name="connsiteX26" fmla="*/ 5778623 w 12192000"/>
              <a:gd name="connsiteY26" fmla="*/ 1369280 h 6858000"/>
              <a:gd name="connsiteX27" fmla="*/ 5710841 w 12192000"/>
              <a:gd name="connsiteY27" fmla="*/ 1462628 h 6858000"/>
              <a:gd name="connsiteX28" fmla="*/ 5846774 w 12192000"/>
              <a:gd name="connsiteY28" fmla="*/ 1455933 h 6858000"/>
              <a:gd name="connsiteX29" fmla="*/ 5897329 w 12192000"/>
              <a:gd name="connsiteY29" fmla="*/ 1553073 h 6858000"/>
              <a:gd name="connsiteX30" fmla="*/ 5919735 w 12192000"/>
              <a:gd name="connsiteY30" fmla="*/ 1602736 h 6858000"/>
              <a:gd name="connsiteX31" fmla="*/ 6057874 w 12192000"/>
              <a:gd name="connsiteY31" fmla="*/ 1910648 h 6858000"/>
              <a:gd name="connsiteX32" fmla="*/ 6039719 w 12192000"/>
              <a:gd name="connsiteY32" fmla="*/ 2010547 h 6858000"/>
              <a:gd name="connsiteX33" fmla="*/ 5841713 w 12192000"/>
              <a:gd name="connsiteY33" fmla="*/ 2520599 h 6858000"/>
              <a:gd name="connsiteX34" fmla="*/ 6071734 w 12192000"/>
              <a:gd name="connsiteY34" fmla="*/ 2593468 h 6858000"/>
              <a:gd name="connsiteX35" fmla="*/ 6092050 w 12192000"/>
              <a:gd name="connsiteY35" fmla="*/ 2806646 h 6858000"/>
              <a:gd name="connsiteX36" fmla="*/ 6215122 w 12192000"/>
              <a:gd name="connsiteY36" fmla="*/ 3021197 h 6858000"/>
              <a:gd name="connsiteX37" fmla="*/ 6338100 w 12192000"/>
              <a:gd name="connsiteY37" fmla="*/ 3178087 h 6858000"/>
              <a:gd name="connsiteX38" fmla="*/ 6343927 w 12192000"/>
              <a:gd name="connsiteY38" fmla="*/ 3194685 h 6858000"/>
              <a:gd name="connsiteX39" fmla="*/ 6343850 w 12192000"/>
              <a:gd name="connsiteY39" fmla="*/ 3201174 h 6858000"/>
              <a:gd name="connsiteX40" fmla="*/ 6366375 w 12192000"/>
              <a:gd name="connsiteY40" fmla="*/ 3271251 h 6858000"/>
              <a:gd name="connsiteX41" fmla="*/ 6369430 w 12192000"/>
              <a:gd name="connsiteY41" fmla="*/ 3276240 h 6858000"/>
              <a:gd name="connsiteX42" fmla="*/ 6392405 w 12192000"/>
              <a:gd name="connsiteY42" fmla="*/ 3360437 h 6858000"/>
              <a:gd name="connsiteX43" fmla="*/ 6397993 w 12192000"/>
              <a:gd name="connsiteY43" fmla="*/ 3390203 h 6858000"/>
              <a:gd name="connsiteX44" fmla="*/ 6394652 w 12192000"/>
              <a:gd name="connsiteY44" fmla="*/ 3402205 h 6858000"/>
              <a:gd name="connsiteX45" fmla="*/ 6366662 w 12192000"/>
              <a:gd name="connsiteY45" fmla="*/ 3442044 h 6858000"/>
              <a:gd name="connsiteX46" fmla="*/ 6320915 w 12192000"/>
              <a:gd name="connsiteY46" fmla="*/ 3701547 h 6858000"/>
              <a:gd name="connsiteX47" fmla="*/ 6364618 w 12192000"/>
              <a:gd name="connsiteY47" fmla="*/ 3743844 h 6858000"/>
              <a:gd name="connsiteX48" fmla="*/ 6370409 w 12192000"/>
              <a:gd name="connsiteY48" fmla="*/ 3754454 h 6858000"/>
              <a:gd name="connsiteX49" fmla="*/ 6373773 w 12192000"/>
              <a:gd name="connsiteY49" fmla="*/ 3768237 h 6858000"/>
              <a:gd name="connsiteX50" fmla="*/ 6375298 w 12192000"/>
              <a:gd name="connsiteY50" fmla="*/ 3796540 h 6858000"/>
              <a:gd name="connsiteX51" fmla="*/ 6253487 w 12192000"/>
              <a:gd name="connsiteY51" fmla="*/ 3856948 h 6858000"/>
              <a:gd name="connsiteX52" fmla="*/ 6385416 w 12192000"/>
              <a:gd name="connsiteY52" fmla="*/ 4014409 h 6858000"/>
              <a:gd name="connsiteX53" fmla="*/ 6374795 w 12192000"/>
              <a:gd name="connsiteY53" fmla="*/ 4038554 h 6858000"/>
              <a:gd name="connsiteX54" fmla="*/ 6351015 w 12192000"/>
              <a:gd name="connsiteY54" fmla="*/ 4150489 h 6858000"/>
              <a:gd name="connsiteX55" fmla="*/ 6340821 w 12192000"/>
              <a:gd name="connsiteY55" fmla="*/ 4212706 h 6858000"/>
              <a:gd name="connsiteX56" fmla="*/ 12191999 w 12192000"/>
              <a:gd name="connsiteY56" fmla="*/ 4212706 h 6858000"/>
              <a:gd name="connsiteX57" fmla="*/ 12191999 w 12192000"/>
              <a:gd name="connsiteY57" fmla="*/ 0 h 6858000"/>
              <a:gd name="connsiteX58" fmla="*/ 12192000 w 12192000"/>
              <a:gd name="connsiteY58" fmla="*/ 0 h 6858000"/>
              <a:gd name="connsiteX59" fmla="*/ 12192000 w 12192000"/>
              <a:gd name="connsiteY59" fmla="*/ 6858000 h 6858000"/>
              <a:gd name="connsiteX60" fmla="*/ 12191999 w 12192000"/>
              <a:gd name="connsiteY60" fmla="*/ 6858000 h 6858000"/>
              <a:gd name="connsiteX61" fmla="*/ 12191999 w 12192000"/>
              <a:gd name="connsiteY61" fmla="*/ 4323902 h 6858000"/>
              <a:gd name="connsiteX62" fmla="*/ 9307672 w 12192000"/>
              <a:gd name="connsiteY62" fmla="*/ 4323902 h 6858000"/>
              <a:gd name="connsiteX63" fmla="*/ 9307672 w 12192000"/>
              <a:gd name="connsiteY63" fmla="*/ 6858000 h 6858000"/>
              <a:gd name="connsiteX64" fmla="*/ 0 w 12192000"/>
              <a:gd name="connsiteY6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12192000" h="6858000">
                <a:moveTo>
                  <a:pt x="6315529" y="4323896"/>
                </a:moveTo>
                <a:lnTo>
                  <a:pt x="6295588" y="4367579"/>
                </a:lnTo>
                <a:cubicBezTo>
                  <a:pt x="6278024" y="4397022"/>
                  <a:pt x="6253813" y="4421099"/>
                  <a:pt x="6219229" y="4436818"/>
                </a:cubicBezTo>
                <a:cubicBezTo>
                  <a:pt x="6148079" y="4469666"/>
                  <a:pt x="6116436" y="4572066"/>
                  <a:pt x="6065687" y="4637204"/>
                </a:cubicBezTo>
                <a:cubicBezTo>
                  <a:pt x="5888713" y="4862696"/>
                  <a:pt x="5773979" y="5125824"/>
                  <a:pt x="5727387" y="5460076"/>
                </a:cubicBezTo>
                <a:cubicBezTo>
                  <a:pt x="5714326" y="5552523"/>
                  <a:pt x="5656974" y="5638673"/>
                  <a:pt x="5620972" y="5725836"/>
                </a:cubicBezTo>
                <a:cubicBezTo>
                  <a:pt x="5641553" y="5779043"/>
                  <a:pt x="5738619" y="5631221"/>
                  <a:pt x="5707795" y="5790089"/>
                </a:cubicBezTo>
                <a:cubicBezTo>
                  <a:pt x="5684453" y="5909876"/>
                  <a:pt x="5617437" y="5996827"/>
                  <a:pt x="5554627" y="6078873"/>
                </a:cubicBezTo>
                <a:cubicBezTo>
                  <a:pt x="5482491" y="6172498"/>
                  <a:pt x="5402203" y="6253366"/>
                  <a:pt x="5373489" y="6402408"/>
                </a:cubicBezTo>
                <a:cubicBezTo>
                  <a:pt x="5371924" y="6410357"/>
                  <a:pt x="5276557" y="6577417"/>
                  <a:pt x="5099999" y="6827527"/>
                </a:cubicBezTo>
                <a:lnTo>
                  <a:pt x="5078133" y="6857998"/>
                </a:lnTo>
                <a:lnTo>
                  <a:pt x="9179960" y="6857998"/>
                </a:lnTo>
                <a:lnTo>
                  <a:pt x="9179960" y="4323896"/>
                </a:lnTo>
                <a:close/>
                <a:moveTo>
                  <a:pt x="0" y="0"/>
                </a:moveTo>
                <a:lnTo>
                  <a:pt x="5872711" y="0"/>
                </a:lnTo>
                <a:lnTo>
                  <a:pt x="5885421" y="20207"/>
                </a:lnTo>
                <a:cubicBezTo>
                  <a:pt x="5896481" y="32882"/>
                  <a:pt x="5909484" y="42864"/>
                  <a:pt x="5925300" y="48911"/>
                </a:cubicBezTo>
                <a:cubicBezTo>
                  <a:pt x="5940498" y="54526"/>
                  <a:pt x="5945509" y="75042"/>
                  <a:pt x="5940039" y="101212"/>
                </a:cubicBezTo>
                <a:cubicBezTo>
                  <a:pt x="5921950" y="187894"/>
                  <a:pt x="5936667" y="254951"/>
                  <a:pt x="5969942" y="311282"/>
                </a:cubicBezTo>
                <a:cubicBezTo>
                  <a:pt x="5981709" y="330926"/>
                  <a:pt x="5977292" y="344422"/>
                  <a:pt x="5961238" y="357643"/>
                </a:cubicBezTo>
                <a:cubicBezTo>
                  <a:pt x="5942802" y="372223"/>
                  <a:pt x="5928461" y="393565"/>
                  <a:pt x="5917195" y="420369"/>
                </a:cubicBezTo>
                <a:cubicBezTo>
                  <a:pt x="5898701" y="463685"/>
                  <a:pt x="5889992" y="510050"/>
                  <a:pt x="5882753" y="556832"/>
                </a:cubicBezTo>
                <a:cubicBezTo>
                  <a:pt x="5871511" y="630206"/>
                  <a:pt x="5858246" y="700969"/>
                  <a:pt x="5814490" y="757416"/>
                </a:cubicBezTo>
                <a:cubicBezTo>
                  <a:pt x="5801465" y="774559"/>
                  <a:pt x="5791019" y="796511"/>
                  <a:pt x="5780064" y="817804"/>
                </a:cubicBezTo>
                <a:cubicBezTo>
                  <a:pt x="5783558" y="836359"/>
                  <a:pt x="5792196" y="849005"/>
                  <a:pt x="5808232" y="850533"/>
                </a:cubicBezTo>
                <a:cubicBezTo>
                  <a:pt x="5910296" y="860624"/>
                  <a:pt x="5905771" y="962632"/>
                  <a:pt x="5906473" y="1076571"/>
                </a:cubicBezTo>
                <a:cubicBezTo>
                  <a:pt x="5907545" y="1217584"/>
                  <a:pt x="5849973" y="1296799"/>
                  <a:pt x="5778623" y="1369280"/>
                </a:cubicBezTo>
                <a:cubicBezTo>
                  <a:pt x="5754207" y="1393852"/>
                  <a:pt x="5718605" y="1401742"/>
                  <a:pt x="5710841" y="1462628"/>
                </a:cubicBezTo>
                <a:cubicBezTo>
                  <a:pt x="5753463" y="1508141"/>
                  <a:pt x="5802053" y="1451295"/>
                  <a:pt x="5846774" y="1455933"/>
                </a:cubicBezTo>
                <a:cubicBezTo>
                  <a:pt x="5883727" y="1460129"/>
                  <a:pt x="5943609" y="1438568"/>
                  <a:pt x="5897329" y="1553073"/>
                </a:cubicBezTo>
                <a:cubicBezTo>
                  <a:pt x="5883856" y="1586627"/>
                  <a:pt x="5901366" y="1604100"/>
                  <a:pt x="5919735" y="1602736"/>
                </a:cubicBezTo>
                <a:cubicBezTo>
                  <a:pt x="6068526" y="1589022"/>
                  <a:pt x="6006837" y="1813624"/>
                  <a:pt x="6057874" y="1910648"/>
                </a:cubicBezTo>
                <a:cubicBezTo>
                  <a:pt x="6072264" y="1936644"/>
                  <a:pt x="6059978" y="1992417"/>
                  <a:pt x="6039719" y="2010547"/>
                </a:cubicBezTo>
                <a:cubicBezTo>
                  <a:pt x="5911143" y="2127229"/>
                  <a:pt x="5899692" y="2331836"/>
                  <a:pt x="5841713" y="2520599"/>
                </a:cubicBezTo>
                <a:cubicBezTo>
                  <a:pt x="5912636" y="2572423"/>
                  <a:pt x="5995799" y="2566926"/>
                  <a:pt x="6071734" y="2593468"/>
                </a:cubicBezTo>
                <a:cubicBezTo>
                  <a:pt x="6150607" y="2620843"/>
                  <a:pt x="6151703" y="2655507"/>
                  <a:pt x="6092050" y="2806646"/>
                </a:cubicBezTo>
                <a:cubicBezTo>
                  <a:pt x="6259331" y="2795420"/>
                  <a:pt x="6259331" y="2795420"/>
                  <a:pt x="6215122" y="3021197"/>
                </a:cubicBezTo>
                <a:cubicBezTo>
                  <a:pt x="6259035" y="3016573"/>
                  <a:pt x="6302431" y="3085300"/>
                  <a:pt x="6338100" y="3178087"/>
                </a:cubicBezTo>
                <a:lnTo>
                  <a:pt x="6343927" y="3194685"/>
                </a:lnTo>
                <a:lnTo>
                  <a:pt x="6343850" y="3201174"/>
                </a:lnTo>
                <a:cubicBezTo>
                  <a:pt x="6346866" y="3232770"/>
                  <a:pt x="6355995" y="3253323"/>
                  <a:pt x="6366375" y="3271251"/>
                </a:cubicBezTo>
                <a:lnTo>
                  <a:pt x="6369430" y="3276240"/>
                </a:lnTo>
                <a:lnTo>
                  <a:pt x="6392405" y="3360437"/>
                </a:lnTo>
                <a:lnTo>
                  <a:pt x="6397993" y="3390203"/>
                </a:lnTo>
                <a:lnTo>
                  <a:pt x="6394652" y="3402205"/>
                </a:lnTo>
                <a:cubicBezTo>
                  <a:pt x="6388505" y="3414621"/>
                  <a:pt x="6379344" y="3427747"/>
                  <a:pt x="6366662" y="3442044"/>
                </a:cubicBezTo>
                <a:cubicBezTo>
                  <a:pt x="6239481" y="3584662"/>
                  <a:pt x="6224938" y="3605480"/>
                  <a:pt x="6320915" y="3701547"/>
                </a:cubicBezTo>
                <a:lnTo>
                  <a:pt x="6364618" y="3743844"/>
                </a:lnTo>
                <a:lnTo>
                  <a:pt x="6370409" y="3754454"/>
                </a:lnTo>
                <a:lnTo>
                  <a:pt x="6373773" y="3768237"/>
                </a:lnTo>
                <a:cubicBezTo>
                  <a:pt x="6374277" y="3777528"/>
                  <a:pt x="6374207" y="3788146"/>
                  <a:pt x="6375298" y="3796540"/>
                </a:cubicBezTo>
                <a:cubicBezTo>
                  <a:pt x="6339717" y="3831045"/>
                  <a:pt x="6294642" y="3774365"/>
                  <a:pt x="6253487" y="3856948"/>
                </a:cubicBezTo>
                <a:lnTo>
                  <a:pt x="6385416" y="4014409"/>
                </a:lnTo>
                <a:lnTo>
                  <a:pt x="6374795" y="4038554"/>
                </a:lnTo>
                <a:cubicBezTo>
                  <a:pt x="6363579" y="4073249"/>
                  <a:pt x="6356895" y="4111559"/>
                  <a:pt x="6351015" y="4150489"/>
                </a:cubicBezTo>
                <a:lnTo>
                  <a:pt x="6340821" y="4212706"/>
                </a:lnTo>
                <a:lnTo>
                  <a:pt x="12191999" y="4212706"/>
                </a:lnTo>
                <a:lnTo>
                  <a:pt x="12191999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12191999" y="6858000"/>
                </a:lnTo>
                <a:lnTo>
                  <a:pt x="12191999" y="4323902"/>
                </a:lnTo>
                <a:lnTo>
                  <a:pt x="9307672" y="4323902"/>
                </a:lnTo>
                <a:lnTo>
                  <a:pt x="930767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pPr defTabSz="457200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CA3BF55E-585D-E25F-AD4B-EFE5B207DDC7}"/>
              </a:ext>
            </a:extLst>
          </p:cNvPr>
          <p:cNvSpPr txBox="1"/>
          <p:nvPr/>
        </p:nvSpPr>
        <p:spPr>
          <a:xfrm>
            <a:off x="1257300" y="1026695"/>
            <a:ext cx="6521922" cy="888732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R="0" lvl="0" fontAlgn="auto">
              <a:lnSpc>
                <a:spcPct val="90000"/>
              </a:lnSpc>
              <a:spcBef>
                <a:spcPts val="0"/>
              </a:spcBef>
              <a:spcAft>
                <a:spcPts val="660"/>
              </a:spcAft>
              <a:buClrTx/>
              <a:buSzTx/>
              <a:tabLst/>
              <a:defRPr/>
            </a:pPr>
            <a:r>
              <a:rPr lang="en-US" sz="2400" b="1" dirty="0">
                <a:solidFill>
                  <a:srgbClr val="0893A9"/>
                </a:solidFill>
                <a:latin typeface="Open Sans    "/>
                <a:sym typeface="Open Sans Bold"/>
              </a:rPr>
              <a:t>Miten?</a:t>
            </a:r>
          </a:p>
          <a:p>
            <a:pPr marL="285750" indent="-285750" algn="l">
              <a:buFont typeface="Arial"/>
              <a:buChar char="•"/>
            </a:pPr>
            <a:r>
              <a:rPr lang="fi-FI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Jalkautuminen</a:t>
            </a:r>
          </a:p>
          <a:p>
            <a:pPr marL="285750" indent="-285750">
              <a:buFont typeface="Arial"/>
              <a:buChar char="•"/>
            </a:pPr>
            <a:r>
              <a:rPr lang="fi-FI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Yhteistyö</a:t>
            </a:r>
          </a:p>
          <a:p>
            <a:pPr marL="285750" indent="-285750">
              <a:buFont typeface="Arial"/>
              <a:buChar char="•"/>
            </a:pPr>
            <a:r>
              <a:rPr lang="fi-FI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Verkostot</a:t>
            </a:r>
          </a:p>
          <a:p>
            <a:pPr marL="285750" indent="-285750">
              <a:buFont typeface="Arial"/>
              <a:buChar char="•"/>
            </a:pPr>
            <a:r>
              <a:rPr lang="fi-FI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Itä-suomen</a:t>
            </a:r>
            <a:r>
              <a:rPr lang="fi-FI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miestyön foorumi</a:t>
            </a:r>
          </a:p>
          <a:p>
            <a:pPr marL="285750" indent="-285750">
              <a:buFont typeface="Arial"/>
              <a:buChar char="•"/>
            </a:pPr>
            <a:r>
              <a:rPr lang="fi-FI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Erityinen näkyvyys Miesten viikolla ja miestenpäivänä</a:t>
            </a:r>
          </a:p>
          <a:p>
            <a:pPr marL="285750" indent="-285750">
              <a:buFont typeface="Arial"/>
              <a:buChar char="•"/>
            </a:pPr>
            <a:r>
              <a:rPr lang="fi-FI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Oppilaitosyhteistyö</a:t>
            </a:r>
          </a:p>
          <a:p>
            <a:pPr marL="285750" indent="-285750">
              <a:buFont typeface="Arial"/>
              <a:buChar char="•"/>
            </a:pPr>
            <a:r>
              <a:rPr lang="fi-FI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Nettisivu-uudistus</a:t>
            </a:r>
          </a:p>
          <a:p>
            <a:pPr marL="285750" indent="-285750">
              <a:buFont typeface="Arial"/>
              <a:buChar char="•"/>
            </a:pPr>
            <a:r>
              <a:rPr lang="fi-FI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Arviointityöpaja</a:t>
            </a:r>
          </a:p>
          <a:p>
            <a:pPr marL="34163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ct val="90000"/>
              </a:lnSpc>
              <a:spcAft>
                <a:spcPts val="660"/>
              </a:spcAft>
            </a:pPr>
            <a:r>
              <a:rPr lang="en-US" sz="2400" b="1" dirty="0" err="1">
                <a:solidFill>
                  <a:srgbClr val="0893A9"/>
                </a:solidFill>
                <a:latin typeface="Open Sans"/>
                <a:ea typeface="Open Sans"/>
                <a:cs typeface="Open Sans"/>
                <a:sym typeface="Open Sans"/>
              </a:rPr>
              <a:t>Mittarit</a:t>
            </a:r>
            <a:endParaRPr lang="en-US" sz="2400" b="1" dirty="0">
              <a:solidFill>
                <a:srgbClr val="0893A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285750" indent="-285750">
              <a:buFont typeface="Arial"/>
              <a:buChar char="•"/>
            </a:pPr>
            <a:r>
              <a:rPr lang="fi-FI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Osallistuneiden kokemus tiedon ja ymmärryksen sekä yhteistyön lisääntymisestä. (Arviointityöpaja) </a:t>
            </a:r>
          </a:p>
          <a:p>
            <a:pPr marL="285750" indent="-285750">
              <a:buFont typeface="Arial"/>
              <a:buChar char="•"/>
            </a:pPr>
            <a:r>
              <a:rPr lang="fi-FI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Opiskelijoiden vierailujen ja oppilaitosyhteistyön määrä Miesten aseman kanssa</a:t>
            </a:r>
          </a:p>
          <a:p>
            <a:pPr marL="285750" indent="-285750">
              <a:buFont typeface="Arial"/>
              <a:buChar char="•"/>
            </a:pPr>
            <a:r>
              <a:rPr lang="fi-FI" sz="2400" dirty="0">
                <a:latin typeface="Open Sans"/>
                <a:ea typeface="Open Sans"/>
                <a:cs typeface="Open Sans"/>
              </a:rPr>
              <a:t>Kokemus kohderyhmien tarpeiden edistämisestä omassa työssä. (Verkostotyön palautekysely, arviointityöpaja)</a:t>
            </a:r>
          </a:p>
          <a:p>
            <a:pPr marR="0" lvl="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endParaRPr lang="en-US" sz="2400" b="1" dirty="0">
              <a:solidFill>
                <a:srgbClr val="0893A9"/>
              </a:solidFill>
              <a:latin typeface="Open Sans    "/>
              <a:sym typeface="Open Sans Bold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9E2D64C9-758D-6AF3-AE1A-42C929E8C6FD}"/>
              </a:ext>
            </a:extLst>
          </p:cNvPr>
          <p:cNvSpPr txBox="1"/>
          <p:nvPr/>
        </p:nvSpPr>
        <p:spPr>
          <a:xfrm>
            <a:off x="9447772" y="7894380"/>
            <a:ext cx="3768636" cy="644381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 defTabSz="398181">
              <a:lnSpc>
                <a:spcPts val="1518"/>
              </a:lnSpc>
              <a:spcAft>
                <a:spcPts val="311"/>
              </a:spcAft>
            </a:pPr>
            <a:r>
              <a:rPr lang="en-US" sz="1084" b="1" kern="1200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TURVAISUUS</a:t>
            </a:r>
            <a:endParaRPr lang="en-US" sz="2490" b="1" dirty="0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E742D608-AA40-4CDA-F530-832947F8C1D2}"/>
              </a:ext>
            </a:extLst>
          </p:cNvPr>
          <p:cNvSpPr txBox="1"/>
          <p:nvPr/>
        </p:nvSpPr>
        <p:spPr>
          <a:xfrm>
            <a:off x="10508780" y="1026695"/>
            <a:ext cx="6954495" cy="4524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indent="-253365"/>
            <a:r>
              <a:rPr lang="en-US" sz="3000" dirty="0">
                <a:solidFill>
                  <a:srgbClr val="0893A9"/>
                </a:solidFill>
                <a:latin typeface="Open Sans Bold" panose="020B0806030504020204" charset="0"/>
                <a:ea typeface="Open Sans Bold" panose="020B0806030504020204" charset="0"/>
                <a:cs typeface="Open Sans Bold" panose="020B0806030504020204" charset="0"/>
              </a:rPr>
              <a:t>ETELÄ-SAVON HYVINVOINTIALUEELLA ERI AMMATTILAISTEN KOHTAAMISESSA NÄKYY MIES- JA ISÄNÄKÖKULMA. </a:t>
            </a:r>
          </a:p>
          <a:p>
            <a:pPr indent="-253365"/>
            <a:endParaRPr lang="fi-FI" sz="3000" dirty="0">
              <a:solidFill>
                <a:srgbClr val="0893A9"/>
              </a:solidFill>
              <a:latin typeface="Open Sans Bold" panose="020B0806030504020204" charset="0"/>
              <a:ea typeface="Open Sans Bold" panose="020B0806030504020204" charset="0"/>
              <a:cs typeface="Open Sans Bold" panose="020B0806030504020204" charset="0"/>
            </a:endParaRPr>
          </a:p>
          <a:p>
            <a:pPr indent="-253365"/>
            <a:r>
              <a:rPr lang="en-US" sz="3000" dirty="0">
                <a:solidFill>
                  <a:srgbClr val="0893A9"/>
                </a:solidFill>
                <a:latin typeface="Open Sans Bold" panose="020B0806030504020204" charset="0"/>
                <a:ea typeface="Open Sans Bold" panose="020B0806030504020204" charset="0"/>
                <a:cs typeface="Open Sans Bold" panose="020B0806030504020204" charset="0"/>
              </a:rPr>
              <a:t>TIETO JA YMMÄRRYS SEKÄ YHTEISTYÖ LISÄÄNTYVÄT PARISUHTEEN JA EROAUTTAMISEN TIIMOILTA ERI TOIMIJOIDEN KESKEN.</a:t>
            </a:r>
            <a:endParaRPr lang="fi-FI" sz="3000" dirty="0">
              <a:solidFill>
                <a:srgbClr val="0893A9"/>
              </a:solidFill>
              <a:latin typeface="Open Sans Bold" panose="020B0806030504020204" charset="0"/>
              <a:ea typeface="Open Sans Bold" panose="020B0806030504020204" charset="0"/>
              <a:cs typeface="Open Sans Bold" panose="020B0806030504020204" charset="0"/>
            </a:endParaRPr>
          </a:p>
          <a:p>
            <a:endParaRPr lang="fi-FI" sz="2400" b="0" i="0" u="none" strike="noStrike" baseline="0" dirty="0">
              <a:solidFill>
                <a:srgbClr val="0893A9"/>
              </a:solidFill>
              <a:latin typeface="Open Sans Bold" panose="020B0806030504020204" charset="0"/>
              <a:ea typeface="Open Sans Bold" panose="020B0806030504020204" charset="0"/>
              <a:cs typeface="Open Sans Bold" panose="020B0806030504020204" charset="0"/>
            </a:endParaRPr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96A714A8-0413-EBE5-DF58-B2E3732E7B40}"/>
              </a:ext>
            </a:extLst>
          </p:cNvPr>
          <p:cNvGrpSpPr/>
          <p:nvPr/>
        </p:nvGrpSpPr>
        <p:grpSpPr>
          <a:xfrm>
            <a:off x="9447772" y="7960181"/>
            <a:ext cx="3768636" cy="644382"/>
            <a:chOff x="0" y="0"/>
            <a:chExt cx="2219334" cy="331848"/>
          </a:xfrm>
        </p:grpSpPr>
        <p:sp>
          <p:nvSpPr>
            <p:cNvPr id="9" name="Freeform 3">
              <a:extLst>
                <a:ext uri="{FF2B5EF4-FFF2-40B4-BE49-F238E27FC236}">
                  <a16:creationId xmlns:a16="http://schemas.microsoft.com/office/drawing/2014/main" id="{6D8895EA-4FE0-9135-C4DE-1DB651648952}"/>
                </a:ext>
              </a:extLst>
            </p:cNvPr>
            <p:cNvSpPr/>
            <p:nvPr/>
          </p:nvSpPr>
          <p:spPr>
            <a:xfrm>
              <a:off x="0" y="0"/>
              <a:ext cx="2219334" cy="331848"/>
            </a:xfrm>
            <a:custGeom>
              <a:avLst/>
              <a:gdLst/>
              <a:ahLst/>
              <a:cxnLst/>
              <a:rect l="l" t="t" r="r" b="b"/>
              <a:pathLst>
                <a:path w="2219334" h="331848">
                  <a:moveTo>
                    <a:pt x="46856" y="0"/>
                  </a:moveTo>
                  <a:lnTo>
                    <a:pt x="2172478" y="0"/>
                  </a:lnTo>
                  <a:cubicBezTo>
                    <a:pt x="2198356" y="0"/>
                    <a:pt x="2219334" y="20978"/>
                    <a:pt x="2219334" y="46856"/>
                  </a:cubicBezTo>
                  <a:lnTo>
                    <a:pt x="2219334" y="284992"/>
                  </a:lnTo>
                  <a:cubicBezTo>
                    <a:pt x="2219334" y="310870"/>
                    <a:pt x="2198356" y="331848"/>
                    <a:pt x="2172478" y="331848"/>
                  </a:cubicBezTo>
                  <a:lnTo>
                    <a:pt x="46856" y="331848"/>
                  </a:lnTo>
                  <a:cubicBezTo>
                    <a:pt x="34429" y="331848"/>
                    <a:pt x="22511" y="326912"/>
                    <a:pt x="13724" y="318124"/>
                  </a:cubicBezTo>
                  <a:cubicBezTo>
                    <a:pt x="4937" y="309337"/>
                    <a:pt x="0" y="297419"/>
                    <a:pt x="0" y="284992"/>
                  </a:cubicBezTo>
                  <a:lnTo>
                    <a:pt x="0" y="46856"/>
                  </a:lnTo>
                  <a:cubicBezTo>
                    <a:pt x="0" y="34429"/>
                    <a:pt x="4937" y="22511"/>
                    <a:pt x="13724" y="13724"/>
                  </a:cubicBezTo>
                  <a:cubicBezTo>
                    <a:pt x="22511" y="4937"/>
                    <a:pt x="34429" y="0"/>
                    <a:pt x="46856" y="0"/>
                  </a:cubicBezTo>
                  <a:close/>
                </a:path>
              </a:pathLst>
            </a:custGeom>
            <a:solidFill>
              <a:srgbClr val="0893A9"/>
            </a:solidFill>
          </p:spPr>
          <p:txBody>
            <a:bodyPr/>
            <a:lstStyle/>
            <a:p>
              <a:endParaRPr lang="fi-FI"/>
            </a:p>
          </p:txBody>
        </p:sp>
        <p:sp>
          <p:nvSpPr>
            <p:cNvPr id="10" name="TextBox 4">
              <a:extLst>
                <a:ext uri="{FF2B5EF4-FFF2-40B4-BE49-F238E27FC236}">
                  <a16:creationId xmlns:a16="http://schemas.microsoft.com/office/drawing/2014/main" id="{C1856957-636E-7FEE-3D22-D8CACE788E9F}"/>
                </a:ext>
              </a:extLst>
            </p:cNvPr>
            <p:cNvSpPr txBox="1"/>
            <p:nvPr/>
          </p:nvSpPr>
          <p:spPr>
            <a:xfrm>
              <a:off x="0" y="0"/>
              <a:ext cx="2219334" cy="3318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87"/>
                </a:lnSpc>
              </a:pPr>
              <a:r>
                <a:rPr lang="en-US" sz="2490" b="1" dirty="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ROHKEUS</a:t>
              </a:r>
            </a:p>
          </p:txBody>
        </p:sp>
      </p:grpSp>
      <p:grpSp>
        <p:nvGrpSpPr>
          <p:cNvPr id="3" name="Group 5">
            <a:extLst>
              <a:ext uri="{FF2B5EF4-FFF2-40B4-BE49-F238E27FC236}">
                <a16:creationId xmlns:a16="http://schemas.microsoft.com/office/drawing/2014/main" id="{3506347E-2DE6-D27A-D904-CF86F57769CD}"/>
              </a:ext>
            </a:extLst>
          </p:cNvPr>
          <p:cNvGrpSpPr/>
          <p:nvPr/>
        </p:nvGrpSpPr>
        <p:grpSpPr>
          <a:xfrm>
            <a:off x="14212277" y="6754261"/>
            <a:ext cx="3768636" cy="3047465"/>
            <a:chOff x="0" y="0"/>
            <a:chExt cx="1101631" cy="812800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91367624-71FD-82DC-E44A-F2CE89BD3FA9}"/>
                </a:ext>
              </a:extLst>
            </p:cNvPr>
            <p:cNvSpPr/>
            <p:nvPr/>
          </p:nvSpPr>
          <p:spPr>
            <a:xfrm>
              <a:off x="0" y="0"/>
              <a:ext cx="1101631" cy="812800"/>
            </a:xfrm>
            <a:custGeom>
              <a:avLst/>
              <a:gdLst/>
              <a:ahLst/>
              <a:cxnLst/>
              <a:rect l="l" t="t" r="r" b="b"/>
              <a:pathLst>
                <a:path w="1101631" h="812800">
                  <a:moveTo>
                    <a:pt x="28085" y="0"/>
                  </a:moveTo>
                  <a:lnTo>
                    <a:pt x="1073547" y="0"/>
                  </a:lnTo>
                  <a:cubicBezTo>
                    <a:pt x="1080995" y="0"/>
                    <a:pt x="1088139" y="2959"/>
                    <a:pt x="1093406" y="8226"/>
                  </a:cubicBezTo>
                  <a:cubicBezTo>
                    <a:pt x="1098672" y="13493"/>
                    <a:pt x="1101631" y="20636"/>
                    <a:pt x="1101631" y="28085"/>
                  </a:cubicBezTo>
                  <a:lnTo>
                    <a:pt x="1101631" y="784715"/>
                  </a:lnTo>
                  <a:cubicBezTo>
                    <a:pt x="1101631" y="800226"/>
                    <a:pt x="1089057" y="812800"/>
                    <a:pt x="1073547" y="812800"/>
                  </a:cubicBezTo>
                  <a:lnTo>
                    <a:pt x="28085" y="812800"/>
                  </a:lnTo>
                  <a:cubicBezTo>
                    <a:pt x="20636" y="812800"/>
                    <a:pt x="13493" y="809841"/>
                    <a:pt x="8226" y="804574"/>
                  </a:cubicBezTo>
                  <a:cubicBezTo>
                    <a:pt x="2959" y="799307"/>
                    <a:pt x="0" y="792164"/>
                    <a:pt x="0" y="784715"/>
                  </a:cubicBezTo>
                  <a:lnTo>
                    <a:pt x="0" y="28085"/>
                  </a:lnTo>
                  <a:cubicBezTo>
                    <a:pt x="0" y="20636"/>
                    <a:pt x="2959" y="13493"/>
                    <a:pt x="8226" y="8226"/>
                  </a:cubicBezTo>
                  <a:cubicBezTo>
                    <a:pt x="13493" y="2959"/>
                    <a:pt x="20636" y="0"/>
                    <a:pt x="28085" y="0"/>
                  </a:cubicBezTo>
                  <a:close/>
                </a:path>
              </a:pathLst>
            </a:custGeom>
            <a:blipFill>
              <a:blip r:embed="rId2"/>
              <a:stretch>
                <a:fillRect l="-184372" t="-93555" r="-212" b="-23145"/>
              </a:stretch>
            </a:blipFill>
          </p:spPr>
          <p:txBody>
            <a:bodyPr/>
            <a:lstStyle/>
            <a:p>
              <a:endParaRPr lang="fi-FI"/>
            </a:p>
          </p:txBody>
        </p:sp>
      </p:grpSp>
      <p:sp>
        <p:nvSpPr>
          <p:cNvPr id="2" name="Tekstiruutu 1">
            <a:extLst>
              <a:ext uri="{FF2B5EF4-FFF2-40B4-BE49-F238E27FC236}">
                <a16:creationId xmlns:a16="http://schemas.microsoft.com/office/drawing/2014/main" id="{13AC6B29-238B-508B-4B4C-14581DD7E092}"/>
              </a:ext>
            </a:extLst>
          </p:cNvPr>
          <p:cNvSpPr txBox="1"/>
          <p:nvPr/>
        </p:nvSpPr>
        <p:spPr>
          <a:xfrm>
            <a:off x="10291515" y="8670364"/>
            <a:ext cx="20811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solidFill>
                  <a:srgbClr val="0893A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MIESTEN ASEMA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18948252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44FA6B2-E504-E016-598E-37547CE7B3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B8C6D7D4-46A2-D207-7D68-E7E10406B9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342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56" name="Freeform: Shape 55">
            <a:extLst>
              <a:ext uri="{FF2B5EF4-FFF2-40B4-BE49-F238E27FC236}">
                <a16:creationId xmlns:a16="http://schemas.microsoft.com/office/drawing/2014/main" id="{B8B367B3-C1D6-88E4-9912-8279D0FFE7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custGeom>
            <a:avLst/>
            <a:gdLst>
              <a:gd name="connsiteX0" fmla="*/ 6315529 w 12192000"/>
              <a:gd name="connsiteY0" fmla="*/ 4323896 h 6858000"/>
              <a:gd name="connsiteX1" fmla="*/ 6295588 w 12192000"/>
              <a:gd name="connsiteY1" fmla="*/ 4367579 h 6858000"/>
              <a:gd name="connsiteX2" fmla="*/ 6219229 w 12192000"/>
              <a:gd name="connsiteY2" fmla="*/ 4436818 h 6858000"/>
              <a:gd name="connsiteX3" fmla="*/ 6065687 w 12192000"/>
              <a:gd name="connsiteY3" fmla="*/ 4637204 h 6858000"/>
              <a:gd name="connsiteX4" fmla="*/ 5727387 w 12192000"/>
              <a:gd name="connsiteY4" fmla="*/ 5460076 h 6858000"/>
              <a:gd name="connsiteX5" fmla="*/ 5620972 w 12192000"/>
              <a:gd name="connsiteY5" fmla="*/ 5725836 h 6858000"/>
              <a:gd name="connsiteX6" fmla="*/ 5707795 w 12192000"/>
              <a:gd name="connsiteY6" fmla="*/ 5790089 h 6858000"/>
              <a:gd name="connsiteX7" fmla="*/ 5554627 w 12192000"/>
              <a:gd name="connsiteY7" fmla="*/ 6078873 h 6858000"/>
              <a:gd name="connsiteX8" fmla="*/ 5373489 w 12192000"/>
              <a:gd name="connsiteY8" fmla="*/ 6402408 h 6858000"/>
              <a:gd name="connsiteX9" fmla="*/ 5099999 w 12192000"/>
              <a:gd name="connsiteY9" fmla="*/ 6827527 h 6858000"/>
              <a:gd name="connsiteX10" fmla="*/ 5078133 w 12192000"/>
              <a:gd name="connsiteY10" fmla="*/ 6857998 h 6858000"/>
              <a:gd name="connsiteX11" fmla="*/ 9179960 w 12192000"/>
              <a:gd name="connsiteY11" fmla="*/ 6857998 h 6858000"/>
              <a:gd name="connsiteX12" fmla="*/ 9179960 w 12192000"/>
              <a:gd name="connsiteY12" fmla="*/ 4323896 h 6858000"/>
              <a:gd name="connsiteX13" fmla="*/ 0 w 12192000"/>
              <a:gd name="connsiteY13" fmla="*/ 0 h 6858000"/>
              <a:gd name="connsiteX14" fmla="*/ 5872711 w 12192000"/>
              <a:gd name="connsiteY14" fmla="*/ 0 h 6858000"/>
              <a:gd name="connsiteX15" fmla="*/ 5885421 w 12192000"/>
              <a:gd name="connsiteY15" fmla="*/ 20207 h 6858000"/>
              <a:gd name="connsiteX16" fmla="*/ 5925300 w 12192000"/>
              <a:gd name="connsiteY16" fmla="*/ 48911 h 6858000"/>
              <a:gd name="connsiteX17" fmla="*/ 5940039 w 12192000"/>
              <a:gd name="connsiteY17" fmla="*/ 101212 h 6858000"/>
              <a:gd name="connsiteX18" fmla="*/ 5969942 w 12192000"/>
              <a:gd name="connsiteY18" fmla="*/ 311282 h 6858000"/>
              <a:gd name="connsiteX19" fmla="*/ 5961238 w 12192000"/>
              <a:gd name="connsiteY19" fmla="*/ 357643 h 6858000"/>
              <a:gd name="connsiteX20" fmla="*/ 5917195 w 12192000"/>
              <a:gd name="connsiteY20" fmla="*/ 420369 h 6858000"/>
              <a:gd name="connsiteX21" fmla="*/ 5882753 w 12192000"/>
              <a:gd name="connsiteY21" fmla="*/ 556832 h 6858000"/>
              <a:gd name="connsiteX22" fmla="*/ 5814490 w 12192000"/>
              <a:gd name="connsiteY22" fmla="*/ 757416 h 6858000"/>
              <a:gd name="connsiteX23" fmla="*/ 5780064 w 12192000"/>
              <a:gd name="connsiteY23" fmla="*/ 817804 h 6858000"/>
              <a:gd name="connsiteX24" fmla="*/ 5808232 w 12192000"/>
              <a:gd name="connsiteY24" fmla="*/ 850533 h 6858000"/>
              <a:gd name="connsiteX25" fmla="*/ 5906473 w 12192000"/>
              <a:gd name="connsiteY25" fmla="*/ 1076571 h 6858000"/>
              <a:gd name="connsiteX26" fmla="*/ 5778623 w 12192000"/>
              <a:gd name="connsiteY26" fmla="*/ 1369280 h 6858000"/>
              <a:gd name="connsiteX27" fmla="*/ 5710841 w 12192000"/>
              <a:gd name="connsiteY27" fmla="*/ 1462628 h 6858000"/>
              <a:gd name="connsiteX28" fmla="*/ 5846774 w 12192000"/>
              <a:gd name="connsiteY28" fmla="*/ 1455933 h 6858000"/>
              <a:gd name="connsiteX29" fmla="*/ 5897329 w 12192000"/>
              <a:gd name="connsiteY29" fmla="*/ 1553073 h 6858000"/>
              <a:gd name="connsiteX30" fmla="*/ 5919735 w 12192000"/>
              <a:gd name="connsiteY30" fmla="*/ 1602736 h 6858000"/>
              <a:gd name="connsiteX31" fmla="*/ 6057874 w 12192000"/>
              <a:gd name="connsiteY31" fmla="*/ 1910648 h 6858000"/>
              <a:gd name="connsiteX32" fmla="*/ 6039719 w 12192000"/>
              <a:gd name="connsiteY32" fmla="*/ 2010547 h 6858000"/>
              <a:gd name="connsiteX33" fmla="*/ 5841713 w 12192000"/>
              <a:gd name="connsiteY33" fmla="*/ 2520599 h 6858000"/>
              <a:gd name="connsiteX34" fmla="*/ 6071734 w 12192000"/>
              <a:gd name="connsiteY34" fmla="*/ 2593468 h 6858000"/>
              <a:gd name="connsiteX35" fmla="*/ 6092050 w 12192000"/>
              <a:gd name="connsiteY35" fmla="*/ 2806646 h 6858000"/>
              <a:gd name="connsiteX36" fmla="*/ 6215122 w 12192000"/>
              <a:gd name="connsiteY36" fmla="*/ 3021197 h 6858000"/>
              <a:gd name="connsiteX37" fmla="*/ 6338100 w 12192000"/>
              <a:gd name="connsiteY37" fmla="*/ 3178087 h 6858000"/>
              <a:gd name="connsiteX38" fmla="*/ 6343927 w 12192000"/>
              <a:gd name="connsiteY38" fmla="*/ 3194685 h 6858000"/>
              <a:gd name="connsiteX39" fmla="*/ 6343850 w 12192000"/>
              <a:gd name="connsiteY39" fmla="*/ 3201174 h 6858000"/>
              <a:gd name="connsiteX40" fmla="*/ 6366375 w 12192000"/>
              <a:gd name="connsiteY40" fmla="*/ 3271251 h 6858000"/>
              <a:gd name="connsiteX41" fmla="*/ 6369430 w 12192000"/>
              <a:gd name="connsiteY41" fmla="*/ 3276240 h 6858000"/>
              <a:gd name="connsiteX42" fmla="*/ 6392405 w 12192000"/>
              <a:gd name="connsiteY42" fmla="*/ 3360437 h 6858000"/>
              <a:gd name="connsiteX43" fmla="*/ 6397993 w 12192000"/>
              <a:gd name="connsiteY43" fmla="*/ 3390203 h 6858000"/>
              <a:gd name="connsiteX44" fmla="*/ 6394652 w 12192000"/>
              <a:gd name="connsiteY44" fmla="*/ 3402205 h 6858000"/>
              <a:gd name="connsiteX45" fmla="*/ 6366662 w 12192000"/>
              <a:gd name="connsiteY45" fmla="*/ 3442044 h 6858000"/>
              <a:gd name="connsiteX46" fmla="*/ 6320915 w 12192000"/>
              <a:gd name="connsiteY46" fmla="*/ 3701547 h 6858000"/>
              <a:gd name="connsiteX47" fmla="*/ 6364618 w 12192000"/>
              <a:gd name="connsiteY47" fmla="*/ 3743844 h 6858000"/>
              <a:gd name="connsiteX48" fmla="*/ 6370409 w 12192000"/>
              <a:gd name="connsiteY48" fmla="*/ 3754454 h 6858000"/>
              <a:gd name="connsiteX49" fmla="*/ 6373773 w 12192000"/>
              <a:gd name="connsiteY49" fmla="*/ 3768237 h 6858000"/>
              <a:gd name="connsiteX50" fmla="*/ 6375298 w 12192000"/>
              <a:gd name="connsiteY50" fmla="*/ 3796540 h 6858000"/>
              <a:gd name="connsiteX51" fmla="*/ 6253487 w 12192000"/>
              <a:gd name="connsiteY51" fmla="*/ 3856948 h 6858000"/>
              <a:gd name="connsiteX52" fmla="*/ 6385416 w 12192000"/>
              <a:gd name="connsiteY52" fmla="*/ 4014409 h 6858000"/>
              <a:gd name="connsiteX53" fmla="*/ 6374795 w 12192000"/>
              <a:gd name="connsiteY53" fmla="*/ 4038554 h 6858000"/>
              <a:gd name="connsiteX54" fmla="*/ 6351015 w 12192000"/>
              <a:gd name="connsiteY54" fmla="*/ 4150489 h 6858000"/>
              <a:gd name="connsiteX55" fmla="*/ 6340821 w 12192000"/>
              <a:gd name="connsiteY55" fmla="*/ 4212706 h 6858000"/>
              <a:gd name="connsiteX56" fmla="*/ 12191999 w 12192000"/>
              <a:gd name="connsiteY56" fmla="*/ 4212706 h 6858000"/>
              <a:gd name="connsiteX57" fmla="*/ 12191999 w 12192000"/>
              <a:gd name="connsiteY57" fmla="*/ 0 h 6858000"/>
              <a:gd name="connsiteX58" fmla="*/ 12192000 w 12192000"/>
              <a:gd name="connsiteY58" fmla="*/ 0 h 6858000"/>
              <a:gd name="connsiteX59" fmla="*/ 12192000 w 12192000"/>
              <a:gd name="connsiteY59" fmla="*/ 6858000 h 6858000"/>
              <a:gd name="connsiteX60" fmla="*/ 12191999 w 12192000"/>
              <a:gd name="connsiteY60" fmla="*/ 6858000 h 6858000"/>
              <a:gd name="connsiteX61" fmla="*/ 12191999 w 12192000"/>
              <a:gd name="connsiteY61" fmla="*/ 4323902 h 6858000"/>
              <a:gd name="connsiteX62" fmla="*/ 9307672 w 12192000"/>
              <a:gd name="connsiteY62" fmla="*/ 4323902 h 6858000"/>
              <a:gd name="connsiteX63" fmla="*/ 9307672 w 12192000"/>
              <a:gd name="connsiteY63" fmla="*/ 6858000 h 6858000"/>
              <a:gd name="connsiteX64" fmla="*/ 0 w 12192000"/>
              <a:gd name="connsiteY6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12192000" h="6858000">
                <a:moveTo>
                  <a:pt x="6315529" y="4323896"/>
                </a:moveTo>
                <a:lnTo>
                  <a:pt x="6295588" y="4367579"/>
                </a:lnTo>
                <a:cubicBezTo>
                  <a:pt x="6278024" y="4397022"/>
                  <a:pt x="6253813" y="4421099"/>
                  <a:pt x="6219229" y="4436818"/>
                </a:cubicBezTo>
                <a:cubicBezTo>
                  <a:pt x="6148079" y="4469666"/>
                  <a:pt x="6116436" y="4572066"/>
                  <a:pt x="6065687" y="4637204"/>
                </a:cubicBezTo>
                <a:cubicBezTo>
                  <a:pt x="5888713" y="4862696"/>
                  <a:pt x="5773979" y="5125824"/>
                  <a:pt x="5727387" y="5460076"/>
                </a:cubicBezTo>
                <a:cubicBezTo>
                  <a:pt x="5714326" y="5552523"/>
                  <a:pt x="5656974" y="5638673"/>
                  <a:pt x="5620972" y="5725836"/>
                </a:cubicBezTo>
                <a:cubicBezTo>
                  <a:pt x="5641553" y="5779043"/>
                  <a:pt x="5738619" y="5631221"/>
                  <a:pt x="5707795" y="5790089"/>
                </a:cubicBezTo>
                <a:cubicBezTo>
                  <a:pt x="5684453" y="5909876"/>
                  <a:pt x="5617437" y="5996827"/>
                  <a:pt x="5554627" y="6078873"/>
                </a:cubicBezTo>
                <a:cubicBezTo>
                  <a:pt x="5482491" y="6172498"/>
                  <a:pt x="5402203" y="6253366"/>
                  <a:pt x="5373489" y="6402408"/>
                </a:cubicBezTo>
                <a:cubicBezTo>
                  <a:pt x="5371924" y="6410357"/>
                  <a:pt x="5276557" y="6577417"/>
                  <a:pt x="5099999" y="6827527"/>
                </a:cubicBezTo>
                <a:lnTo>
                  <a:pt x="5078133" y="6857998"/>
                </a:lnTo>
                <a:lnTo>
                  <a:pt x="9179960" y="6857998"/>
                </a:lnTo>
                <a:lnTo>
                  <a:pt x="9179960" y="4323896"/>
                </a:lnTo>
                <a:close/>
                <a:moveTo>
                  <a:pt x="0" y="0"/>
                </a:moveTo>
                <a:lnTo>
                  <a:pt x="5872711" y="0"/>
                </a:lnTo>
                <a:lnTo>
                  <a:pt x="5885421" y="20207"/>
                </a:lnTo>
                <a:cubicBezTo>
                  <a:pt x="5896481" y="32882"/>
                  <a:pt x="5909484" y="42864"/>
                  <a:pt x="5925300" y="48911"/>
                </a:cubicBezTo>
                <a:cubicBezTo>
                  <a:pt x="5940498" y="54526"/>
                  <a:pt x="5945509" y="75042"/>
                  <a:pt x="5940039" y="101212"/>
                </a:cubicBezTo>
                <a:cubicBezTo>
                  <a:pt x="5921950" y="187894"/>
                  <a:pt x="5936667" y="254951"/>
                  <a:pt x="5969942" y="311282"/>
                </a:cubicBezTo>
                <a:cubicBezTo>
                  <a:pt x="5981709" y="330926"/>
                  <a:pt x="5977292" y="344422"/>
                  <a:pt x="5961238" y="357643"/>
                </a:cubicBezTo>
                <a:cubicBezTo>
                  <a:pt x="5942802" y="372223"/>
                  <a:pt x="5928461" y="393565"/>
                  <a:pt x="5917195" y="420369"/>
                </a:cubicBezTo>
                <a:cubicBezTo>
                  <a:pt x="5898701" y="463685"/>
                  <a:pt x="5889992" y="510050"/>
                  <a:pt x="5882753" y="556832"/>
                </a:cubicBezTo>
                <a:cubicBezTo>
                  <a:pt x="5871511" y="630206"/>
                  <a:pt x="5858246" y="700969"/>
                  <a:pt x="5814490" y="757416"/>
                </a:cubicBezTo>
                <a:cubicBezTo>
                  <a:pt x="5801465" y="774559"/>
                  <a:pt x="5791019" y="796511"/>
                  <a:pt x="5780064" y="817804"/>
                </a:cubicBezTo>
                <a:cubicBezTo>
                  <a:pt x="5783558" y="836359"/>
                  <a:pt x="5792196" y="849005"/>
                  <a:pt x="5808232" y="850533"/>
                </a:cubicBezTo>
                <a:cubicBezTo>
                  <a:pt x="5910296" y="860624"/>
                  <a:pt x="5905771" y="962632"/>
                  <a:pt x="5906473" y="1076571"/>
                </a:cubicBezTo>
                <a:cubicBezTo>
                  <a:pt x="5907545" y="1217584"/>
                  <a:pt x="5849973" y="1296799"/>
                  <a:pt x="5778623" y="1369280"/>
                </a:cubicBezTo>
                <a:cubicBezTo>
                  <a:pt x="5754207" y="1393852"/>
                  <a:pt x="5718605" y="1401742"/>
                  <a:pt x="5710841" y="1462628"/>
                </a:cubicBezTo>
                <a:cubicBezTo>
                  <a:pt x="5753463" y="1508141"/>
                  <a:pt x="5802053" y="1451295"/>
                  <a:pt x="5846774" y="1455933"/>
                </a:cubicBezTo>
                <a:cubicBezTo>
                  <a:pt x="5883727" y="1460129"/>
                  <a:pt x="5943609" y="1438568"/>
                  <a:pt x="5897329" y="1553073"/>
                </a:cubicBezTo>
                <a:cubicBezTo>
                  <a:pt x="5883856" y="1586627"/>
                  <a:pt x="5901366" y="1604100"/>
                  <a:pt x="5919735" y="1602736"/>
                </a:cubicBezTo>
                <a:cubicBezTo>
                  <a:pt x="6068526" y="1589022"/>
                  <a:pt x="6006837" y="1813624"/>
                  <a:pt x="6057874" y="1910648"/>
                </a:cubicBezTo>
                <a:cubicBezTo>
                  <a:pt x="6072264" y="1936644"/>
                  <a:pt x="6059978" y="1992417"/>
                  <a:pt x="6039719" y="2010547"/>
                </a:cubicBezTo>
                <a:cubicBezTo>
                  <a:pt x="5911143" y="2127229"/>
                  <a:pt x="5899692" y="2331836"/>
                  <a:pt x="5841713" y="2520599"/>
                </a:cubicBezTo>
                <a:cubicBezTo>
                  <a:pt x="5912636" y="2572423"/>
                  <a:pt x="5995799" y="2566926"/>
                  <a:pt x="6071734" y="2593468"/>
                </a:cubicBezTo>
                <a:cubicBezTo>
                  <a:pt x="6150607" y="2620843"/>
                  <a:pt x="6151703" y="2655507"/>
                  <a:pt x="6092050" y="2806646"/>
                </a:cubicBezTo>
                <a:cubicBezTo>
                  <a:pt x="6259331" y="2795420"/>
                  <a:pt x="6259331" y="2795420"/>
                  <a:pt x="6215122" y="3021197"/>
                </a:cubicBezTo>
                <a:cubicBezTo>
                  <a:pt x="6259035" y="3016573"/>
                  <a:pt x="6302431" y="3085300"/>
                  <a:pt x="6338100" y="3178087"/>
                </a:cubicBezTo>
                <a:lnTo>
                  <a:pt x="6343927" y="3194685"/>
                </a:lnTo>
                <a:lnTo>
                  <a:pt x="6343850" y="3201174"/>
                </a:lnTo>
                <a:cubicBezTo>
                  <a:pt x="6346866" y="3232770"/>
                  <a:pt x="6355995" y="3253323"/>
                  <a:pt x="6366375" y="3271251"/>
                </a:cubicBezTo>
                <a:lnTo>
                  <a:pt x="6369430" y="3276240"/>
                </a:lnTo>
                <a:lnTo>
                  <a:pt x="6392405" y="3360437"/>
                </a:lnTo>
                <a:lnTo>
                  <a:pt x="6397993" y="3390203"/>
                </a:lnTo>
                <a:lnTo>
                  <a:pt x="6394652" y="3402205"/>
                </a:lnTo>
                <a:cubicBezTo>
                  <a:pt x="6388505" y="3414621"/>
                  <a:pt x="6379344" y="3427747"/>
                  <a:pt x="6366662" y="3442044"/>
                </a:cubicBezTo>
                <a:cubicBezTo>
                  <a:pt x="6239481" y="3584662"/>
                  <a:pt x="6224938" y="3605480"/>
                  <a:pt x="6320915" y="3701547"/>
                </a:cubicBezTo>
                <a:lnTo>
                  <a:pt x="6364618" y="3743844"/>
                </a:lnTo>
                <a:lnTo>
                  <a:pt x="6370409" y="3754454"/>
                </a:lnTo>
                <a:lnTo>
                  <a:pt x="6373773" y="3768237"/>
                </a:lnTo>
                <a:cubicBezTo>
                  <a:pt x="6374277" y="3777528"/>
                  <a:pt x="6374207" y="3788146"/>
                  <a:pt x="6375298" y="3796540"/>
                </a:cubicBezTo>
                <a:cubicBezTo>
                  <a:pt x="6339717" y="3831045"/>
                  <a:pt x="6294642" y="3774365"/>
                  <a:pt x="6253487" y="3856948"/>
                </a:cubicBezTo>
                <a:lnTo>
                  <a:pt x="6385416" y="4014409"/>
                </a:lnTo>
                <a:lnTo>
                  <a:pt x="6374795" y="4038554"/>
                </a:lnTo>
                <a:cubicBezTo>
                  <a:pt x="6363579" y="4073249"/>
                  <a:pt x="6356895" y="4111559"/>
                  <a:pt x="6351015" y="4150489"/>
                </a:cubicBezTo>
                <a:lnTo>
                  <a:pt x="6340821" y="4212706"/>
                </a:lnTo>
                <a:lnTo>
                  <a:pt x="12191999" y="4212706"/>
                </a:lnTo>
                <a:lnTo>
                  <a:pt x="12191999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12191999" y="6858000"/>
                </a:lnTo>
                <a:lnTo>
                  <a:pt x="12191999" y="4323902"/>
                </a:lnTo>
                <a:lnTo>
                  <a:pt x="9307672" y="4323902"/>
                </a:lnTo>
                <a:lnTo>
                  <a:pt x="930767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pPr defTabSz="457200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3902D6A8-BEED-5B25-A584-9A98CBDB5983}"/>
              </a:ext>
            </a:extLst>
          </p:cNvPr>
          <p:cNvSpPr txBox="1"/>
          <p:nvPr/>
        </p:nvSpPr>
        <p:spPr>
          <a:xfrm>
            <a:off x="1257300" y="1026695"/>
            <a:ext cx="6521922" cy="888732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R="0" lvl="0" fontAlgn="auto">
              <a:lnSpc>
                <a:spcPct val="90000"/>
              </a:lnSpc>
              <a:spcBef>
                <a:spcPts val="0"/>
              </a:spcBef>
              <a:spcAft>
                <a:spcPts val="660"/>
              </a:spcAft>
              <a:buClrTx/>
              <a:buSzTx/>
              <a:tabLst/>
              <a:defRPr/>
            </a:pPr>
            <a:r>
              <a:rPr lang="en-US" sz="2400" b="1" dirty="0">
                <a:solidFill>
                  <a:srgbClr val="0893A9"/>
                </a:solidFill>
                <a:latin typeface="Open Sans    "/>
                <a:sym typeface="Open Sans Bold"/>
              </a:rPr>
              <a:t>Miten?</a:t>
            </a:r>
          </a:p>
          <a:p>
            <a:pPr marL="341630" indent="-342900">
              <a:buFont typeface="Arial" panose="020B0604020202020204" pitchFamily="34" charset="0"/>
              <a:buChar char="•"/>
            </a:pPr>
            <a:r>
              <a:rPr lang="en-US" sz="240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Jaetaan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turvallisuus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- ja </a:t>
            </a:r>
            <a:r>
              <a:rPr lang="en-US" sz="24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väkivaltailmiötietoutta 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yhteistyössä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järjestettävissä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tapahtumissa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lang="en-US" sz="24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341630" indent="-342900">
              <a:buFont typeface="Arial" panose="020B0604020202020204" pitchFamily="34" charset="0"/>
              <a:buChar char="•"/>
            </a:pPr>
            <a:r>
              <a:rPr lang="en-US" sz="240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Verkostotyöskentelyssä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aktiivinen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osallistuminen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lapsen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240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nuoren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ja </a:t>
            </a:r>
            <a:r>
              <a:rPr lang="en-US" sz="240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hänen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perheensä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näkökulman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esille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tuomiseksi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lang="en-US" sz="24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341630" indent="-342900">
              <a:buFont typeface="Arial" panose="020B0604020202020204" pitchFamily="34" charset="0"/>
              <a:buChar char="•"/>
            </a:pPr>
            <a:r>
              <a:rPr lang="en-US" sz="240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Erilaisissa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työryhmissä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rohkea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lähisuhdeväkivaltailmiön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vaikutusten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esille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ottaminen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lang="en-US" sz="24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34163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ct val="90000"/>
              </a:lnSpc>
              <a:spcAft>
                <a:spcPts val="660"/>
              </a:spcAft>
            </a:pPr>
            <a:r>
              <a:rPr lang="en-US" sz="2400" b="1" err="1">
                <a:solidFill>
                  <a:srgbClr val="0893A9"/>
                </a:solidFill>
                <a:latin typeface="Open Sans"/>
                <a:ea typeface="Open Sans"/>
                <a:cs typeface="Open Sans"/>
                <a:sym typeface="Open Sans"/>
              </a:rPr>
              <a:t>Mittarit</a:t>
            </a:r>
            <a:endParaRPr lang="en-US" sz="2400" b="1">
              <a:solidFill>
                <a:srgbClr val="0893A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41630" indent="-342900">
              <a:buFont typeface="Arial" panose="020B0604020202020204" pitchFamily="34" charset="0"/>
              <a:buChar char="•"/>
            </a:pPr>
            <a:r>
              <a:rPr lang="en-US" sz="240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Erilaisiin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työryhmiin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ja </a:t>
            </a:r>
            <a:r>
              <a:rPr lang="en-US" sz="240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toimintoihin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osallistumisten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määrä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  <a:endParaRPr lang="en-US" sz="24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341630" indent="-342900">
              <a:buFont typeface="Arial" panose="020B0604020202020204" pitchFamily="34" charset="0"/>
              <a:buChar char="•"/>
            </a:pPr>
            <a:r>
              <a:rPr lang="en-US" sz="240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Osallistuvien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määrä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hankkeen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toimintoihin</a:t>
            </a:r>
            <a:endParaRPr lang="en-US" sz="2400" b="1">
              <a:solidFill>
                <a:srgbClr val="0893A9"/>
              </a:solidFill>
              <a:latin typeface="Open Sans    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D165544E-6DD1-B854-4F57-B35DF95C55E3}"/>
              </a:ext>
            </a:extLst>
          </p:cNvPr>
          <p:cNvSpPr txBox="1"/>
          <p:nvPr/>
        </p:nvSpPr>
        <p:spPr>
          <a:xfrm>
            <a:off x="9447772" y="7894380"/>
            <a:ext cx="3768636" cy="644381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 defTabSz="398181">
              <a:lnSpc>
                <a:spcPts val="1518"/>
              </a:lnSpc>
              <a:spcAft>
                <a:spcPts val="311"/>
              </a:spcAft>
            </a:pPr>
            <a:r>
              <a:rPr lang="en-US" sz="1084" b="1" kern="1200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TURVAISUUS</a:t>
            </a:r>
            <a:endParaRPr lang="en-US" sz="2490" b="1" dirty="0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D1E10F92-8CA9-55B8-AF5E-2A25627616ED}"/>
              </a:ext>
            </a:extLst>
          </p:cNvPr>
          <p:cNvSpPr txBox="1"/>
          <p:nvPr/>
        </p:nvSpPr>
        <p:spPr>
          <a:xfrm>
            <a:off x="10508780" y="1026695"/>
            <a:ext cx="6954495" cy="50372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47"/>
              </a:lnSpc>
            </a:pPr>
            <a:r>
              <a:rPr lang="en-US" sz="2400" dirty="0">
                <a:solidFill>
                  <a:srgbClr val="0893A9"/>
                </a:solidFill>
                <a:latin typeface="Open Sans Bold" panose="020B0806030504020204" charset="0"/>
                <a:ea typeface="Open Sans Bold" panose="020B0806030504020204" charset="0"/>
                <a:cs typeface="Open Sans Bold" panose="020B0806030504020204" charset="0"/>
                <a:sym typeface="Open Sans"/>
              </a:rPr>
              <a:t>VAHVISTAA VÄKIVALLATONTA TOIMINTAKULTTUURIA KOULUSSA SEKÄ ERILAISISSA LASTEN JA NUORTEN KASVUYMPÄRISTÖISSÄ.</a:t>
            </a:r>
          </a:p>
          <a:p>
            <a:pPr algn="l">
              <a:lnSpc>
                <a:spcPts val="2647"/>
              </a:lnSpc>
            </a:pPr>
            <a:endParaRPr lang="en-US" sz="2400" dirty="0">
              <a:solidFill>
                <a:srgbClr val="0893A9"/>
              </a:solidFill>
              <a:latin typeface="Open Sans Bold" panose="020B0806030504020204" charset="0"/>
              <a:ea typeface="Open Sans Bold" panose="020B0806030504020204" charset="0"/>
              <a:cs typeface="Open Sans Bold" panose="020B0806030504020204" charset="0"/>
              <a:sym typeface="Open Sans"/>
            </a:endParaRPr>
          </a:p>
          <a:p>
            <a:pPr algn="l">
              <a:lnSpc>
                <a:spcPts val="2647"/>
              </a:lnSpc>
            </a:pPr>
            <a:r>
              <a:rPr lang="en-US" sz="2400" dirty="0">
                <a:solidFill>
                  <a:srgbClr val="0893A9"/>
                </a:solidFill>
                <a:latin typeface="Open Sans Bold" panose="020B0806030504020204" charset="0"/>
                <a:ea typeface="Open Sans Bold" panose="020B0806030504020204" charset="0"/>
                <a:cs typeface="Open Sans Bold" panose="020B0806030504020204" charset="0"/>
                <a:sym typeface="Open Sans"/>
              </a:rPr>
              <a:t>LISÄTÄ TIETOISUUTTA VÄKIVALLAN KOKEMISEN JA SEN KÄYTTÄMISEN VAIKUTUKSISTA ERI OSAPUOLIIN.</a:t>
            </a:r>
          </a:p>
          <a:p>
            <a:pPr algn="l">
              <a:lnSpc>
                <a:spcPts val="2647"/>
              </a:lnSpc>
            </a:pPr>
            <a:endParaRPr lang="en-US" sz="2400" dirty="0">
              <a:solidFill>
                <a:srgbClr val="0893A9"/>
              </a:solidFill>
              <a:latin typeface="Open Sans Bold" panose="020B0806030504020204" charset="0"/>
              <a:ea typeface="Open Sans Bold" panose="020B0806030504020204" charset="0"/>
              <a:cs typeface="Open Sans Bold" panose="020B0806030504020204" charset="0"/>
              <a:sym typeface="Open Sans"/>
            </a:endParaRPr>
          </a:p>
          <a:p>
            <a:pPr>
              <a:lnSpc>
                <a:spcPts val="2647"/>
              </a:lnSpc>
            </a:pPr>
            <a:r>
              <a:rPr lang="en-US" sz="2400" dirty="0">
                <a:solidFill>
                  <a:srgbClr val="0893A9"/>
                </a:solidFill>
                <a:latin typeface="Open Sans Bold" panose="020B0806030504020204" charset="0"/>
                <a:ea typeface="Open Sans Bold" panose="020B0806030504020204" charset="0"/>
                <a:cs typeface="Open Sans Bold" panose="020B0806030504020204" charset="0"/>
                <a:sym typeface="Open Sans"/>
              </a:rPr>
              <a:t>VAKAVIEN VÄKIVALTATILANTEIDEN VAIKUTUSTEN LIEVENTÄMINEN JA YKSILÖKOHTAISEN TAUSTAN HUOMIOIMINEN LAPSEN, NUOREN JA HEIDÄN PERHEIDENSÄ PSYKOSOSIAALISESSA TUESSA.</a:t>
            </a:r>
          </a:p>
          <a:p>
            <a:endParaRPr lang="fi-FI" sz="2400" b="0" i="0" u="none" strike="noStrike" baseline="0" dirty="0">
              <a:solidFill>
                <a:srgbClr val="0893A9"/>
              </a:solidFill>
              <a:latin typeface="Open Sans Bold" panose="020B0806030504020204" charset="0"/>
              <a:ea typeface="Open Sans Bold" panose="020B0806030504020204" charset="0"/>
              <a:cs typeface="Open Sans Bold" panose="020B0806030504020204" charset="0"/>
            </a:endParaRPr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3F60F339-8559-9512-ED2E-DCCA0FAC2242}"/>
              </a:ext>
            </a:extLst>
          </p:cNvPr>
          <p:cNvGrpSpPr/>
          <p:nvPr/>
        </p:nvGrpSpPr>
        <p:grpSpPr>
          <a:xfrm>
            <a:off x="9447772" y="7960181"/>
            <a:ext cx="3768636" cy="644382"/>
            <a:chOff x="0" y="0"/>
            <a:chExt cx="2219334" cy="331848"/>
          </a:xfrm>
        </p:grpSpPr>
        <p:sp>
          <p:nvSpPr>
            <p:cNvPr id="9" name="Freeform 3">
              <a:extLst>
                <a:ext uri="{FF2B5EF4-FFF2-40B4-BE49-F238E27FC236}">
                  <a16:creationId xmlns:a16="http://schemas.microsoft.com/office/drawing/2014/main" id="{A9A3733E-D258-AC46-0841-BD959A5EFE24}"/>
                </a:ext>
              </a:extLst>
            </p:cNvPr>
            <p:cNvSpPr/>
            <p:nvPr/>
          </p:nvSpPr>
          <p:spPr>
            <a:xfrm>
              <a:off x="0" y="0"/>
              <a:ext cx="2219334" cy="331848"/>
            </a:xfrm>
            <a:custGeom>
              <a:avLst/>
              <a:gdLst/>
              <a:ahLst/>
              <a:cxnLst/>
              <a:rect l="l" t="t" r="r" b="b"/>
              <a:pathLst>
                <a:path w="2219334" h="331848">
                  <a:moveTo>
                    <a:pt x="46856" y="0"/>
                  </a:moveTo>
                  <a:lnTo>
                    <a:pt x="2172478" y="0"/>
                  </a:lnTo>
                  <a:cubicBezTo>
                    <a:pt x="2198356" y="0"/>
                    <a:pt x="2219334" y="20978"/>
                    <a:pt x="2219334" y="46856"/>
                  </a:cubicBezTo>
                  <a:lnTo>
                    <a:pt x="2219334" y="284992"/>
                  </a:lnTo>
                  <a:cubicBezTo>
                    <a:pt x="2219334" y="310870"/>
                    <a:pt x="2198356" y="331848"/>
                    <a:pt x="2172478" y="331848"/>
                  </a:cubicBezTo>
                  <a:lnTo>
                    <a:pt x="46856" y="331848"/>
                  </a:lnTo>
                  <a:cubicBezTo>
                    <a:pt x="34429" y="331848"/>
                    <a:pt x="22511" y="326912"/>
                    <a:pt x="13724" y="318124"/>
                  </a:cubicBezTo>
                  <a:cubicBezTo>
                    <a:pt x="4937" y="309337"/>
                    <a:pt x="0" y="297419"/>
                    <a:pt x="0" y="284992"/>
                  </a:cubicBezTo>
                  <a:lnTo>
                    <a:pt x="0" y="46856"/>
                  </a:lnTo>
                  <a:cubicBezTo>
                    <a:pt x="0" y="34429"/>
                    <a:pt x="4937" y="22511"/>
                    <a:pt x="13724" y="13724"/>
                  </a:cubicBezTo>
                  <a:cubicBezTo>
                    <a:pt x="22511" y="4937"/>
                    <a:pt x="34429" y="0"/>
                    <a:pt x="46856" y="0"/>
                  </a:cubicBezTo>
                  <a:close/>
                </a:path>
              </a:pathLst>
            </a:custGeom>
            <a:solidFill>
              <a:srgbClr val="0893A9"/>
            </a:solidFill>
          </p:spPr>
          <p:txBody>
            <a:bodyPr/>
            <a:lstStyle/>
            <a:p>
              <a:endParaRPr lang="fi-FI"/>
            </a:p>
          </p:txBody>
        </p:sp>
        <p:sp>
          <p:nvSpPr>
            <p:cNvPr id="10" name="TextBox 4">
              <a:extLst>
                <a:ext uri="{FF2B5EF4-FFF2-40B4-BE49-F238E27FC236}">
                  <a16:creationId xmlns:a16="http://schemas.microsoft.com/office/drawing/2014/main" id="{AB4D09B4-4511-80B1-5C2D-1705ADEADC7D}"/>
                </a:ext>
              </a:extLst>
            </p:cNvPr>
            <p:cNvSpPr txBox="1"/>
            <p:nvPr/>
          </p:nvSpPr>
          <p:spPr>
            <a:xfrm>
              <a:off x="0" y="0"/>
              <a:ext cx="2219334" cy="3318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87"/>
                </a:lnSpc>
              </a:pPr>
              <a:r>
                <a:rPr lang="en-US" sz="2490" b="1" dirty="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ROHKEUS</a:t>
              </a:r>
            </a:p>
          </p:txBody>
        </p:sp>
      </p:grpSp>
      <p:grpSp>
        <p:nvGrpSpPr>
          <p:cNvPr id="3" name="Group 5">
            <a:extLst>
              <a:ext uri="{FF2B5EF4-FFF2-40B4-BE49-F238E27FC236}">
                <a16:creationId xmlns:a16="http://schemas.microsoft.com/office/drawing/2014/main" id="{3FC89AD5-A03B-CAAD-48B4-B8BECF2127B7}"/>
              </a:ext>
            </a:extLst>
          </p:cNvPr>
          <p:cNvGrpSpPr/>
          <p:nvPr/>
        </p:nvGrpSpPr>
        <p:grpSpPr>
          <a:xfrm>
            <a:off x="14212277" y="6754261"/>
            <a:ext cx="3768636" cy="3047465"/>
            <a:chOff x="0" y="0"/>
            <a:chExt cx="1101631" cy="812800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77FBEE92-96BC-F2FD-3006-857FFC195FEF}"/>
                </a:ext>
              </a:extLst>
            </p:cNvPr>
            <p:cNvSpPr/>
            <p:nvPr/>
          </p:nvSpPr>
          <p:spPr>
            <a:xfrm>
              <a:off x="0" y="0"/>
              <a:ext cx="1101631" cy="812800"/>
            </a:xfrm>
            <a:custGeom>
              <a:avLst/>
              <a:gdLst/>
              <a:ahLst/>
              <a:cxnLst/>
              <a:rect l="l" t="t" r="r" b="b"/>
              <a:pathLst>
                <a:path w="1101631" h="812800">
                  <a:moveTo>
                    <a:pt x="28085" y="0"/>
                  </a:moveTo>
                  <a:lnTo>
                    <a:pt x="1073547" y="0"/>
                  </a:lnTo>
                  <a:cubicBezTo>
                    <a:pt x="1080995" y="0"/>
                    <a:pt x="1088139" y="2959"/>
                    <a:pt x="1093406" y="8226"/>
                  </a:cubicBezTo>
                  <a:cubicBezTo>
                    <a:pt x="1098672" y="13493"/>
                    <a:pt x="1101631" y="20636"/>
                    <a:pt x="1101631" y="28085"/>
                  </a:cubicBezTo>
                  <a:lnTo>
                    <a:pt x="1101631" y="784715"/>
                  </a:lnTo>
                  <a:cubicBezTo>
                    <a:pt x="1101631" y="800226"/>
                    <a:pt x="1089057" y="812800"/>
                    <a:pt x="1073547" y="812800"/>
                  </a:cubicBezTo>
                  <a:lnTo>
                    <a:pt x="28085" y="812800"/>
                  </a:lnTo>
                  <a:cubicBezTo>
                    <a:pt x="20636" y="812800"/>
                    <a:pt x="13493" y="809841"/>
                    <a:pt x="8226" y="804574"/>
                  </a:cubicBezTo>
                  <a:cubicBezTo>
                    <a:pt x="2959" y="799307"/>
                    <a:pt x="0" y="792164"/>
                    <a:pt x="0" y="784715"/>
                  </a:cubicBezTo>
                  <a:lnTo>
                    <a:pt x="0" y="28085"/>
                  </a:lnTo>
                  <a:cubicBezTo>
                    <a:pt x="0" y="20636"/>
                    <a:pt x="2959" y="13493"/>
                    <a:pt x="8226" y="8226"/>
                  </a:cubicBezTo>
                  <a:cubicBezTo>
                    <a:pt x="13493" y="2959"/>
                    <a:pt x="20636" y="0"/>
                    <a:pt x="28085" y="0"/>
                  </a:cubicBezTo>
                  <a:close/>
                </a:path>
              </a:pathLst>
            </a:custGeom>
            <a:blipFill>
              <a:blip r:embed="rId2"/>
              <a:stretch>
                <a:fillRect l="-184372" t="-93555" r="-212" b="-23145"/>
              </a:stretch>
            </a:blipFill>
          </p:spPr>
          <p:txBody>
            <a:bodyPr/>
            <a:lstStyle/>
            <a:p>
              <a:endParaRPr lang="fi-FI"/>
            </a:p>
          </p:txBody>
        </p:sp>
      </p:grpSp>
      <p:sp>
        <p:nvSpPr>
          <p:cNvPr id="2" name="Tekstiruutu 1">
            <a:extLst>
              <a:ext uri="{FF2B5EF4-FFF2-40B4-BE49-F238E27FC236}">
                <a16:creationId xmlns:a16="http://schemas.microsoft.com/office/drawing/2014/main" id="{D2746875-9501-ED89-602F-119846C6491F}"/>
              </a:ext>
            </a:extLst>
          </p:cNvPr>
          <p:cNvSpPr txBox="1"/>
          <p:nvPr/>
        </p:nvSpPr>
        <p:spPr>
          <a:xfrm>
            <a:off x="9507407" y="8670364"/>
            <a:ext cx="364936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0893A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LASTEN JA NUORTEN VÄKIVALLATON ARKI JA KOULU -HANKE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84615488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FAF7157-60AB-7BC0-5544-A4F0E0D435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ED04A00C-0BF2-669E-176E-7EE710709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342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56" name="Freeform: Shape 55">
            <a:extLst>
              <a:ext uri="{FF2B5EF4-FFF2-40B4-BE49-F238E27FC236}">
                <a16:creationId xmlns:a16="http://schemas.microsoft.com/office/drawing/2014/main" id="{2351E8A4-307F-7AA3-B6A7-92BAF61022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custGeom>
            <a:avLst/>
            <a:gdLst>
              <a:gd name="connsiteX0" fmla="*/ 6315529 w 12192000"/>
              <a:gd name="connsiteY0" fmla="*/ 4323896 h 6858000"/>
              <a:gd name="connsiteX1" fmla="*/ 6295588 w 12192000"/>
              <a:gd name="connsiteY1" fmla="*/ 4367579 h 6858000"/>
              <a:gd name="connsiteX2" fmla="*/ 6219229 w 12192000"/>
              <a:gd name="connsiteY2" fmla="*/ 4436818 h 6858000"/>
              <a:gd name="connsiteX3" fmla="*/ 6065687 w 12192000"/>
              <a:gd name="connsiteY3" fmla="*/ 4637204 h 6858000"/>
              <a:gd name="connsiteX4" fmla="*/ 5727387 w 12192000"/>
              <a:gd name="connsiteY4" fmla="*/ 5460076 h 6858000"/>
              <a:gd name="connsiteX5" fmla="*/ 5620972 w 12192000"/>
              <a:gd name="connsiteY5" fmla="*/ 5725836 h 6858000"/>
              <a:gd name="connsiteX6" fmla="*/ 5707795 w 12192000"/>
              <a:gd name="connsiteY6" fmla="*/ 5790089 h 6858000"/>
              <a:gd name="connsiteX7" fmla="*/ 5554627 w 12192000"/>
              <a:gd name="connsiteY7" fmla="*/ 6078873 h 6858000"/>
              <a:gd name="connsiteX8" fmla="*/ 5373489 w 12192000"/>
              <a:gd name="connsiteY8" fmla="*/ 6402408 h 6858000"/>
              <a:gd name="connsiteX9" fmla="*/ 5099999 w 12192000"/>
              <a:gd name="connsiteY9" fmla="*/ 6827527 h 6858000"/>
              <a:gd name="connsiteX10" fmla="*/ 5078133 w 12192000"/>
              <a:gd name="connsiteY10" fmla="*/ 6857998 h 6858000"/>
              <a:gd name="connsiteX11" fmla="*/ 9179960 w 12192000"/>
              <a:gd name="connsiteY11" fmla="*/ 6857998 h 6858000"/>
              <a:gd name="connsiteX12" fmla="*/ 9179960 w 12192000"/>
              <a:gd name="connsiteY12" fmla="*/ 4323896 h 6858000"/>
              <a:gd name="connsiteX13" fmla="*/ 0 w 12192000"/>
              <a:gd name="connsiteY13" fmla="*/ 0 h 6858000"/>
              <a:gd name="connsiteX14" fmla="*/ 5872711 w 12192000"/>
              <a:gd name="connsiteY14" fmla="*/ 0 h 6858000"/>
              <a:gd name="connsiteX15" fmla="*/ 5885421 w 12192000"/>
              <a:gd name="connsiteY15" fmla="*/ 20207 h 6858000"/>
              <a:gd name="connsiteX16" fmla="*/ 5925300 w 12192000"/>
              <a:gd name="connsiteY16" fmla="*/ 48911 h 6858000"/>
              <a:gd name="connsiteX17" fmla="*/ 5940039 w 12192000"/>
              <a:gd name="connsiteY17" fmla="*/ 101212 h 6858000"/>
              <a:gd name="connsiteX18" fmla="*/ 5969942 w 12192000"/>
              <a:gd name="connsiteY18" fmla="*/ 311282 h 6858000"/>
              <a:gd name="connsiteX19" fmla="*/ 5961238 w 12192000"/>
              <a:gd name="connsiteY19" fmla="*/ 357643 h 6858000"/>
              <a:gd name="connsiteX20" fmla="*/ 5917195 w 12192000"/>
              <a:gd name="connsiteY20" fmla="*/ 420369 h 6858000"/>
              <a:gd name="connsiteX21" fmla="*/ 5882753 w 12192000"/>
              <a:gd name="connsiteY21" fmla="*/ 556832 h 6858000"/>
              <a:gd name="connsiteX22" fmla="*/ 5814490 w 12192000"/>
              <a:gd name="connsiteY22" fmla="*/ 757416 h 6858000"/>
              <a:gd name="connsiteX23" fmla="*/ 5780064 w 12192000"/>
              <a:gd name="connsiteY23" fmla="*/ 817804 h 6858000"/>
              <a:gd name="connsiteX24" fmla="*/ 5808232 w 12192000"/>
              <a:gd name="connsiteY24" fmla="*/ 850533 h 6858000"/>
              <a:gd name="connsiteX25" fmla="*/ 5906473 w 12192000"/>
              <a:gd name="connsiteY25" fmla="*/ 1076571 h 6858000"/>
              <a:gd name="connsiteX26" fmla="*/ 5778623 w 12192000"/>
              <a:gd name="connsiteY26" fmla="*/ 1369280 h 6858000"/>
              <a:gd name="connsiteX27" fmla="*/ 5710841 w 12192000"/>
              <a:gd name="connsiteY27" fmla="*/ 1462628 h 6858000"/>
              <a:gd name="connsiteX28" fmla="*/ 5846774 w 12192000"/>
              <a:gd name="connsiteY28" fmla="*/ 1455933 h 6858000"/>
              <a:gd name="connsiteX29" fmla="*/ 5897329 w 12192000"/>
              <a:gd name="connsiteY29" fmla="*/ 1553073 h 6858000"/>
              <a:gd name="connsiteX30" fmla="*/ 5919735 w 12192000"/>
              <a:gd name="connsiteY30" fmla="*/ 1602736 h 6858000"/>
              <a:gd name="connsiteX31" fmla="*/ 6057874 w 12192000"/>
              <a:gd name="connsiteY31" fmla="*/ 1910648 h 6858000"/>
              <a:gd name="connsiteX32" fmla="*/ 6039719 w 12192000"/>
              <a:gd name="connsiteY32" fmla="*/ 2010547 h 6858000"/>
              <a:gd name="connsiteX33" fmla="*/ 5841713 w 12192000"/>
              <a:gd name="connsiteY33" fmla="*/ 2520599 h 6858000"/>
              <a:gd name="connsiteX34" fmla="*/ 6071734 w 12192000"/>
              <a:gd name="connsiteY34" fmla="*/ 2593468 h 6858000"/>
              <a:gd name="connsiteX35" fmla="*/ 6092050 w 12192000"/>
              <a:gd name="connsiteY35" fmla="*/ 2806646 h 6858000"/>
              <a:gd name="connsiteX36" fmla="*/ 6215122 w 12192000"/>
              <a:gd name="connsiteY36" fmla="*/ 3021197 h 6858000"/>
              <a:gd name="connsiteX37" fmla="*/ 6338100 w 12192000"/>
              <a:gd name="connsiteY37" fmla="*/ 3178087 h 6858000"/>
              <a:gd name="connsiteX38" fmla="*/ 6343927 w 12192000"/>
              <a:gd name="connsiteY38" fmla="*/ 3194685 h 6858000"/>
              <a:gd name="connsiteX39" fmla="*/ 6343850 w 12192000"/>
              <a:gd name="connsiteY39" fmla="*/ 3201174 h 6858000"/>
              <a:gd name="connsiteX40" fmla="*/ 6366375 w 12192000"/>
              <a:gd name="connsiteY40" fmla="*/ 3271251 h 6858000"/>
              <a:gd name="connsiteX41" fmla="*/ 6369430 w 12192000"/>
              <a:gd name="connsiteY41" fmla="*/ 3276240 h 6858000"/>
              <a:gd name="connsiteX42" fmla="*/ 6392405 w 12192000"/>
              <a:gd name="connsiteY42" fmla="*/ 3360437 h 6858000"/>
              <a:gd name="connsiteX43" fmla="*/ 6397993 w 12192000"/>
              <a:gd name="connsiteY43" fmla="*/ 3390203 h 6858000"/>
              <a:gd name="connsiteX44" fmla="*/ 6394652 w 12192000"/>
              <a:gd name="connsiteY44" fmla="*/ 3402205 h 6858000"/>
              <a:gd name="connsiteX45" fmla="*/ 6366662 w 12192000"/>
              <a:gd name="connsiteY45" fmla="*/ 3442044 h 6858000"/>
              <a:gd name="connsiteX46" fmla="*/ 6320915 w 12192000"/>
              <a:gd name="connsiteY46" fmla="*/ 3701547 h 6858000"/>
              <a:gd name="connsiteX47" fmla="*/ 6364618 w 12192000"/>
              <a:gd name="connsiteY47" fmla="*/ 3743844 h 6858000"/>
              <a:gd name="connsiteX48" fmla="*/ 6370409 w 12192000"/>
              <a:gd name="connsiteY48" fmla="*/ 3754454 h 6858000"/>
              <a:gd name="connsiteX49" fmla="*/ 6373773 w 12192000"/>
              <a:gd name="connsiteY49" fmla="*/ 3768237 h 6858000"/>
              <a:gd name="connsiteX50" fmla="*/ 6375298 w 12192000"/>
              <a:gd name="connsiteY50" fmla="*/ 3796540 h 6858000"/>
              <a:gd name="connsiteX51" fmla="*/ 6253487 w 12192000"/>
              <a:gd name="connsiteY51" fmla="*/ 3856948 h 6858000"/>
              <a:gd name="connsiteX52" fmla="*/ 6385416 w 12192000"/>
              <a:gd name="connsiteY52" fmla="*/ 4014409 h 6858000"/>
              <a:gd name="connsiteX53" fmla="*/ 6374795 w 12192000"/>
              <a:gd name="connsiteY53" fmla="*/ 4038554 h 6858000"/>
              <a:gd name="connsiteX54" fmla="*/ 6351015 w 12192000"/>
              <a:gd name="connsiteY54" fmla="*/ 4150489 h 6858000"/>
              <a:gd name="connsiteX55" fmla="*/ 6340821 w 12192000"/>
              <a:gd name="connsiteY55" fmla="*/ 4212706 h 6858000"/>
              <a:gd name="connsiteX56" fmla="*/ 12191999 w 12192000"/>
              <a:gd name="connsiteY56" fmla="*/ 4212706 h 6858000"/>
              <a:gd name="connsiteX57" fmla="*/ 12191999 w 12192000"/>
              <a:gd name="connsiteY57" fmla="*/ 0 h 6858000"/>
              <a:gd name="connsiteX58" fmla="*/ 12192000 w 12192000"/>
              <a:gd name="connsiteY58" fmla="*/ 0 h 6858000"/>
              <a:gd name="connsiteX59" fmla="*/ 12192000 w 12192000"/>
              <a:gd name="connsiteY59" fmla="*/ 6858000 h 6858000"/>
              <a:gd name="connsiteX60" fmla="*/ 12191999 w 12192000"/>
              <a:gd name="connsiteY60" fmla="*/ 6858000 h 6858000"/>
              <a:gd name="connsiteX61" fmla="*/ 12191999 w 12192000"/>
              <a:gd name="connsiteY61" fmla="*/ 4323902 h 6858000"/>
              <a:gd name="connsiteX62" fmla="*/ 9307672 w 12192000"/>
              <a:gd name="connsiteY62" fmla="*/ 4323902 h 6858000"/>
              <a:gd name="connsiteX63" fmla="*/ 9307672 w 12192000"/>
              <a:gd name="connsiteY63" fmla="*/ 6858000 h 6858000"/>
              <a:gd name="connsiteX64" fmla="*/ 0 w 12192000"/>
              <a:gd name="connsiteY6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12192000" h="6858000">
                <a:moveTo>
                  <a:pt x="6315529" y="4323896"/>
                </a:moveTo>
                <a:lnTo>
                  <a:pt x="6295588" y="4367579"/>
                </a:lnTo>
                <a:cubicBezTo>
                  <a:pt x="6278024" y="4397022"/>
                  <a:pt x="6253813" y="4421099"/>
                  <a:pt x="6219229" y="4436818"/>
                </a:cubicBezTo>
                <a:cubicBezTo>
                  <a:pt x="6148079" y="4469666"/>
                  <a:pt x="6116436" y="4572066"/>
                  <a:pt x="6065687" y="4637204"/>
                </a:cubicBezTo>
                <a:cubicBezTo>
                  <a:pt x="5888713" y="4862696"/>
                  <a:pt x="5773979" y="5125824"/>
                  <a:pt x="5727387" y="5460076"/>
                </a:cubicBezTo>
                <a:cubicBezTo>
                  <a:pt x="5714326" y="5552523"/>
                  <a:pt x="5656974" y="5638673"/>
                  <a:pt x="5620972" y="5725836"/>
                </a:cubicBezTo>
                <a:cubicBezTo>
                  <a:pt x="5641553" y="5779043"/>
                  <a:pt x="5738619" y="5631221"/>
                  <a:pt x="5707795" y="5790089"/>
                </a:cubicBezTo>
                <a:cubicBezTo>
                  <a:pt x="5684453" y="5909876"/>
                  <a:pt x="5617437" y="5996827"/>
                  <a:pt x="5554627" y="6078873"/>
                </a:cubicBezTo>
                <a:cubicBezTo>
                  <a:pt x="5482491" y="6172498"/>
                  <a:pt x="5402203" y="6253366"/>
                  <a:pt x="5373489" y="6402408"/>
                </a:cubicBezTo>
                <a:cubicBezTo>
                  <a:pt x="5371924" y="6410357"/>
                  <a:pt x="5276557" y="6577417"/>
                  <a:pt x="5099999" y="6827527"/>
                </a:cubicBezTo>
                <a:lnTo>
                  <a:pt x="5078133" y="6857998"/>
                </a:lnTo>
                <a:lnTo>
                  <a:pt x="9179960" y="6857998"/>
                </a:lnTo>
                <a:lnTo>
                  <a:pt x="9179960" y="4323896"/>
                </a:lnTo>
                <a:close/>
                <a:moveTo>
                  <a:pt x="0" y="0"/>
                </a:moveTo>
                <a:lnTo>
                  <a:pt x="5872711" y="0"/>
                </a:lnTo>
                <a:lnTo>
                  <a:pt x="5885421" y="20207"/>
                </a:lnTo>
                <a:cubicBezTo>
                  <a:pt x="5896481" y="32882"/>
                  <a:pt x="5909484" y="42864"/>
                  <a:pt x="5925300" y="48911"/>
                </a:cubicBezTo>
                <a:cubicBezTo>
                  <a:pt x="5940498" y="54526"/>
                  <a:pt x="5945509" y="75042"/>
                  <a:pt x="5940039" y="101212"/>
                </a:cubicBezTo>
                <a:cubicBezTo>
                  <a:pt x="5921950" y="187894"/>
                  <a:pt x="5936667" y="254951"/>
                  <a:pt x="5969942" y="311282"/>
                </a:cubicBezTo>
                <a:cubicBezTo>
                  <a:pt x="5981709" y="330926"/>
                  <a:pt x="5977292" y="344422"/>
                  <a:pt x="5961238" y="357643"/>
                </a:cubicBezTo>
                <a:cubicBezTo>
                  <a:pt x="5942802" y="372223"/>
                  <a:pt x="5928461" y="393565"/>
                  <a:pt x="5917195" y="420369"/>
                </a:cubicBezTo>
                <a:cubicBezTo>
                  <a:pt x="5898701" y="463685"/>
                  <a:pt x="5889992" y="510050"/>
                  <a:pt x="5882753" y="556832"/>
                </a:cubicBezTo>
                <a:cubicBezTo>
                  <a:pt x="5871511" y="630206"/>
                  <a:pt x="5858246" y="700969"/>
                  <a:pt x="5814490" y="757416"/>
                </a:cubicBezTo>
                <a:cubicBezTo>
                  <a:pt x="5801465" y="774559"/>
                  <a:pt x="5791019" y="796511"/>
                  <a:pt x="5780064" y="817804"/>
                </a:cubicBezTo>
                <a:cubicBezTo>
                  <a:pt x="5783558" y="836359"/>
                  <a:pt x="5792196" y="849005"/>
                  <a:pt x="5808232" y="850533"/>
                </a:cubicBezTo>
                <a:cubicBezTo>
                  <a:pt x="5910296" y="860624"/>
                  <a:pt x="5905771" y="962632"/>
                  <a:pt x="5906473" y="1076571"/>
                </a:cubicBezTo>
                <a:cubicBezTo>
                  <a:pt x="5907545" y="1217584"/>
                  <a:pt x="5849973" y="1296799"/>
                  <a:pt x="5778623" y="1369280"/>
                </a:cubicBezTo>
                <a:cubicBezTo>
                  <a:pt x="5754207" y="1393852"/>
                  <a:pt x="5718605" y="1401742"/>
                  <a:pt x="5710841" y="1462628"/>
                </a:cubicBezTo>
                <a:cubicBezTo>
                  <a:pt x="5753463" y="1508141"/>
                  <a:pt x="5802053" y="1451295"/>
                  <a:pt x="5846774" y="1455933"/>
                </a:cubicBezTo>
                <a:cubicBezTo>
                  <a:pt x="5883727" y="1460129"/>
                  <a:pt x="5943609" y="1438568"/>
                  <a:pt x="5897329" y="1553073"/>
                </a:cubicBezTo>
                <a:cubicBezTo>
                  <a:pt x="5883856" y="1586627"/>
                  <a:pt x="5901366" y="1604100"/>
                  <a:pt x="5919735" y="1602736"/>
                </a:cubicBezTo>
                <a:cubicBezTo>
                  <a:pt x="6068526" y="1589022"/>
                  <a:pt x="6006837" y="1813624"/>
                  <a:pt x="6057874" y="1910648"/>
                </a:cubicBezTo>
                <a:cubicBezTo>
                  <a:pt x="6072264" y="1936644"/>
                  <a:pt x="6059978" y="1992417"/>
                  <a:pt x="6039719" y="2010547"/>
                </a:cubicBezTo>
                <a:cubicBezTo>
                  <a:pt x="5911143" y="2127229"/>
                  <a:pt x="5899692" y="2331836"/>
                  <a:pt x="5841713" y="2520599"/>
                </a:cubicBezTo>
                <a:cubicBezTo>
                  <a:pt x="5912636" y="2572423"/>
                  <a:pt x="5995799" y="2566926"/>
                  <a:pt x="6071734" y="2593468"/>
                </a:cubicBezTo>
                <a:cubicBezTo>
                  <a:pt x="6150607" y="2620843"/>
                  <a:pt x="6151703" y="2655507"/>
                  <a:pt x="6092050" y="2806646"/>
                </a:cubicBezTo>
                <a:cubicBezTo>
                  <a:pt x="6259331" y="2795420"/>
                  <a:pt x="6259331" y="2795420"/>
                  <a:pt x="6215122" y="3021197"/>
                </a:cubicBezTo>
                <a:cubicBezTo>
                  <a:pt x="6259035" y="3016573"/>
                  <a:pt x="6302431" y="3085300"/>
                  <a:pt x="6338100" y="3178087"/>
                </a:cubicBezTo>
                <a:lnTo>
                  <a:pt x="6343927" y="3194685"/>
                </a:lnTo>
                <a:lnTo>
                  <a:pt x="6343850" y="3201174"/>
                </a:lnTo>
                <a:cubicBezTo>
                  <a:pt x="6346866" y="3232770"/>
                  <a:pt x="6355995" y="3253323"/>
                  <a:pt x="6366375" y="3271251"/>
                </a:cubicBezTo>
                <a:lnTo>
                  <a:pt x="6369430" y="3276240"/>
                </a:lnTo>
                <a:lnTo>
                  <a:pt x="6392405" y="3360437"/>
                </a:lnTo>
                <a:lnTo>
                  <a:pt x="6397993" y="3390203"/>
                </a:lnTo>
                <a:lnTo>
                  <a:pt x="6394652" y="3402205"/>
                </a:lnTo>
                <a:cubicBezTo>
                  <a:pt x="6388505" y="3414621"/>
                  <a:pt x="6379344" y="3427747"/>
                  <a:pt x="6366662" y="3442044"/>
                </a:cubicBezTo>
                <a:cubicBezTo>
                  <a:pt x="6239481" y="3584662"/>
                  <a:pt x="6224938" y="3605480"/>
                  <a:pt x="6320915" y="3701547"/>
                </a:cubicBezTo>
                <a:lnTo>
                  <a:pt x="6364618" y="3743844"/>
                </a:lnTo>
                <a:lnTo>
                  <a:pt x="6370409" y="3754454"/>
                </a:lnTo>
                <a:lnTo>
                  <a:pt x="6373773" y="3768237"/>
                </a:lnTo>
                <a:cubicBezTo>
                  <a:pt x="6374277" y="3777528"/>
                  <a:pt x="6374207" y="3788146"/>
                  <a:pt x="6375298" y="3796540"/>
                </a:cubicBezTo>
                <a:cubicBezTo>
                  <a:pt x="6339717" y="3831045"/>
                  <a:pt x="6294642" y="3774365"/>
                  <a:pt x="6253487" y="3856948"/>
                </a:cubicBezTo>
                <a:lnTo>
                  <a:pt x="6385416" y="4014409"/>
                </a:lnTo>
                <a:lnTo>
                  <a:pt x="6374795" y="4038554"/>
                </a:lnTo>
                <a:cubicBezTo>
                  <a:pt x="6363579" y="4073249"/>
                  <a:pt x="6356895" y="4111559"/>
                  <a:pt x="6351015" y="4150489"/>
                </a:cubicBezTo>
                <a:lnTo>
                  <a:pt x="6340821" y="4212706"/>
                </a:lnTo>
                <a:lnTo>
                  <a:pt x="12191999" y="4212706"/>
                </a:lnTo>
                <a:lnTo>
                  <a:pt x="12191999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12191999" y="6858000"/>
                </a:lnTo>
                <a:lnTo>
                  <a:pt x="12191999" y="4323902"/>
                </a:lnTo>
                <a:lnTo>
                  <a:pt x="9307672" y="4323902"/>
                </a:lnTo>
                <a:lnTo>
                  <a:pt x="930767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pPr defTabSz="457200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D5490454-928F-B9C6-C3B8-47002E84E4FF}"/>
              </a:ext>
            </a:extLst>
          </p:cNvPr>
          <p:cNvSpPr txBox="1"/>
          <p:nvPr/>
        </p:nvSpPr>
        <p:spPr>
          <a:xfrm>
            <a:off x="1257300" y="1026695"/>
            <a:ext cx="6521922" cy="888732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R="0" lvl="0" fontAlgn="auto">
              <a:lnSpc>
                <a:spcPct val="90000"/>
              </a:lnSpc>
              <a:spcBef>
                <a:spcPts val="0"/>
              </a:spcBef>
              <a:spcAft>
                <a:spcPts val="660"/>
              </a:spcAft>
              <a:buClrTx/>
              <a:buSzTx/>
              <a:tabLst/>
              <a:defRPr/>
            </a:pPr>
            <a:r>
              <a:rPr lang="en-US" sz="2400" b="1" dirty="0">
                <a:solidFill>
                  <a:srgbClr val="0893A9"/>
                </a:solidFill>
                <a:latin typeface="Open Sans    "/>
                <a:sym typeface="Open Sans Bold"/>
              </a:rPr>
              <a:t>Miten?</a:t>
            </a:r>
          </a:p>
          <a:p>
            <a:pPr marL="341630" indent="-341630">
              <a:buFont typeface="Arial" panose="020B0604020202020204" pitchFamily="34" charset="0"/>
              <a:buChar char="•"/>
            </a:pPr>
            <a:r>
              <a:rPr lang="en-US" sz="2400" dirty="0" err="1">
                <a:latin typeface="Open Sans"/>
                <a:ea typeface="Open Sans"/>
                <a:cs typeface="Open Sans"/>
              </a:rPr>
              <a:t>Jalkaudutaan</a:t>
            </a:r>
            <a:r>
              <a:rPr lang="en-US" sz="2400" dirty="0">
                <a:latin typeface="Open Sans"/>
                <a:ea typeface="Open Sans"/>
                <a:cs typeface="Open Sans"/>
              </a:rPr>
              <a:t> </a:t>
            </a:r>
            <a:r>
              <a:rPr lang="en-US" sz="2400" dirty="0" err="1">
                <a:latin typeface="Open Sans"/>
                <a:ea typeface="Open Sans"/>
                <a:cs typeface="Open Sans"/>
              </a:rPr>
              <a:t>asiakkaiden</a:t>
            </a:r>
            <a:r>
              <a:rPr lang="en-US" sz="2400" dirty="0">
                <a:latin typeface="Open Sans"/>
                <a:ea typeface="Open Sans"/>
                <a:cs typeface="Open Sans"/>
              </a:rPr>
              <a:t> ja </a:t>
            </a:r>
            <a:r>
              <a:rPr lang="en-US" sz="2400" dirty="0" err="1">
                <a:latin typeface="Open Sans"/>
                <a:ea typeface="Open Sans"/>
                <a:cs typeface="Open Sans"/>
              </a:rPr>
              <a:t>ammattilaisten</a:t>
            </a:r>
            <a:r>
              <a:rPr lang="en-US" sz="2400" dirty="0">
                <a:latin typeface="Open Sans"/>
                <a:ea typeface="Open Sans"/>
                <a:cs typeface="Open Sans"/>
              </a:rPr>
              <a:t> </a:t>
            </a:r>
            <a:r>
              <a:rPr lang="en-US" sz="2400" dirty="0" err="1">
                <a:latin typeface="Open Sans"/>
                <a:ea typeface="Open Sans"/>
                <a:cs typeface="Open Sans"/>
              </a:rPr>
              <a:t>keskuuteen</a:t>
            </a:r>
            <a:r>
              <a:rPr lang="en-US" sz="2400" dirty="0">
                <a:latin typeface="Open Sans"/>
                <a:ea typeface="Open Sans"/>
                <a:cs typeface="Open Sans"/>
              </a:rPr>
              <a:t>. </a:t>
            </a:r>
            <a:r>
              <a:rPr lang="en-US" sz="2400" dirty="0" err="1">
                <a:latin typeface="Open Sans"/>
                <a:ea typeface="Open Sans"/>
                <a:cs typeface="Open Sans"/>
              </a:rPr>
              <a:t>Tukipistetyöllä</a:t>
            </a:r>
            <a:r>
              <a:rPr lang="en-US" sz="2400" dirty="0">
                <a:latin typeface="Open Sans"/>
                <a:ea typeface="Open Sans"/>
                <a:cs typeface="Open Sans"/>
              </a:rPr>
              <a:t> </a:t>
            </a:r>
            <a:r>
              <a:rPr lang="en-US" sz="2400" dirty="0" err="1">
                <a:latin typeface="Open Sans"/>
                <a:ea typeface="Open Sans"/>
                <a:cs typeface="Open Sans"/>
              </a:rPr>
              <a:t>mahdollistetaan</a:t>
            </a:r>
            <a:r>
              <a:rPr lang="en-US" sz="2400" dirty="0">
                <a:latin typeface="Open Sans"/>
                <a:ea typeface="Open Sans"/>
                <a:cs typeface="Open Sans"/>
              </a:rPr>
              <a:t> </a:t>
            </a:r>
            <a:r>
              <a:rPr lang="en-US" sz="2400" dirty="0" err="1">
                <a:latin typeface="Open Sans"/>
                <a:ea typeface="Open Sans"/>
                <a:cs typeface="Open Sans"/>
              </a:rPr>
              <a:t>mahdollisimman</a:t>
            </a:r>
            <a:r>
              <a:rPr lang="en-US" sz="2400" dirty="0">
                <a:latin typeface="Open Sans"/>
                <a:ea typeface="Open Sans"/>
                <a:cs typeface="Open Sans"/>
              </a:rPr>
              <a:t> </a:t>
            </a:r>
            <a:r>
              <a:rPr lang="en-US" sz="2400" dirty="0" err="1">
                <a:latin typeface="Open Sans"/>
                <a:ea typeface="Open Sans"/>
                <a:cs typeface="Open Sans"/>
              </a:rPr>
              <a:t>matalan</a:t>
            </a:r>
            <a:r>
              <a:rPr lang="en-US" sz="2400" dirty="0">
                <a:latin typeface="Open Sans"/>
                <a:ea typeface="Open Sans"/>
                <a:cs typeface="Open Sans"/>
              </a:rPr>
              <a:t> </a:t>
            </a:r>
            <a:r>
              <a:rPr lang="en-US" sz="2400" dirty="0" err="1">
                <a:latin typeface="Open Sans"/>
                <a:ea typeface="Open Sans"/>
                <a:cs typeface="Open Sans"/>
              </a:rPr>
              <a:t>kynnyksen</a:t>
            </a:r>
            <a:r>
              <a:rPr lang="en-US" sz="2400" dirty="0">
                <a:latin typeface="Open Sans"/>
                <a:ea typeface="Open Sans"/>
                <a:cs typeface="Open Sans"/>
              </a:rPr>
              <a:t> </a:t>
            </a:r>
            <a:r>
              <a:rPr lang="en-US" sz="2400" dirty="0" err="1">
                <a:latin typeface="Open Sans"/>
                <a:ea typeface="Open Sans"/>
                <a:cs typeface="Open Sans"/>
              </a:rPr>
              <a:t>kohtaaminen</a:t>
            </a:r>
            <a:r>
              <a:rPr lang="en-US" sz="2400" dirty="0">
                <a:latin typeface="Open Sans"/>
                <a:ea typeface="Open Sans"/>
                <a:cs typeface="Open Sans"/>
              </a:rPr>
              <a:t>.</a:t>
            </a:r>
          </a:p>
          <a:p>
            <a:pPr marL="341630" indent="-341630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Verkostoyhteistyö</a:t>
            </a:r>
            <a:endParaRPr lang="en-US" sz="24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341630" indent="-341630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Järjestetään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infotilaisuuksia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sekä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käytännön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perehdytyksiä</a:t>
            </a:r>
            <a:endParaRPr lang="en-US" sz="24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341630" indent="-34163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34163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>
              <a:lnSpc>
                <a:spcPct val="90000"/>
              </a:lnSpc>
              <a:spcAft>
                <a:spcPts val="660"/>
              </a:spcAft>
            </a:pPr>
            <a:r>
              <a:rPr lang="en-US" sz="2400" b="1" dirty="0" err="1">
                <a:solidFill>
                  <a:srgbClr val="0893A9"/>
                </a:solidFill>
                <a:latin typeface="Open Sans"/>
                <a:ea typeface="Open Sans"/>
                <a:cs typeface="Open Sans"/>
                <a:sym typeface="Open Sans"/>
              </a:rPr>
              <a:t>Mittarit</a:t>
            </a:r>
            <a:endParaRPr lang="en-US" sz="2400" b="1" dirty="0">
              <a:solidFill>
                <a:srgbClr val="0893A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42900" indent="-342900">
              <a:lnSpc>
                <a:spcPct val="90000"/>
              </a:lnSpc>
              <a:spcAft>
                <a:spcPts val="660"/>
              </a:spcAft>
              <a:buFont typeface="Arial"/>
              <a:buChar char="•"/>
              <a:defRPr/>
            </a:pPr>
            <a:r>
              <a:rPr lang="en-US" sz="2400" dirty="0" err="1">
                <a:latin typeface="Open Sans"/>
                <a:ea typeface="Open Sans"/>
                <a:cs typeface="Open Sans"/>
              </a:rPr>
              <a:t>Tilaisuuksien</a:t>
            </a:r>
            <a:r>
              <a:rPr lang="en-US" sz="2400" dirty="0">
                <a:latin typeface="Open Sans"/>
                <a:ea typeface="Open Sans"/>
                <a:cs typeface="Open Sans"/>
              </a:rPr>
              <a:t> ja </a:t>
            </a:r>
            <a:r>
              <a:rPr lang="en-US" sz="2400" dirty="0" err="1">
                <a:latin typeface="Open Sans"/>
                <a:ea typeface="Open Sans"/>
                <a:cs typeface="Open Sans"/>
              </a:rPr>
              <a:t>niihin</a:t>
            </a:r>
            <a:r>
              <a:rPr lang="en-US" sz="2400" dirty="0">
                <a:latin typeface="Open Sans"/>
                <a:ea typeface="Open Sans"/>
                <a:cs typeface="Open Sans"/>
              </a:rPr>
              <a:t> </a:t>
            </a:r>
            <a:r>
              <a:rPr lang="en-US" sz="2400" dirty="0" err="1">
                <a:latin typeface="Open Sans"/>
                <a:ea typeface="Open Sans"/>
                <a:cs typeface="Open Sans"/>
              </a:rPr>
              <a:t>osallistujien</a:t>
            </a:r>
            <a:r>
              <a:rPr lang="en-US" sz="2400" dirty="0">
                <a:latin typeface="Open Sans"/>
                <a:ea typeface="Open Sans"/>
                <a:cs typeface="Open Sans"/>
              </a:rPr>
              <a:t> </a:t>
            </a:r>
            <a:r>
              <a:rPr lang="en-US" sz="2400" dirty="0" err="1">
                <a:latin typeface="Open Sans"/>
                <a:ea typeface="Open Sans"/>
                <a:cs typeface="Open Sans"/>
              </a:rPr>
              <a:t>määrä</a:t>
            </a:r>
            <a:r>
              <a:rPr lang="en-US" sz="2400" dirty="0">
                <a:latin typeface="Open Sans"/>
                <a:ea typeface="Open Sans"/>
                <a:cs typeface="Open Sans"/>
              </a:rPr>
              <a:t>.</a:t>
            </a:r>
            <a:endParaRPr lang="en-US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>
              <a:lnSpc>
                <a:spcPct val="90000"/>
              </a:lnSpc>
              <a:spcAft>
                <a:spcPts val="660"/>
              </a:spcAft>
              <a:buFont typeface="Arial"/>
              <a:buChar char="•"/>
              <a:defRPr/>
            </a:pPr>
            <a:r>
              <a:rPr lang="en-US" sz="2400" dirty="0" err="1">
                <a:latin typeface="Open Sans"/>
                <a:ea typeface="Open Sans"/>
                <a:cs typeface="Open Sans"/>
              </a:rPr>
              <a:t>Osallistujien</a:t>
            </a:r>
            <a:r>
              <a:rPr lang="en-US" sz="2400" dirty="0">
                <a:latin typeface="Open Sans"/>
                <a:ea typeface="Open Sans"/>
                <a:cs typeface="Open Sans"/>
              </a:rPr>
              <a:t> </a:t>
            </a:r>
            <a:r>
              <a:rPr lang="en-US" sz="2400" dirty="0" err="1">
                <a:latin typeface="Open Sans"/>
                <a:ea typeface="Open Sans"/>
                <a:cs typeface="Open Sans"/>
              </a:rPr>
              <a:t>kokemus</a:t>
            </a:r>
            <a:r>
              <a:rPr lang="en-US" sz="2400" dirty="0">
                <a:latin typeface="Open Sans"/>
                <a:ea typeface="Open Sans"/>
                <a:cs typeface="Open Sans"/>
              </a:rPr>
              <a:t> </a:t>
            </a:r>
            <a:r>
              <a:rPr lang="en-US" sz="2400" dirty="0" err="1">
                <a:latin typeface="Open Sans"/>
                <a:ea typeface="Open Sans"/>
                <a:cs typeface="Open Sans"/>
              </a:rPr>
              <a:t>tilaisuuden</a:t>
            </a:r>
            <a:r>
              <a:rPr lang="en-US" sz="2400" dirty="0">
                <a:latin typeface="Open Sans"/>
                <a:ea typeface="Open Sans"/>
                <a:cs typeface="Open Sans"/>
              </a:rPr>
              <a:t> </a:t>
            </a:r>
            <a:r>
              <a:rPr lang="en-US" sz="2400" dirty="0" err="1">
                <a:latin typeface="Open Sans"/>
                <a:ea typeface="Open Sans"/>
                <a:cs typeface="Open Sans"/>
              </a:rPr>
              <a:t>hyödyllisyydestä</a:t>
            </a:r>
            <a:r>
              <a:rPr lang="en-US" sz="2400" dirty="0">
                <a:latin typeface="Open Sans"/>
                <a:ea typeface="Open Sans"/>
                <a:cs typeface="Open Sans"/>
              </a:rPr>
              <a:t> </a:t>
            </a:r>
            <a:r>
              <a:rPr lang="en-US" sz="2400" dirty="0" err="1">
                <a:latin typeface="Open Sans"/>
                <a:ea typeface="Open Sans"/>
                <a:cs typeface="Open Sans"/>
              </a:rPr>
              <a:t>suhteessa</a:t>
            </a:r>
            <a:r>
              <a:rPr lang="en-US" sz="2400" dirty="0">
                <a:latin typeface="Open Sans"/>
                <a:ea typeface="Open Sans"/>
                <a:cs typeface="Open Sans"/>
              </a:rPr>
              <a:t> </a:t>
            </a:r>
            <a:r>
              <a:rPr lang="en-US" sz="2400" dirty="0" err="1">
                <a:latin typeface="Open Sans"/>
                <a:ea typeface="Open Sans"/>
                <a:cs typeface="Open Sans"/>
              </a:rPr>
              <a:t>omiin</a:t>
            </a:r>
            <a:r>
              <a:rPr lang="en-US" sz="2400" dirty="0">
                <a:latin typeface="Open Sans"/>
                <a:ea typeface="Open Sans"/>
                <a:cs typeface="Open Sans"/>
              </a:rPr>
              <a:t> </a:t>
            </a:r>
            <a:r>
              <a:rPr lang="en-US" sz="2400" dirty="0" err="1">
                <a:latin typeface="Open Sans"/>
                <a:ea typeface="Open Sans"/>
                <a:cs typeface="Open Sans"/>
              </a:rPr>
              <a:t>valmiuksiin</a:t>
            </a:r>
            <a:r>
              <a:rPr lang="en-US" sz="2400" dirty="0">
                <a:latin typeface="Open Sans"/>
                <a:ea typeface="Open Sans"/>
                <a:cs typeface="Open Sans"/>
              </a:rPr>
              <a:t> </a:t>
            </a:r>
            <a:r>
              <a:rPr lang="en-US" sz="2400" dirty="0" err="1">
                <a:latin typeface="Open Sans"/>
                <a:ea typeface="Open Sans"/>
                <a:cs typeface="Open Sans"/>
              </a:rPr>
              <a:t>kohdata</a:t>
            </a:r>
            <a:r>
              <a:rPr lang="en-US" sz="2400" dirty="0">
                <a:latin typeface="Open Sans"/>
                <a:ea typeface="Open Sans"/>
                <a:cs typeface="Open Sans"/>
              </a:rPr>
              <a:t> </a:t>
            </a:r>
            <a:r>
              <a:rPr lang="en-US" sz="2400" dirty="0" err="1">
                <a:latin typeface="Open Sans"/>
                <a:ea typeface="Open Sans"/>
                <a:cs typeface="Open Sans"/>
              </a:rPr>
              <a:t>taloudellisen</a:t>
            </a:r>
            <a:r>
              <a:rPr lang="en-US" sz="2400" dirty="0">
                <a:latin typeface="Open Sans"/>
                <a:ea typeface="Open Sans"/>
                <a:cs typeface="Open Sans"/>
              </a:rPr>
              <a:t> </a:t>
            </a:r>
            <a:r>
              <a:rPr lang="en-US" sz="2400" dirty="0" err="1">
                <a:latin typeface="Open Sans"/>
                <a:ea typeface="Open Sans"/>
                <a:cs typeface="Open Sans"/>
              </a:rPr>
              <a:t>väkivallan</a:t>
            </a:r>
            <a:r>
              <a:rPr lang="en-US" sz="2400" dirty="0">
                <a:latin typeface="Open Sans"/>
                <a:ea typeface="Open Sans"/>
                <a:cs typeface="Open Sans"/>
              </a:rPr>
              <a:t> </a:t>
            </a:r>
            <a:r>
              <a:rPr lang="en-US" sz="2400" dirty="0" err="1">
                <a:latin typeface="Open Sans"/>
                <a:ea typeface="Open Sans"/>
                <a:cs typeface="Open Sans"/>
              </a:rPr>
              <a:t>kokijoita</a:t>
            </a:r>
            <a:r>
              <a:rPr lang="en-US" sz="2400" dirty="0">
                <a:latin typeface="Open Sans"/>
                <a:ea typeface="Open Sans"/>
                <a:cs typeface="Open Sans"/>
              </a:rPr>
              <a:t> </a:t>
            </a:r>
            <a:r>
              <a:rPr lang="en-US" sz="2400" dirty="0" err="1">
                <a:latin typeface="Open Sans"/>
                <a:ea typeface="Open Sans"/>
                <a:cs typeface="Open Sans"/>
              </a:rPr>
              <a:t>työssään</a:t>
            </a:r>
            <a:r>
              <a:rPr lang="en-US" sz="2400" dirty="0">
                <a:latin typeface="Open Sans"/>
                <a:ea typeface="Open Sans"/>
                <a:cs typeface="Open Sans"/>
              </a:rPr>
              <a:t>. (</a:t>
            </a:r>
            <a:r>
              <a:rPr lang="en-US" sz="2400" dirty="0" err="1">
                <a:latin typeface="Open Sans"/>
                <a:ea typeface="Open Sans"/>
                <a:cs typeface="Open Sans"/>
              </a:rPr>
              <a:t>Palautekysely</a:t>
            </a:r>
            <a:r>
              <a:rPr lang="en-US" sz="2400" dirty="0">
                <a:latin typeface="Open Sans"/>
                <a:ea typeface="Open Sans"/>
                <a:cs typeface="Open Sans"/>
              </a:rPr>
              <a:t>)</a:t>
            </a:r>
            <a:endParaRPr lang="en-US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>
              <a:lnSpc>
                <a:spcPct val="90000"/>
              </a:lnSpc>
              <a:spcAft>
                <a:spcPts val="660"/>
              </a:spcAft>
              <a:buFont typeface="Arial"/>
              <a:buChar char="•"/>
              <a:defRPr/>
            </a:pPr>
            <a:endParaRPr lang="en-US" sz="2400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>
              <a:lnSpc>
                <a:spcPct val="90000"/>
              </a:lnSpc>
              <a:spcAft>
                <a:spcPts val="660"/>
              </a:spcAft>
              <a:buFont typeface="Arial"/>
              <a:buChar char="•"/>
              <a:defRPr/>
            </a:pPr>
            <a:endParaRPr lang="en-US" sz="2400" b="1" dirty="0">
              <a:solidFill>
                <a:srgbClr val="0893A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1630" indent="-341630">
              <a:lnSpc>
                <a:spcPct val="90000"/>
              </a:lnSpc>
              <a:spcAft>
                <a:spcPts val="660"/>
              </a:spcAft>
              <a:buFont typeface="Arial" panose="020B0604020202020204" pitchFamily="34" charset="0"/>
              <a:buChar char="•"/>
              <a:defRPr/>
            </a:pPr>
            <a:endParaRPr lang="en-US" sz="2400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90000"/>
              </a:lnSpc>
              <a:spcAft>
                <a:spcPts val="600"/>
              </a:spcAft>
              <a:defRPr/>
            </a:pPr>
            <a:endParaRPr lang="en-US" sz="2400" b="1" dirty="0">
              <a:solidFill>
                <a:srgbClr val="0893A9"/>
              </a:solidFill>
              <a:latin typeface="Open Sans    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ED2F7AFC-A981-6FA5-418E-4EA0F95D2525}"/>
              </a:ext>
            </a:extLst>
          </p:cNvPr>
          <p:cNvSpPr txBox="1"/>
          <p:nvPr/>
        </p:nvSpPr>
        <p:spPr>
          <a:xfrm>
            <a:off x="9447772" y="7894380"/>
            <a:ext cx="3768636" cy="644381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 defTabSz="398181">
              <a:lnSpc>
                <a:spcPts val="1518"/>
              </a:lnSpc>
              <a:spcAft>
                <a:spcPts val="311"/>
              </a:spcAft>
            </a:pPr>
            <a:r>
              <a:rPr lang="en-US" sz="1084" b="1" kern="1200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TURVAISUUS</a:t>
            </a:r>
            <a:endParaRPr lang="en-US" sz="2490" b="1" dirty="0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600C61A2-B152-B227-6300-FC301589D11F}"/>
              </a:ext>
            </a:extLst>
          </p:cNvPr>
          <p:cNvGrpSpPr/>
          <p:nvPr/>
        </p:nvGrpSpPr>
        <p:grpSpPr>
          <a:xfrm>
            <a:off x="9447772" y="7960181"/>
            <a:ext cx="3768636" cy="644382"/>
            <a:chOff x="0" y="0"/>
            <a:chExt cx="2219334" cy="331848"/>
          </a:xfrm>
        </p:grpSpPr>
        <p:sp>
          <p:nvSpPr>
            <p:cNvPr id="9" name="Freeform 3">
              <a:extLst>
                <a:ext uri="{FF2B5EF4-FFF2-40B4-BE49-F238E27FC236}">
                  <a16:creationId xmlns:a16="http://schemas.microsoft.com/office/drawing/2014/main" id="{03FDC084-D754-6E79-9AA3-0998C90045B2}"/>
                </a:ext>
              </a:extLst>
            </p:cNvPr>
            <p:cNvSpPr/>
            <p:nvPr/>
          </p:nvSpPr>
          <p:spPr>
            <a:xfrm>
              <a:off x="0" y="0"/>
              <a:ext cx="2219334" cy="331848"/>
            </a:xfrm>
            <a:custGeom>
              <a:avLst/>
              <a:gdLst/>
              <a:ahLst/>
              <a:cxnLst/>
              <a:rect l="l" t="t" r="r" b="b"/>
              <a:pathLst>
                <a:path w="2219334" h="331848">
                  <a:moveTo>
                    <a:pt x="46856" y="0"/>
                  </a:moveTo>
                  <a:lnTo>
                    <a:pt x="2172478" y="0"/>
                  </a:lnTo>
                  <a:cubicBezTo>
                    <a:pt x="2198356" y="0"/>
                    <a:pt x="2219334" y="20978"/>
                    <a:pt x="2219334" y="46856"/>
                  </a:cubicBezTo>
                  <a:lnTo>
                    <a:pt x="2219334" y="284992"/>
                  </a:lnTo>
                  <a:cubicBezTo>
                    <a:pt x="2219334" y="310870"/>
                    <a:pt x="2198356" y="331848"/>
                    <a:pt x="2172478" y="331848"/>
                  </a:cubicBezTo>
                  <a:lnTo>
                    <a:pt x="46856" y="331848"/>
                  </a:lnTo>
                  <a:cubicBezTo>
                    <a:pt x="34429" y="331848"/>
                    <a:pt x="22511" y="326912"/>
                    <a:pt x="13724" y="318124"/>
                  </a:cubicBezTo>
                  <a:cubicBezTo>
                    <a:pt x="4937" y="309337"/>
                    <a:pt x="0" y="297419"/>
                    <a:pt x="0" y="284992"/>
                  </a:cubicBezTo>
                  <a:lnTo>
                    <a:pt x="0" y="46856"/>
                  </a:lnTo>
                  <a:cubicBezTo>
                    <a:pt x="0" y="34429"/>
                    <a:pt x="4937" y="22511"/>
                    <a:pt x="13724" y="13724"/>
                  </a:cubicBezTo>
                  <a:cubicBezTo>
                    <a:pt x="22511" y="4937"/>
                    <a:pt x="34429" y="0"/>
                    <a:pt x="46856" y="0"/>
                  </a:cubicBezTo>
                  <a:close/>
                </a:path>
              </a:pathLst>
            </a:custGeom>
            <a:solidFill>
              <a:srgbClr val="0893A9"/>
            </a:solidFill>
          </p:spPr>
          <p:txBody>
            <a:bodyPr/>
            <a:lstStyle/>
            <a:p>
              <a:endParaRPr lang="fi-FI"/>
            </a:p>
          </p:txBody>
        </p:sp>
        <p:sp>
          <p:nvSpPr>
            <p:cNvPr id="10" name="TextBox 4">
              <a:extLst>
                <a:ext uri="{FF2B5EF4-FFF2-40B4-BE49-F238E27FC236}">
                  <a16:creationId xmlns:a16="http://schemas.microsoft.com/office/drawing/2014/main" id="{B0BED9E3-DE00-2A6D-5D62-4854884D3BD8}"/>
                </a:ext>
              </a:extLst>
            </p:cNvPr>
            <p:cNvSpPr txBox="1"/>
            <p:nvPr/>
          </p:nvSpPr>
          <p:spPr>
            <a:xfrm>
              <a:off x="0" y="0"/>
              <a:ext cx="2219334" cy="3318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87"/>
                </a:lnSpc>
              </a:pPr>
              <a:r>
                <a:rPr lang="en-US" sz="2490" b="1" dirty="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ROHKEUS</a:t>
              </a:r>
            </a:p>
          </p:txBody>
        </p:sp>
      </p:grpSp>
      <p:grpSp>
        <p:nvGrpSpPr>
          <p:cNvPr id="3" name="Group 5">
            <a:extLst>
              <a:ext uri="{FF2B5EF4-FFF2-40B4-BE49-F238E27FC236}">
                <a16:creationId xmlns:a16="http://schemas.microsoft.com/office/drawing/2014/main" id="{CBD72CBB-5D2B-C3AD-C3B7-74C3F38539B9}"/>
              </a:ext>
            </a:extLst>
          </p:cNvPr>
          <p:cNvGrpSpPr/>
          <p:nvPr/>
        </p:nvGrpSpPr>
        <p:grpSpPr>
          <a:xfrm>
            <a:off x="14212277" y="6754261"/>
            <a:ext cx="3768636" cy="3047465"/>
            <a:chOff x="0" y="0"/>
            <a:chExt cx="1101631" cy="812800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EC4368A4-E3FB-D08C-CAE0-49B946329443}"/>
                </a:ext>
              </a:extLst>
            </p:cNvPr>
            <p:cNvSpPr/>
            <p:nvPr/>
          </p:nvSpPr>
          <p:spPr>
            <a:xfrm>
              <a:off x="0" y="0"/>
              <a:ext cx="1101631" cy="812800"/>
            </a:xfrm>
            <a:custGeom>
              <a:avLst/>
              <a:gdLst/>
              <a:ahLst/>
              <a:cxnLst/>
              <a:rect l="l" t="t" r="r" b="b"/>
              <a:pathLst>
                <a:path w="1101631" h="812800">
                  <a:moveTo>
                    <a:pt x="28085" y="0"/>
                  </a:moveTo>
                  <a:lnTo>
                    <a:pt x="1073547" y="0"/>
                  </a:lnTo>
                  <a:cubicBezTo>
                    <a:pt x="1080995" y="0"/>
                    <a:pt x="1088139" y="2959"/>
                    <a:pt x="1093406" y="8226"/>
                  </a:cubicBezTo>
                  <a:cubicBezTo>
                    <a:pt x="1098672" y="13493"/>
                    <a:pt x="1101631" y="20636"/>
                    <a:pt x="1101631" y="28085"/>
                  </a:cubicBezTo>
                  <a:lnTo>
                    <a:pt x="1101631" y="784715"/>
                  </a:lnTo>
                  <a:cubicBezTo>
                    <a:pt x="1101631" y="800226"/>
                    <a:pt x="1089057" y="812800"/>
                    <a:pt x="1073547" y="812800"/>
                  </a:cubicBezTo>
                  <a:lnTo>
                    <a:pt x="28085" y="812800"/>
                  </a:lnTo>
                  <a:cubicBezTo>
                    <a:pt x="20636" y="812800"/>
                    <a:pt x="13493" y="809841"/>
                    <a:pt x="8226" y="804574"/>
                  </a:cubicBezTo>
                  <a:cubicBezTo>
                    <a:pt x="2959" y="799307"/>
                    <a:pt x="0" y="792164"/>
                    <a:pt x="0" y="784715"/>
                  </a:cubicBezTo>
                  <a:lnTo>
                    <a:pt x="0" y="28085"/>
                  </a:lnTo>
                  <a:cubicBezTo>
                    <a:pt x="0" y="20636"/>
                    <a:pt x="2959" y="13493"/>
                    <a:pt x="8226" y="8226"/>
                  </a:cubicBezTo>
                  <a:cubicBezTo>
                    <a:pt x="13493" y="2959"/>
                    <a:pt x="20636" y="0"/>
                    <a:pt x="28085" y="0"/>
                  </a:cubicBezTo>
                  <a:close/>
                </a:path>
              </a:pathLst>
            </a:custGeom>
            <a:blipFill>
              <a:blip r:embed="rId2"/>
              <a:stretch>
                <a:fillRect l="-184372" t="-93555" r="-212" b="-23145"/>
              </a:stretch>
            </a:blipFill>
          </p:spPr>
          <p:txBody>
            <a:bodyPr/>
            <a:lstStyle/>
            <a:p>
              <a:endParaRPr lang="fi-FI"/>
            </a:p>
          </p:txBody>
        </p:sp>
      </p:grpSp>
      <p:sp>
        <p:nvSpPr>
          <p:cNvPr id="7" name="Tekstiruutu 6">
            <a:extLst>
              <a:ext uri="{FF2B5EF4-FFF2-40B4-BE49-F238E27FC236}">
                <a16:creationId xmlns:a16="http://schemas.microsoft.com/office/drawing/2014/main" id="{FA89A47A-90A6-349C-3273-85C11C163622}"/>
              </a:ext>
            </a:extLst>
          </p:cNvPr>
          <p:cNvSpPr txBox="1"/>
          <p:nvPr/>
        </p:nvSpPr>
        <p:spPr>
          <a:xfrm>
            <a:off x="9443375" y="8611103"/>
            <a:ext cx="3768636" cy="6463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 defTabSz="748970">
              <a:spcAft>
                <a:spcPts val="660"/>
              </a:spcAft>
            </a:pPr>
            <a:r>
              <a:rPr lang="en-US" b="1" dirty="0">
                <a:solidFill>
                  <a:srgbClr val="0893A9"/>
                </a:solidFill>
                <a:latin typeface="Open Sans Bold"/>
                <a:ea typeface="Open Sans Bold"/>
                <a:cs typeface="Open Sans Bold"/>
              </a:rPr>
              <a:t>TALOUDELLISEN VÄKIVALLAN KOKIJAN TUKI -HANKE</a:t>
            </a:r>
            <a:endParaRPr lang="en-US" sz="1800" b="1" dirty="0">
              <a:solidFill>
                <a:srgbClr val="0893A9"/>
              </a:solidFill>
              <a:latin typeface="Open Sans Bold"/>
              <a:ea typeface="Open Sans Bold"/>
              <a:cs typeface="Open Sans Bold"/>
            </a:endParaRPr>
          </a:p>
        </p:txBody>
      </p:sp>
      <p:sp>
        <p:nvSpPr>
          <p:cNvPr id="15" name="TextBox 11">
            <a:extLst>
              <a:ext uri="{FF2B5EF4-FFF2-40B4-BE49-F238E27FC236}">
                <a16:creationId xmlns:a16="http://schemas.microsoft.com/office/drawing/2014/main" id="{1DC61173-09A5-8A56-AAEB-5294D0D7F6C4}"/>
              </a:ext>
            </a:extLst>
          </p:cNvPr>
          <p:cNvSpPr txBox="1"/>
          <p:nvPr/>
        </p:nvSpPr>
        <p:spPr>
          <a:xfrm>
            <a:off x="10508780" y="1026695"/>
            <a:ext cx="6954495" cy="44319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US" sz="4800" dirty="0">
                <a:solidFill>
                  <a:srgbClr val="0893A9"/>
                </a:solidFill>
                <a:latin typeface="Open Sans Bold"/>
                <a:ea typeface="Open Sans Bold"/>
                <a:cs typeface="Open Sans Bold"/>
              </a:rPr>
              <a:t>LISÄTÄÄN AMMATTILAISTEN ROHKEUTTA OTTAA PUHEEKSI JA PUUTTUA TALOUDELLISEEN VÄKIVALTAAN.</a:t>
            </a:r>
          </a:p>
        </p:txBody>
      </p:sp>
    </p:spTree>
    <p:extLst>
      <p:ext uri="{BB962C8B-B14F-4D97-AF65-F5344CB8AC3E}">
        <p14:creationId xmlns:p14="http://schemas.microsoft.com/office/powerpoint/2010/main" val="145750177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B4032C-1CEA-FD51-61C7-ED04A0AE7D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4E588A02-7F2E-75F6-7D9F-DE12AC4309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342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56" name="Freeform: Shape 55">
            <a:extLst>
              <a:ext uri="{FF2B5EF4-FFF2-40B4-BE49-F238E27FC236}">
                <a16:creationId xmlns:a16="http://schemas.microsoft.com/office/drawing/2014/main" id="{39858918-6287-5385-0FAD-49A1593A64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custGeom>
            <a:avLst/>
            <a:gdLst>
              <a:gd name="connsiteX0" fmla="*/ 6315529 w 12192000"/>
              <a:gd name="connsiteY0" fmla="*/ 4323896 h 6858000"/>
              <a:gd name="connsiteX1" fmla="*/ 6295588 w 12192000"/>
              <a:gd name="connsiteY1" fmla="*/ 4367579 h 6858000"/>
              <a:gd name="connsiteX2" fmla="*/ 6219229 w 12192000"/>
              <a:gd name="connsiteY2" fmla="*/ 4436818 h 6858000"/>
              <a:gd name="connsiteX3" fmla="*/ 6065687 w 12192000"/>
              <a:gd name="connsiteY3" fmla="*/ 4637204 h 6858000"/>
              <a:gd name="connsiteX4" fmla="*/ 5727387 w 12192000"/>
              <a:gd name="connsiteY4" fmla="*/ 5460076 h 6858000"/>
              <a:gd name="connsiteX5" fmla="*/ 5620972 w 12192000"/>
              <a:gd name="connsiteY5" fmla="*/ 5725836 h 6858000"/>
              <a:gd name="connsiteX6" fmla="*/ 5707795 w 12192000"/>
              <a:gd name="connsiteY6" fmla="*/ 5790089 h 6858000"/>
              <a:gd name="connsiteX7" fmla="*/ 5554627 w 12192000"/>
              <a:gd name="connsiteY7" fmla="*/ 6078873 h 6858000"/>
              <a:gd name="connsiteX8" fmla="*/ 5373489 w 12192000"/>
              <a:gd name="connsiteY8" fmla="*/ 6402408 h 6858000"/>
              <a:gd name="connsiteX9" fmla="*/ 5099999 w 12192000"/>
              <a:gd name="connsiteY9" fmla="*/ 6827527 h 6858000"/>
              <a:gd name="connsiteX10" fmla="*/ 5078133 w 12192000"/>
              <a:gd name="connsiteY10" fmla="*/ 6857998 h 6858000"/>
              <a:gd name="connsiteX11" fmla="*/ 9179960 w 12192000"/>
              <a:gd name="connsiteY11" fmla="*/ 6857998 h 6858000"/>
              <a:gd name="connsiteX12" fmla="*/ 9179960 w 12192000"/>
              <a:gd name="connsiteY12" fmla="*/ 4323896 h 6858000"/>
              <a:gd name="connsiteX13" fmla="*/ 0 w 12192000"/>
              <a:gd name="connsiteY13" fmla="*/ 0 h 6858000"/>
              <a:gd name="connsiteX14" fmla="*/ 5872711 w 12192000"/>
              <a:gd name="connsiteY14" fmla="*/ 0 h 6858000"/>
              <a:gd name="connsiteX15" fmla="*/ 5885421 w 12192000"/>
              <a:gd name="connsiteY15" fmla="*/ 20207 h 6858000"/>
              <a:gd name="connsiteX16" fmla="*/ 5925300 w 12192000"/>
              <a:gd name="connsiteY16" fmla="*/ 48911 h 6858000"/>
              <a:gd name="connsiteX17" fmla="*/ 5940039 w 12192000"/>
              <a:gd name="connsiteY17" fmla="*/ 101212 h 6858000"/>
              <a:gd name="connsiteX18" fmla="*/ 5969942 w 12192000"/>
              <a:gd name="connsiteY18" fmla="*/ 311282 h 6858000"/>
              <a:gd name="connsiteX19" fmla="*/ 5961238 w 12192000"/>
              <a:gd name="connsiteY19" fmla="*/ 357643 h 6858000"/>
              <a:gd name="connsiteX20" fmla="*/ 5917195 w 12192000"/>
              <a:gd name="connsiteY20" fmla="*/ 420369 h 6858000"/>
              <a:gd name="connsiteX21" fmla="*/ 5882753 w 12192000"/>
              <a:gd name="connsiteY21" fmla="*/ 556832 h 6858000"/>
              <a:gd name="connsiteX22" fmla="*/ 5814490 w 12192000"/>
              <a:gd name="connsiteY22" fmla="*/ 757416 h 6858000"/>
              <a:gd name="connsiteX23" fmla="*/ 5780064 w 12192000"/>
              <a:gd name="connsiteY23" fmla="*/ 817804 h 6858000"/>
              <a:gd name="connsiteX24" fmla="*/ 5808232 w 12192000"/>
              <a:gd name="connsiteY24" fmla="*/ 850533 h 6858000"/>
              <a:gd name="connsiteX25" fmla="*/ 5906473 w 12192000"/>
              <a:gd name="connsiteY25" fmla="*/ 1076571 h 6858000"/>
              <a:gd name="connsiteX26" fmla="*/ 5778623 w 12192000"/>
              <a:gd name="connsiteY26" fmla="*/ 1369280 h 6858000"/>
              <a:gd name="connsiteX27" fmla="*/ 5710841 w 12192000"/>
              <a:gd name="connsiteY27" fmla="*/ 1462628 h 6858000"/>
              <a:gd name="connsiteX28" fmla="*/ 5846774 w 12192000"/>
              <a:gd name="connsiteY28" fmla="*/ 1455933 h 6858000"/>
              <a:gd name="connsiteX29" fmla="*/ 5897329 w 12192000"/>
              <a:gd name="connsiteY29" fmla="*/ 1553073 h 6858000"/>
              <a:gd name="connsiteX30" fmla="*/ 5919735 w 12192000"/>
              <a:gd name="connsiteY30" fmla="*/ 1602736 h 6858000"/>
              <a:gd name="connsiteX31" fmla="*/ 6057874 w 12192000"/>
              <a:gd name="connsiteY31" fmla="*/ 1910648 h 6858000"/>
              <a:gd name="connsiteX32" fmla="*/ 6039719 w 12192000"/>
              <a:gd name="connsiteY32" fmla="*/ 2010547 h 6858000"/>
              <a:gd name="connsiteX33" fmla="*/ 5841713 w 12192000"/>
              <a:gd name="connsiteY33" fmla="*/ 2520599 h 6858000"/>
              <a:gd name="connsiteX34" fmla="*/ 6071734 w 12192000"/>
              <a:gd name="connsiteY34" fmla="*/ 2593468 h 6858000"/>
              <a:gd name="connsiteX35" fmla="*/ 6092050 w 12192000"/>
              <a:gd name="connsiteY35" fmla="*/ 2806646 h 6858000"/>
              <a:gd name="connsiteX36" fmla="*/ 6215122 w 12192000"/>
              <a:gd name="connsiteY36" fmla="*/ 3021197 h 6858000"/>
              <a:gd name="connsiteX37" fmla="*/ 6338100 w 12192000"/>
              <a:gd name="connsiteY37" fmla="*/ 3178087 h 6858000"/>
              <a:gd name="connsiteX38" fmla="*/ 6343927 w 12192000"/>
              <a:gd name="connsiteY38" fmla="*/ 3194685 h 6858000"/>
              <a:gd name="connsiteX39" fmla="*/ 6343850 w 12192000"/>
              <a:gd name="connsiteY39" fmla="*/ 3201174 h 6858000"/>
              <a:gd name="connsiteX40" fmla="*/ 6366375 w 12192000"/>
              <a:gd name="connsiteY40" fmla="*/ 3271251 h 6858000"/>
              <a:gd name="connsiteX41" fmla="*/ 6369430 w 12192000"/>
              <a:gd name="connsiteY41" fmla="*/ 3276240 h 6858000"/>
              <a:gd name="connsiteX42" fmla="*/ 6392405 w 12192000"/>
              <a:gd name="connsiteY42" fmla="*/ 3360437 h 6858000"/>
              <a:gd name="connsiteX43" fmla="*/ 6397993 w 12192000"/>
              <a:gd name="connsiteY43" fmla="*/ 3390203 h 6858000"/>
              <a:gd name="connsiteX44" fmla="*/ 6394652 w 12192000"/>
              <a:gd name="connsiteY44" fmla="*/ 3402205 h 6858000"/>
              <a:gd name="connsiteX45" fmla="*/ 6366662 w 12192000"/>
              <a:gd name="connsiteY45" fmla="*/ 3442044 h 6858000"/>
              <a:gd name="connsiteX46" fmla="*/ 6320915 w 12192000"/>
              <a:gd name="connsiteY46" fmla="*/ 3701547 h 6858000"/>
              <a:gd name="connsiteX47" fmla="*/ 6364618 w 12192000"/>
              <a:gd name="connsiteY47" fmla="*/ 3743844 h 6858000"/>
              <a:gd name="connsiteX48" fmla="*/ 6370409 w 12192000"/>
              <a:gd name="connsiteY48" fmla="*/ 3754454 h 6858000"/>
              <a:gd name="connsiteX49" fmla="*/ 6373773 w 12192000"/>
              <a:gd name="connsiteY49" fmla="*/ 3768237 h 6858000"/>
              <a:gd name="connsiteX50" fmla="*/ 6375298 w 12192000"/>
              <a:gd name="connsiteY50" fmla="*/ 3796540 h 6858000"/>
              <a:gd name="connsiteX51" fmla="*/ 6253487 w 12192000"/>
              <a:gd name="connsiteY51" fmla="*/ 3856948 h 6858000"/>
              <a:gd name="connsiteX52" fmla="*/ 6385416 w 12192000"/>
              <a:gd name="connsiteY52" fmla="*/ 4014409 h 6858000"/>
              <a:gd name="connsiteX53" fmla="*/ 6374795 w 12192000"/>
              <a:gd name="connsiteY53" fmla="*/ 4038554 h 6858000"/>
              <a:gd name="connsiteX54" fmla="*/ 6351015 w 12192000"/>
              <a:gd name="connsiteY54" fmla="*/ 4150489 h 6858000"/>
              <a:gd name="connsiteX55" fmla="*/ 6340821 w 12192000"/>
              <a:gd name="connsiteY55" fmla="*/ 4212706 h 6858000"/>
              <a:gd name="connsiteX56" fmla="*/ 12191999 w 12192000"/>
              <a:gd name="connsiteY56" fmla="*/ 4212706 h 6858000"/>
              <a:gd name="connsiteX57" fmla="*/ 12191999 w 12192000"/>
              <a:gd name="connsiteY57" fmla="*/ 0 h 6858000"/>
              <a:gd name="connsiteX58" fmla="*/ 12192000 w 12192000"/>
              <a:gd name="connsiteY58" fmla="*/ 0 h 6858000"/>
              <a:gd name="connsiteX59" fmla="*/ 12192000 w 12192000"/>
              <a:gd name="connsiteY59" fmla="*/ 6858000 h 6858000"/>
              <a:gd name="connsiteX60" fmla="*/ 12191999 w 12192000"/>
              <a:gd name="connsiteY60" fmla="*/ 6858000 h 6858000"/>
              <a:gd name="connsiteX61" fmla="*/ 12191999 w 12192000"/>
              <a:gd name="connsiteY61" fmla="*/ 4323902 h 6858000"/>
              <a:gd name="connsiteX62" fmla="*/ 9307672 w 12192000"/>
              <a:gd name="connsiteY62" fmla="*/ 4323902 h 6858000"/>
              <a:gd name="connsiteX63" fmla="*/ 9307672 w 12192000"/>
              <a:gd name="connsiteY63" fmla="*/ 6858000 h 6858000"/>
              <a:gd name="connsiteX64" fmla="*/ 0 w 12192000"/>
              <a:gd name="connsiteY6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12192000" h="6858000">
                <a:moveTo>
                  <a:pt x="6315529" y="4323896"/>
                </a:moveTo>
                <a:lnTo>
                  <a:pt x="6295588" y="4367579"/>
                </a:lnTo>
                <a:cubicBezTo>
                  <a:pt x="6278024" y="4397022"/>
                  <a:pt x="6253813" y="4421099"/>
                  <a:pt x="6219229" y="4436818"/>
                </a:cubicBezTo>
                <a:cubicBezTo>
                  <a:pt x="6148079" y="4469666"/>
                  <a:pt x="6116436" y="4572066"/>
                  <a:pt x="6065687" y="4637204"/>
                </a:cubicBezTo>
                <a:cubicBezTo>
                  <a:pt x="5888713" y="4862696"/>
                  <a:pt x="5773979" y="5125824"/>
                  <a:pt x="5727387" y="5460076"/>
                </a:cubicBezTo>
                <a:cubicBezTo>
                  <a:pt x="5714326" y="5552523"/>
                  <a:pt x="5656974" y="5638673"/>
                  <a:pt x="5620972" y="5725836"/>
                </a:cubicBezTo>
                <a:cubicBezTo>
                  <a:pt x="5641553" y="5779043"/>
                  <a:pt x="5738619" y="5631221"/>
                  <a:pt x="5707795" y="5790089"/>
                </a:cubicBezTo>
                <a:cubicBezTo>
                  <a:pt x="5684453" y="5909876"/>
                  <a:pt x="5617437" y="5996827"/>
                  <a:pt x="5554627" y="6078873"/>
                </a:cubicBezTo>
                <a:cubicBezTo>
                  <a:pt x="5482491" y="6172498"/>
                  <a:pt x="5402203" y="6253366"/>
                  <a:pt x="5373489" y="6402408"/>
                </a:cubicBezTo>
                <a:cubicBezTo>
                  <a:pt x="5371924" y="6410357"/>
                  <a:pt x="5276557" y="6577417"/>
                  <a:pt x="5099999" y="6827527"/>
                </a:cubicBezTo>
                <a:lnTo>
                  <a:pt x="5078133" y="6857998"/>
                </a:lnTo>
                <a:lnTo>
                  <a:pt x="9179960" y="6857998"/>
                </a:lnTo>
                <a:lnTo>
                  <a:pt x="9179960" y="4323896"/>
                </a:lnTo>
                <a:close/>
                <a:moveTo>
                  <a:pt x="0" y="0"/>
                </a:moveTo>
                <a:lnTo>
                  <a:pt x="5872711" y="0"/>
                </a:lnTo>
                <a:lnTo>
                  <a:pt x="5885421" y="20207"/>
                </a:lnTo>
                <a:cubicBezTo>
                  <a:pt x="5896481" y="32882"/>
                  <a:pt x="5909484" y="42864"/>
                  <a:pt x="5925300" y="48911"/>
                </a:cubicBezTo>
                <a:cubicBezTo>
                  <a:pt x="5940498" y="54526"/>
                  <a:pt x="5945509" y="75042"/>
                  <a:pt x="5940039" y="101212"/>
                </a:cubicBezTo>
                <a:cubicBezTo>
                  <a:pt x="5921950" y="187894"/>
                  <a:pt x="5936667" y="254951"/>
                  <a:pt x="5969942" y="311282"/>
                </a:cubicBezTo>
                <a:cubicBezTo>
                  <a:pt x="5981709" y="330926"/>
                  <a:pt x="5977292" y="344422"/>
                  <a:pt x="5961238" y="357643"/>
                </a:cubicBezTo>
                <a:cubicBezTo>
                  <a:pt x="5942802" y="372223"/>
                  <a:pt x="5928461" y="393565"/>
                  <a:pt x="5917195" y="420369"/>
                </a:cubicBezTo>
                <a:cubicBezTo>
                  <a:pt x="5898701" y="463685"/>
                  <a:pt x="5889992" y="510050"/>
                  <a:pt x="5882753" y="556832"/>
                </a:cubicBezTo>
                <a:cubicBezTo>
                  <a:pt x="5871511" y="630206"/>
                  <a:pt x="5858246" y="700969"/>
                  <a:pt x="5814490" y="757416"/>
                </a:cubicBezTo>
                <a:cubicBezTo>
                  <a:pt x="5801465" y="774559"/>
                  <a:pt x="5791019" y="796511"/>
                  <a:pt x="5780064" y="817804"/>
                </a:cubicBezTo>
                <a:cubicBezTo>
                  <a:pt x="5783558" y="836359"/>
                  <a:pt x="5792196" y="849005"/>
                  <a:pt x="5808232" y="850533"/>
                </a:cubicBezTo>
                <a:cubicBezTo>
                  <a:pt x="5910296" y="860624"/>
                  <a:pt x="5905771" y="962632"/>
                  <a:pt x="5906473" y="1076571"/>
                </a:cubicBezTo>
                <a:cubicBezTo>
                  <a:pt x="5907545" y="1217584"/>
                  <a:pt x="5849973" y="1296799"/>
                  <a:pt x="5778623" y="1369280"/>
                </a:cubicBezTo>
                <a:cubicBezTo>
                  <a:pt x="5754207" y="1393852"/>
                  <a:pt x="5718605" y="1401742"/>
                  <a:pt x="5710841" y="1462628"/>
                </a:cubicBezTo>
                <a:cubicBezTo>
                  <a:pt x="5753463" y="1508141"/>
                  <a:pt x="5802053" y="1451295"/>
                  <a:pt x="5846774" y="1455933"/>
                </a:cubicBezTo>
                <a:cubicBezTo>
                  <a:pt x="5883727" y="1460129"/>
                  <a:pt x="5943609" y="1438568"/>
                  <a:pt x="5897329" y="1553073"/>
                </a:cubicBezTo>
                <a:cubicBezTo>
                  <a:pt x="5883856" y="1586627"/>
                  <a:pt x="5901366" y="1604100"/>
                  <a:pt x="5919735" y="1602736"/>
                </a:cubicBezTo>
                <a:cubicBezTo>
                  <a:pt x="6068526" y="1589022"/>
                  <a:pt x="6006837" y="1813624"/>
                  <a:pt x="6057874" y="1910648"/>
                </a:cubicBezTo>
                <a:cubicBezTo>
                  <a:pt x="6072264" y="1936644"/>
                  <a:pt x="6059978" y="1992417"/>
                  <a:pt x="6039719" y="2010547"/>
                </a:cubicBezTo>
                <a:cubicBezTo>
                  <a:pt x="5911143" y="2127229"/>
                  <a:pt x="5899692" y="2331836"/>
                  <a:pt x="5841713" y="2520599"/>
                </a:cubicBezTo>
                <a:cubicBezTo>
                  <a:pt x="5912636" y="2572423"/>
                  <a:pt x="5995799" y="2566926"/>
                  <a:pt x="6071734" y="2593468"/>
                </a:cubicBezTo>
                <a:cubicBezTo>
                  <a:pt x="6150607" y="2620843"/>
                  <a:pt x="6151703" y="2655507"/>
                  <a:pt x="6092050" y="2806646"/>
                </a:cubicBezTo>
                <a:cubicBezTo>
                  <a:pt x="6259331" y="2795420"/>
                  <a:pt x="6259331" y="2795420"/>
                  <a:pt x="6215122" y="3021197"/>
                </a:cubicBezTo>
                <a:cubicBezTo>
                  <a:pt x="6259035" y="3016573"/>
                  <a:pt x="6302431" y="3085300"/>
                  <a:pt x="6338100" y="3178087"/>
                </a:cubicBezTo>
                <a:lnTo>
                  <a:pt x="6343927" y="3194685"/>
                </a:lnTo>
                <a:lnTo>
                  <a:pt x="6343850" y="3201174"/>
                </a:lnTo>
                <a:cubicBezTo>
                  <a:pt x="6346866" y="3232770"/>
                  <a:pt x="6355995" y="3253323"/>
                  <a:pt x="6366375" y="3271251"/>
                </a:cubicBezTo>
                <a:lnTo>
                  <a:pt x="6369430" y="3276240"/>
                </a:lnTo>
                <a:lnTo>
                  <a:pt x="6392405" y="3360437"/>
                </a:lnTo>
                <a:lnTo>
                  <a:pt x="6397993" y="3390203"/>
                </a:lnTo>
                <a:lnTo>
                  <a:pt x="6394652" y="3402205"/>
                </a:lnTo>
                <a:cubicBezTo>
                  <a:pt x="6388505" y="3414621"/>
                  <a:pt x="6379344" y="3427747"/>
                  <a:pt x="6366662" y="3442044"/>
                </a:cubicBezTo>
                <a:cubicBezTo>
                  <a:pt x="6239481" y="3584662"/>
                  <a:pt x="6224938" y="3605480"/>
                  <a:pt x="6320915" y="3701547"/>
                </a:cubicBezTo>
                <a:lnTo>
                  <a:pt x="6364618" y="3743844"/>
                </a:lnTo>
                <a:lnTo>
                  <a:pt x="6370409" y="3754454"/>
                </a:lnTo>
                <a:lnTo>
                  <a:pt x="6373773" y="3768237"/>
                </a:lnTo>
                <a:cubicBezTo>
                  <a:pt x="6374277" y="3777528"/>
                  <a:pt x="6374207" y="3788146"/>
                  <a:pt x="6375298" y="3796540"/>
                </a:cubicBezTo>
                <a:cubicBezTo>
                  <a:pt x="6339717" y="3831045"/>
                  <a:pt x="6294642" y="3774365"/>
                  <a:pt x="6253487" y="3856948"/>
                </a:cubicBezTo>
                <a:lnTo>
                  <a:pt x="6385416" y="4014409"/>
                </a:lnTo>
                <a:lnTo>
                  <a:pt x="6374795" y="4038554"/>
                </a:lnTo>
                <a:cubicBezTo>
                  <a:pt x="6363579" y="4073249"/>
                  <a:pt x="6356895" y="4111559"/>
                  <a:pt x="6351015" y="4150489"/>
                </a:cubicBezTo>
                <a:lnTo>
                  <a:pt x="6340821" y="4212706"/>
                </a:lnTo>
                <a:lnTo>
                  <a:pt x="12191999" y="4212706"/>
                </a:lnTo>
                <a:lnTo>
                  <a:pt x="12191999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12191999" y="6858000"/>
                </a:lnTo>
                <a:lnTo>
                  <a:pt x="12191999" y="4323902"/>
                </a:lnTo>
                <a:lnTo>
                  <a:pt x="9307672" y="4323902"/>
                </a:lnTo>
                <a:lnTo>
                  <a:pt x="930767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pPr defTabSz="457200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0E896E21-4811-E3AF-ED75-C8E3B090FD31}"/>
              </a:ext>
            </a:extLst>
          </p:cNvPr>
          <p:cNvSpPr txBox="1"/>
          <p:nvPr/>
        </p:nvSpPr>
        <p:spPr>
          <a:xfrm>
            <a:off x="1257300" y="1026695"/>
            <a:ext cx="6521922" cy="88873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R="0" lvl="0" fontAlgn="auto">
              <a:lnSpc>
                <a:spcPct val="90000"/>
              </a:lnSpc>
              <a:spcBef>
                <a:spcPts val="0"/>
              </a:spcBef>
              <a:spcAft>
                <a:spcPts val="660"/>
              </a:spcAft>
              <a:buClrTx/>
              <a:buSzTx/>
              <a:tabLst/>
              <a:defRPr/>
            </a:pPr>
            <a:r>
              <a:rPr lang="en-US" sz="2400" b="1" dirty="0">
                <a:solidFill>
                  <a:srgbClr val="0893A9"/>
                </a:solidFill>
                <a:latin typeface="Open Sans    "/>
                <a:sym typeface="Open Sans Bold"/>
              </a:rPr>
              <a:t>Miten?</a:t>
            </a:r>
          </a:p>
          <a:p>
            <a:pPr marL="342000" indent="-342000" algn="l">
              <a:buFont typeface="Arial" panose="020B0604020202020204" pitchFamily="34" charset="0"/>
              <a:buChar char="•"/>
            </a:pP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Toimitaan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ammatillisten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sote-järjestöjen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konsortiossa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ja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verkostossa</a:t>
            </a:r>
            <a:endParaRPr lang="en-US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 Bold"/>
            </a:endParaRPr>
          </a:p>
          <a:p>
            <a:pPr marL="342000" indent="-342000" algn="l">
              <a:buFont typeface="Arial" panose="020B0604020202020204" pitchFamily="34" charset="0"/>
              <a:buChar char="•"/>
            </a:pP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Osallistutaan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järjestöjen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neuvottelukuntaan</a:t>
            </a:r>
            <a:endParaRPr lang="en-US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 Bold"/>
            </a:endParaRPr>
          </a:p>
          <a:p>
            <a:pPr marL="342000" indent="-342000" algn="l">
              <a:buFont typeface="Arial" panose="020B0604020202020204" pitchFamily="34" charset="0"/>
              <a:buChar char="•"/>
            </a:pP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Toimitaan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järjestöjen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edustajana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perhekeskustoiminnassa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.</a:t>
            </a:r>
          </a:p>
          <a:p>
            <a:pPr marL="342000" indent="-342000" algn="l">
              <a:buFont typeface="Arial" panose="020B0604020202020204" pitchFamily="34" charset="0"/>
              <a:buChar char="•"/>
            </a:pP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Ollaan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kehittämässä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järjestöjen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yhteistoimintoja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(ESR+)</a:t>
            </a:r>
          </a:p>
          <a:p>
            <a:pPr marL="342000" indent="-342000" algn="l">
              <a:buFont typeface="Arial" panose="020B0604020202020204" pitchFamily="34" charset="0"/>
              <a:buChar char="•"/>
            </a:pP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Osallistutaan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järjestöjen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työntekijöiden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yhteisiin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tapaamisiin</a:t>
            </a:r>
            <a:r>
              <a:rPr lang="en-US"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. </a:t>
            </a:r>
            <a:endParaRPr lang="en-US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 Bold"/>
            </a:endParaRPr>
          </a:p>
          <a:p>
            <a:pPr marL="3420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>
              <a:lnSpc>
                <a:spcPct val="90000"/>
              </a:lnSpc>
              <a:spcAft>
                <a:spcPts val="660"/>
              </a:spcAft>
            </a:pPr>
            <a:r>
              <a:rPr lang="en-US" sz="2400" b="1" dirty="0" err="1">
                <a:solidFill>
                  <a:srgbClr val="0893A9"/>
                </a:solidFill>
                <a:latin typeface="Open Sans"/>
                <a:ea typeface="Open Sans"/>
                <a:cs typeface="Open Sans"/>
                <a:sym typeface="Open Sans"/>
              </a:rPr>
              <a:t>Mittarit</a:t>
            </a:r>
            <a:endParaRPr lang="en-US" sz="2400" b="1" dirty="0">
              <a:solidFill>
                <a:srgbClr val="0893A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42000" indent="-342000">
              <a:lnSpc>
                <a:spcPct val="90000"/>
              </a:lnSpc>
              <a:spcAft>
                <a:spcPts val="660"/>
              </a:spcAft>
              <a:buFont typeface="Arial" panose="020B0604020202020204" pitchFamily="34" charset="0"/>
              <a:buChar char="•"/>
            </a:pP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Yhteistyöverkostojen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seuranta</a:t>
            </a:r>
            <a:endParaRPr lang="en-US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"/>
            </a:endParaRPr>
          </a:p>
          <a:p>
            <a:pPr marL="342000" indent="-342000">
              <a:lnSpc>
                <a:spcPct val="90000"/>
              </a:lnSpc>
              <a:spcAft>
                <a:spcPts val="660"/>
              </a:spcAft>
              <a:buFont typeface="Arial" panose="020B0604020202020204" pitchFamily="34" charset="0"/>
              <a:buChar char="•"/>
            </a:pP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Aktiivinen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osallistuminen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yhteistoimintaa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ja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järjestöjen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yhteiseen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työhön</a:t>
            </a:r>
            <a:endParaRPr lang="en-US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"/>
            </a:endParaRPr>
          </a:p>
          <a:p>
            <a:pPr marL="342000" indent="-342000">
              <a:lnSpc>
                <a:spcPct val="90000"/>
              </a:lnSpc>
              <a:spcAft>
                <a:spcPts val="660"/>
              </a:spcAft>
              <a:buFont typeface="Arial" panose="020B0604020202020204" pitchFamily="34" charset="0"/>
              <a:buChar char="•"/>
            </a:pP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Kannustaa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työyhteisöämme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rohkeasti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kumppanuuteen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ja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yhteiseen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työhön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toisten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kanssa</a:t>
            </a:r>
            <a:endParaRPr lang="en-US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"/>
            </a:endParaRPr>
          </a:p>
          <a:p>
            <a:pPr marR="0" lvl="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endParaRPr lang="en-US" sz="2400" b="1" dirty="0">
              <a:solidFill>
                <a:srgbClr val="0893A9"/>
              </a:solidFill>
              <a:latin typeface="Open Sans    "/>
              <a:sym typeface="Open Sans Bold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930C127D-3A69-AD12-F342-3A49251FE9B5}"/>
              </a:ext>
            </a:extLst>
          </p:cNvPr>
          <p:cNvSpPr txBox="1"/>
          <p:nvPr/>
        </p:nvSpPr>
        <p:spPr>
          <a:xfrm>
            <a:off x="9447772" y="7894380"/>
            <a:ext cx="3768636" cy="644381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 defTabSz="398181">
              <a:lnSpc>
                <a:spcPts val="1518"/>
              </a:lnSpc>
              <a:spcAft>
                <a:spcPts val="311"/>
              </a:spcAft>
            </a:pPr>
            <a:r>
              <a:rPr lang="en-US" sz="1084" b="1" kern="1200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TURVAISUUS</a:t>
            </a:r>
            <a:endParaRPr lang="en-US" sz="2490" b="1" dirty="0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3D97D624-FF65-3856-6C5C-386F28EF5FF7}"/>
              </a:ext>
            </a:extLst>
          </p:cNvPr>
          <p:cNvSpPr txBox="1"/>
          <p:nvPr/>
        </p:nvSpPr>
        <p:spPr>
          <a:xfrm>
            <a:off x="10508780" y="1026695"/>
            <a:ext cx="6954495" cy="2215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en-US" sz="4800" dirty="0">
                <a:solidFill>
                  <a:srgbClr val="0893A9"/>
                </a:solidFill>
                <a:latin typeface="Open Sans Bold" panose="020B0806030504020204" charset="0"/>
                <a:ea typeface="Open Sans Bold" panose="020B0806030504020204" charset="0"/>
                <a:cs typeface="Open Sans Bold" panose="020B0806030504020204" charset="0"/>
                <a:sym typeface="Open Sans"/>
              </a:rPr>
              <a:t>TOIMIMME YHDESSÄ MUIDEN JÄRJESTÖJEN KANSSA.</a:t>
            </a:r>
            <a:endParaRPr lang="en-US" sz="4800" b="1" dirty="0">
              <a:solidFill>
                <a:srgbClr val="0893A9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92E1542C-AAB8-AAFB-CFB8-A9C3ACFBC3AF}"/>
              </a:ext>
            </a:extLst>
          </p:cNvPr>
          <p:cNvGrpSpPr/>
          <p:nvPr/>
        </p:nvGrpSpPr>
        <p:grpSpPr>
          <a:xfrm>
            <a:off x="9447772" y="7960181"/>
            <a:ext cx="3768636" cy="644382"/>
            <a:chOff x="0" y="0"/>
            <a:chExt cx="2219334" cy="331848"/>
          </a:xfrm>
        </p:grpSpPr>
        <p:sp>
          <p:nvSpPr>
            <p:cNvPr id="9" name="Freeform 3">
              <a:extLst>
                <a:ext uri="{FF2B5EF4-FFF2-40B4-BE49-F238E27FC236}">
                  <a16:creationId xmlns:a16="http://schemas.microsoft.com/office/drawing/2014/main" id="{92A64FD1-F7B7-5CB5-DF1F-20725CD455F4}"/>
                </a:ext>
              </a:extLst>
            </p:cNvPr>
            <p:cNvSpPr/>
            <p:nvPr/>
          </p:nvSpPr>
          <p:spPr>
            <a:xfrm>
              <a:off x="0" y="0"/>
              <a:ext cx="2219334" cy="331848"/>
            </a:xfrm>
            <a:custGeom>
              <a:avLst/>
              <a:gdLst/>
              <a:ahLst/>
              <a:cxnLst/>
              <a:rect l="l" t="t" r="r" b="b"/>
              <a:pathLst>
                <a:path w="2219334" h="331848">
                  <a:moveTo>
                    <a:pt x="46856" y="0"/>
                  </a:moveTo>
                  <a:lnTo>
                    <a:pt x="2172478" y="0"/>
                  </a:lnTo>
                  <a:cubicBezTo>
                    <a:pt x="2198356" y="0"/>
                    <a:pt x="2219334" y="20978"/>
                    <a:pt x="2219334" y="46856"/>
                  </a:cubicBezTo>
                  <a:lnTo>
                    <a:pt x="2219334" y="284992"/>
                  </a:lnTo>
                  <a:cubicBezTo>
                    <a:pt x="2219334" y="310870"/>
                    <a:pt x="2198356" y="331848"/>
                    <a:pt x="2172478" y="331848"/>
                  </a:cubicBezTo>
                  <a:lnTo>
                    <a:pt x="46856" y="331848"/>
                  </a:lnTo>
                  <a:cubicBezTo>
                    <a:pt x="34429" y="331848"/>
                    <a:pt x="22511" y="326912"/>
                    <a:pt x="13724" y="318124"/>
                  </a:cubicBezTo>
                  <a:cubicBezTo>
                    <a:pt x="4937" y="309337"/>
                    <a:pt x="0" y="297419"/>
                    <a:pt x="0" y="284992"/>
                  </a:cubicBezTo>
                  <a:lnTo>
                    <a:pt x="0" y="46856"/>
                  </a:lnTo>
                  <a:cubicBezTo>
                    <a:pt x="0" y="34429"/>
                    <a:pt x="4937" y="22511"/>
                    <a:pt x="13724" y="13724"/>
                  </a:cubicBezTo>
                  <a:cubicBezTo>
                    <a:pt x="22511" y="4937"/>
                    <a:pt x="34429" y="0"/>
                    <a:pt x="46856" y="0"/>
                  </a:cubicBezTo>
                  <a:close/>
                </a:path>
              </a:pathLst>
            </a:custGeom>
            <a:solidFill>
              <a:srgbClr val="0893A9"/>
            </a:solidFill>
          </p:spPr>
          <p:txBody>
            <a:bodyPr/>
            <a:lstStyle/>
            <a:p>
              <a:endParaRPr lang="fi-FI"/>
            </a:p>
          </p:txBody>
        </p:sp>
        <p:sp>
          <p:nvSpPr>
            <p:cNvPr id="10" name="TextBox 4">
              <a:extLst>
                <a:ext uri="{FF2B5EF4-FFF2-40B4-BE49-F238E27FC236}">
                  <a16:creationId xmlns:a16="http://schemas.microsoft.com/office/drawing/2014/main" id="{07BBBADF-B445-DDB4-84C1-DCEE44DD3235}"/>
                </a:ext>
              </a:extLst>
            </p:cNvPr>
            <p:cNvSpPr txBox="1"/>
            <p:nvPr/>
          </p:nvSpPr>
          <p:spPr>
            <a:xfrm>
              <a:off x="0" y="0"/>
              <a:ext cx="2219334" cy="3318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87"/>
                </a:lnSpc>
              </a:pPr>
              <a:r>
                <a:rPr lang="en-US" sz="2490" b="1" dirty="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ROHKEUS</a:t>
              </a:r>
            </a:p>
          </p:txBody>
        </p:sp>
      </p:grpSp>
      <p:grpSp>
        <p:nvGrpSpPr>
          <p:cNvPr id="3" name="Group 5">
            <a:extLst>
              <a:ext uri="{FF2B5EF4-FFF2-40B4-BE49-F238E27FC236}">
                <a16:creationId xmlns:a16="http://schemas.microsoft.com/office/drawing/2014/main" id="{BA488A63-DBBC-7135-CBD7-4444A1C7BD9F}"/>
              </a:ext>
            </a:extLst>
          </p:cNvPr>
          <p:cNvGrpSpPr/>
          <p:nvPr/>
        </p:nvGrpSpPr>
        <p:grpSpPr>
          <a:xfrm>
            <a:off x="14212277" y="6754261"/>
            <a:ext cx="3768636" cy="3047465"/>
            <a:chOff x="0" y="0"/>
            <a:chExt cx="1101631" cy="812800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070CE128-FCE0-0A39-5DD4-44D5A955232C}"/>
                </a:ext>
              </a:extLst>
            </p:cNvPr>
            <p:cNvSpPr/>
            <p:nvPr/>
          </p:nvSpPr>
          <p:spPr>
            <a:xfrm>
              <a:off x="0" y="0"/>
              <a:ext cx="1101631" cy="812800"/>
            </a:xfrm>
            <a:custGeom>
              <a:avLst/>
              <a:gdLst/>
              <a:ahLst/>
              <a:cxnLst/>
              <a:rect l="l" t="t" r="r" b="b"/>
              <a:pathLst>
                <a:path w="1101631" h="812800">
                  <a:moveTo>
                    <a:pt x="28085" y="0"/>
                  </a:moveTo>
                  <a:lnTo>
                    <a:pt x="1073547" y="0"/>
                  </a:lnTo>
                  <a:cubicBezTo>
                    <a:pt x="1080995" y="0"/>
                    <a:pt x="1088139" y="2959"/>
                    <a:pt x="1093406" y="8226"/>
                  </a:cubicBezTo>
                  <a:cubicBezTo>
                    <a:pt x="1098672" y="13493"/>
                    <a:pt x="1101631" y="20636"/>
                    <a:pt x="1101631" y="28085"/>
                  </a:cubicBezTo>
                  <a:lnTo>
                    <a:pt x="1101631" y="784715"/>
                  </a:lnTo>
                  <a:cubicBezTo>
                    <a:pt x="1101631" y="800226"/>
                    <a:pt x="1089057" y="812800"/>
                    <a:pt x="1073547" y="812800"/>
                  </a:cubicBezTo>
                  <a:lnTo>
                    <a:pt x="28085" y="812800"/>
                  </a:lnTo>
                  <a:cubicBezTo>
                    <a:pt x="20636" y="812800"/>
                    <a:pt x="13493" y="809841"/>
                    <a:pt x="8226" y="804574"/>
                  </a:cubicBezTo>
                  <a:cubicBezTo>
                    <a:pt x="2959" y="799307"/>
                    <a:pt x="0" y="792164"/>
                    <a:pt x="0" y="784715"/>
                  </a:cubicBezTo>
                  <a:lnTo>
                    <a:pt x="0" y="28085"/>
                  </a:lnTo>
                  <a:cubicBezTo>
                    <a:pt x="0" y="20636"/>
                    <a:pt x="2959" y="13493"/>
                    <a:pt x="8226" y="8226"/>
                  </a:cubicBezTo>
                  <a:cubicBezTo>
                    <a:pt x="13493" y="2959"/>
                    <a:pt x="20636" y="0"/>
                    <a:pt x="28085" y="0"/>
                  </a:cubicBezTo>
                  <a:close/>
                </a:path>
              </a:pathLst>
            </a:custGeom>
            <a:blipFill>
              <a:blip r:embed="rId2"/>
              <a:stretch>
                <a:fillRect l="-184372" t="-93555" r="-212" b="-23145"/>
              </a:stretch>
            </a:blipFill>
          </p:spPr>
          <p:txBody>
            <a:bodyPr/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105230485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A163FC3-7AA1-632F-2435-C14478AE0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0631F835-2885-711C-8E6B-C5DA3F8AD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342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56" name="Freeform: Shape 55">
            <a:extLst>
              <a:ext uri="{FF2B5EF4-FFF2-40B4-BE49-F238E27FC236}">
                <a16:creationId xmlns:a16="http://schemas.microsoft.com/office/drawing/2014/main" id="{2A0A6749-5178-0C57-FC54-B8E4309391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custGeom>
            <a:avLst/>
            <a:gdLst>
              <a:gd name="connsiteX0" fmla="*/ 6315529 w 12192000"/>
              <a:gd name="connsiteY0" fmla="*/ 4323896 h 6858000"/>
              <a:gd name="connsiteX1" fmla="*/ 6295588 w 12192000"/>
              <a:gd name="connsiteY1" fmla="*/ 4367579 h 6858000"/>
              <a:gd name="connsiteX2" fmla="*/ 6219229 w 12192000"/>
              <a:gd name="connsiteY2" fmla="*/ 4436818 h 6858000"/>
              <a:gd name="connsiteX3" fmla="*/ 6065687 w 12192000"/>
              <a:gd name="connsiteY3" fmla="*/ 4637204 h 6858000"/>
              <a:gd name="connsiteX4" fmla="*/ 5727387 w 12192000"/>
              <a:gd name="connsiteY4" fmla="*/ 5460076 h 6858000"/>
              <a:gd name="connsiteX5" fmla="*/ 5620972 w 12192000"/>
              <a:gd name="connsiteY5" fmla="*/ 5725836 h 6858000"/>
              <a:gd name="connsiteX6" fmla="*/ 5707795 w 12192000"/>
              <a:gd name="connsiteY6" fmla="*/ 5790089 h 6858000"/>
              <a:gd name="connsiteX7" fmla="*/ 5554627 w 12192000"/>
              <a:gd name="connsiteY7" fmla="*/ 6078873 h 6858000"/>
              <a:gd name="connsiteX8" fmla="*/ 5373489 w 12192000"/>
              <a:gd name="connsiteY8" fmla="*/ 6402408 h 6858000"/>
              <a:gd name="connsiteX9" fmla="*/ 5099999 w 12192000"/>
              <a:gd name="connsiteY9" fmla="*/ 6827527 h 6858000"/>
              <a:gd name="connsiteX10" fmla="*/ 5078133 w 12192000"/>
              <a:gd name="connsiteY10" fmla="*/ 6857998 h 6858000"/>
              <a:gd name="connsiteX11" fmla="*/ 9179960 w 12192000"/>
              <a:gd name="connsiteY11" fmla="*/ 6857998 h 6858000"/>
              <a:gd name="connsiteX12" fmla="*/ 9179960 w 12192000"/>
              <a:gd name="connsiteY12" fmla="*/ 4323896 h 6858000"/>
              <a:gd name="connsiteX13" fmla="*/ 0 w 12192000"/>
              <a:gd name="connsiteY13" fmla="*/ 0 h 6858000"/>
              <a:gd name="connsiteX14" fmla="*/ 5872711 w 12192000"/>
              <a:gd name="connsiteY14" fmla="*/ 0 h 6858000"/>
              <a:gd name="connsiteX15" fmla="*/ 5885421 w 12192000"/>
              <a:gd name="connsiteY15" fmla="*/ 20207 h 6858000"/>
              <a:gd name="connsiteX16" fmla="*/ 5925300 w 12192000"/>
              <a:gd name="connsiteY16" fmla="*/ 48911 h 6858000"/>
              <a:gd name="connsiteX17" fmla="*/ 5940039 w 12192000"/>
              <a:gd name="connsiteY17" fmla="*/ 101212 h 6858000"/>
              <a:gd name="connsiteX18" fmla="*/ 5969942 w 12192000"/>
              <a:gd name="connsiteY18" fmla="*/ 311282 h 6858000"/>
              <a:gd name="connsiteX19" fmla="*/ 5961238 w 12192000"/>
              <a:gd name="connsiteY19" fmla="*/ 357643 h 6858000"/>
              <a:gd name="connsiteX20" fmla="*/ 5917195 w 12192000"/>
              <a:gd name="connsiteY20" fmla="*/ 420369 h 6858000"/>
              <a:gd name="connsiteX21" fmla="*/ 5882753 w 12192000"/>
              <a:gd name="connsiteY21" fmla="*/ 556832 h 6858000"/>
              <a:gd name="connsiteX22" fmla="*/ 5814490 w 12192000"/>
              <a:gd name="connsiteY22" fmla="*/ 757416 h 6858000"/>
              <a:gd name="connsiteX23" fmla="*/ 5780064 w 12192000"/>
              <a:gd name="connsiteY23" fmla="*/ 817804 h 6858000"/>
              <a:gd name="connsiteX24" fmla="*/ 5808232 w 12192000"/>
              <a:gd name="connsiteY24" fmla="*/ 850533 h 6858000"/>
              <a:gd name="connsiteX25" fmla="*/ 5906473 w 12192000"/>
              <a:gd name="connsiteY25" fmla="*/ 1076571 h 6858000"/>
              <a:gd name="connsiteX26" fmla="*/ 5778623 w 12192000"/>
              <a:gd name="connsiteY26" fmla="*/ 1369280 h 6858000"/>
              <a:gd name="connsiteX27" fmla="*/ 5710841 w 12192000"/>
              <a:gd name="connsiteY27" fmla="*/ 1462628 h 6858000"/>
              <a:gd name="connsiteX28" fmla="*/ 5846774 w 12192000"/>
              <a:gd name="connsiteY28" fmla="*/ 1455933 h 6858000"/>
              <a:gd name="connsiteX29" fmla="*/ 5897329 w 12192000"/>
              <a:gd name="connsiteY29" fmla="*/ 1553073 h 6858000"/>
              <a:gd name="connsiteX30" fmla="*/ 5919735 w 12192000"/>
              <a:gd name="connsiteY30" fmla="*/ 1602736 h 6858000"/>
              <a:gd name="connsiteX31" fmla="*/ 6057874 w 12192000"/>
              <a:gd name="connsiteY31" fmla="*/ 1910648 h 6858000"/>
              <a:gd name="connsiteX32" fmla="*/ 6039719 w 12192000"/>
              <a:gd name="connsiteY32" fmla="*/ 2010547 h 6858000"/>
              <a:gd name="connsiteX33" fmla="*/ 5841713 w 12192000"/>
              <a:gd name="connsiteY33" fmla="*/ 2520599 h 6858000"/>
              <a:gd name="connsiteX34" fmla="*/ 6071734 w 12192000"/>
              <a:gd name="connsiteY34" fmla="*/ 2593468 h 6858000"/>
              <a:gd name="connsiteX35" fmla="*/ 6092050 w 12192000"/>
              <a:gd name="connsiteY35" fmla="*/ 2806646 h 6858000"/>
              <a:gd name="connsiteX36" fmla="*/ 6215122 w 12192000"/>
              <a:gd name="connsiteY36" fmla="*/ 3021197 h 6858000"/>
              <a:gd name="connsiteX37" fmla="*/ 6338100 w 12192000"/>
              <a:gd name="connsiteY37" fmla="*/ 3178087 h 6858000"/>
              <a:gd name="connsiteX38" fmla="*/ 6343927 w 12192000"/>
              <a:gd name="connsiteY38" fmla="*/ 3194685 h 6858000"/>
              <a:gd name="connsiteX39" fmla="*/ 6343850 w 12192000"/>
              <a:gd name="connsiteY39" fmla="*/ 3201174 h 6858000"/>
              <a:gd name="connsiteX40" fmla="*/ 6366375 w 12192000"/>
              <a:gd name="connsiteY40" fmla="*/ 3271251 h 6858000"/>
              <a:gd name="connsiteX41" fmla="*/ 6369430 w 12192000"/>
              <a:gd name="connsiteY41" fmla="*/ 3276240 h 6858000"/>
              <a:gd name="connsiteX42" fmla="*/ 6392405 w 12192000"/>
              <a:gd name="connsiteY42" fmla="*/ 3360437 h 6858000"/>
              <a:gd name="connsiteX43" fmla="*/ 6397993 w 12192000"/>
              <a:gd name="connsiteY43" fmla="*/ 3390203 h 6858000"/>
              <a:gd name="connsiteX44" fmla="*/ 6394652 w 12192000"/>
              <a:gd name="connsiteY44" fmla="*/ 3402205 h 6858000"/>
              <a:gd name="connsiteX45" fmla="*/ 6366662 w 12192000"/>
              <a:gd name="connsiteY45" fmla="*/ 3442044 h 6858000"/>
              <a:gd name="connsiteX46" fmla="*/ 6320915 w 12192000"/>
              <a:gd name="connsiteY46" fmla="*/ 3701547 h 6858000"/>
              <a:gd name="connsiteX47" fmla="*/ 6364618 w 12192000"/>
              <a:gd name="connsiteY47" fmla="*/ 3743844 h 6858000"/>
              <a:gd name="connsiteX48" fmla="*/ 6370409 w 12192000"/>
              <a:gd name="connsiteY48" fmla="*/ 3754454 h 6858000"/>
              <a:gd name="connsiteX49" fmla="*/ 6373773 w 12192000"/>
              <a:gd name="connsiteY49" fmla="*/ 3768237 h 6858000"/>
              <a:gd name="connsiteX50" fmla="*/ 6375298 w 12192000"/>
              <a:gd name="connsiteY50" fmla="*/ 3796540 h 6858000"/>
              <a:gd name="connsiteX51" fmla="*/ 6253487 w 12192000"/>
              <a:gd name="connsiteY51" fmla="*/ 3856948 h 6858000"/>
              <a:gd name="connsiteX52" fmla="*/ 6385416 w 12192000"/>
              <a:gd name="connsiteY52" fmla="*/ 4014409 h 6858000"/>
              <a:gd name="connsiteX53" fmla="*/ 6374795 w 12192000"/>
              <a:gd name="connsiteY53" fmla="*/ 4038554 h 6858000"/>
              <a:gd name="connsiteX54" fmla="*/ 6351015 w 12192000"/>
              <a:gd name="connsiteY54" fmla="*/ 4150489 h 6858000"/>
              <a:gd name="connsiteX55" fmla="*/ 6340821 w 12192000"/>
              <a:gd name="connsiteY55" fmla="*/ 4212706 h 6858000"/>
              <a:gd name="connsiteX56" fmla="*/ 12191999 w 12192000"/>
              <a:gd name="connsiteY56" fmla="*/ 4212706 h 6858000"/>
              <a:gd name="connsiteX57" fmla="*/ 12191999 w 12192000"/>
              <a:gd name="connsiteY57" fmla="*/ 0 h 6858000"/>
              <a:gd name="connsiteX58" fmla="*/ 12192000 w 12192000"/>
              <a:gd name="connsiteY58" fmla="*/ 0 h 6858000"/>
              <a:gd name="connsiteX59" fmla="*/ 12192000 w 12192000"/>
              <a:gd name="connsiteY59" fmla="*/ 6858000 h 6858000"/>
              <a:gd name="connsiteX60" fmla="*/ 12191999 w 12192000"/>
              <a:gd name="connsiteY60" fmla="*/ 6858000 h 6858000"/>
              <a:gd name="connsiteX61" fmla="*/ 12191999 w 12192000"/>
              <a:gd name="connsiteY61" fmla="*/ 4323902 h 6858000"/>
              <a:gd name="connsiteX62" fmla="*/ 9307672 w 12192000"/>
              <a:gd name="connsiteY62" fmla="*/ 4323902 h 6858000"/>
              <a:gd name="connsiteX63" fmla="*/ 9307672 w 12192000"/>
              <a:gd name="connsiteY63" fmla="*/ 6858000 h 6858000"/>
              <a:gd name="connsiteX64" fmla="*/ 0 w 12192000"/>
              <a:gd name="connsiteY6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12192000" h="6858000">
                <a:moveTo>
                  <a:pt x="6315529" y="4323896"/>
                </a:moveTo>
                <a:lnTo>
                  <a:pt x="6295588" y="4367579"/>
                </a:lnTo>
                <a:cubicBezTo>
                  <a:pt x="6278024" y="4397022"/>
                  <a:pt x="6253813" y="4421099"/>
                  <a:pt x="6219229" y="4436818"/>
                </a:cubicBezTo>
                <a:cubicBezTo>
                  <a:pt x="6148079" y="4469666"/>
                  <a:pt x="6116436" y="4572066"/>
                  <a:pt x="6065687" y="4637204"/>
                </a:cubicBezTo>
                <a:cubicBezTo>
                  <a:pt x="5888713" y="4862696"/>
                  <a:pt x="5773979" y="5125824"/>
                  <a:pt x="5727387" y="5460076"/>
                </a:cubicBezTo>
                <a:cubicBezTo>
                  <a:pt x="5714326" y="5552523"/>
                  <a:pt x="5656974" y="5638673"/>
                  <a:pt x="5620972" y="5725836"/>
                </a:cubicBezTo>
                <a:cubicBezTo>
                  <a:pt x="5641553" y="5779043"/>
                  <a:pt x="5738619" y="5631221"/>
                  <a:pt x="5707795" y="5790089"/>
                </a:cubicBezTo>
                <a:cubicBezTo>
                  <a:pt x="5684453" y="5909876"/>
                  <a:pt x="5617437" y="5996827"/>
                  <a:pt x="5554627" y="6078873"/>
                </a:cubicBezTo>
                <a:cubicBezTo>
                  <a:pt x="5482491" y="6172498"/>
                  <a:pt x="5402203" y="6253366"/>
                  <a:pt x="5373489" y="6402408"/>
                </a:cubicBezTo>
                <a:cubicBezTo>
                  <a:pt x="5371924" y="6410357"/>
                  <a:pt x="5276557" y="6577417"/>
                  <a:pt x="5099999" y="6827527"/>
                </a:cubicBezTo>
                <a:lnTo>
                  <a:pt x="5078133" y="6857998"/>
                </a:lnTo>
                <a:lnTo>
                  <a:pt x="9179960" y="6857998"/>
                </a:lnTo>
                <a:lnTo>
                  <a:pt x="9179960" y="4323896"/>
                </a:lnTo>
                <a:close/>
                <a:moveTo>
                  <a:pt x="0" y="0"/>
                </a:moveTo>
                <a:lnTo>
                  <a:pt x="5872711" y="0"/>
                </a:lnTo>
                <a:lnTo>
                  <a:pt x="5885421" y="20207"/>
                </a:lnTo>
                <a:cubicBezTo>
                  <a:pt x="5896481" y="32882"/>
                  <a:pt x="5909484" y="42864"/>
                  <a:pt x="5925300" y="48911"/>
                </a:cubicBezTo>
                <a:cubicBezTo>
                  <a:pt x="5940498" y="54526"/>
                  <a:pt x="5945509" y="75042"/>
                  <a:pt x="5940039" y="101212"/>
                </a:cubicBezTo>
                <a:cubicBezTo>
                  <a:pt x="5921950" y="187894"/>
                  <a:pt x="5936667" y="254951"/>
                  <a:pt x="5969942" y="311282"/>
                </a:cubicBezTo>
                <a:cubicBezTo>
                  <a:pt x="5981709" y="330926"/>
                  <a:pt x="5977292" y="344422"/>
                  <a:pt x="5961238" y="357643"/>
                </a:cubicBezTo>
                <a:cubicBezTo>
                  <a:pt x="5942802" y="372223"/>
                  <a:pt x="5928461" y="393565"/>
                  <a:pt x="5917195" y="420369"/>
                </a:cubicBezTo>
                <a:cubicBezTo>
                  <a:pt x="5898701" y="463685"/>
                  <a:pt x="5889992" y="510050"/>
                  <a:pt x="5882753" y="556832"/>
                </a:cubicBezTo>
                <a:cubicBezTo>
                  <a:pt x="5871511" y="630206"/>
                  <a:pt x="5858246" y="700969"/>
                  <a:pt x="5814490" y="757416"/>
                </a:cubicBezTo>
                <a:cubicBezTo>
                  <a:pt x="5801465" y="774559"/>
                  <a:pt x="5791019" y="796511"/>
                  <a:pt x="5780064" y="817804"/>
                </a:cubicBezTo>
                <a:cubicBezTo>
                  <a:pt x="5783558" y="836359"/>
                  <a:pt x="5792196" y="849005"/>
                  <a:pt x="5808232" y="850533"/>
                </a:cubicBezTo>
                <a:cubicBezTo>
                  <a:pt x="5910296" y="860624"/>
                  <a:pt x="5905771" y="962632"/>
                  <a:pt x="5906473" y="1076571"/>
                </a:cubicBezTo>
                <a:cubicBezTo>
                  <a:pt x="5907545" y="1217584"/>
                  <a:pt x="5849973" y="1296799"/>
                  <a:pt x="5778623" y="1369280"/>
                </a:cubicBezTo>
                <a:cubicBezTo>
                  <a:pt x="5754207" y="1393852"/>
                  <a:pt x="5718605" y="1401742"/>
                  <a:pt x="5710841" y="1462628"/>
                </a:cubicBezTo>
                <a:cubicBezTo>
                  <a:pt x="5753463" y="1508141"/>
                  <a:pt x="5802053" y="1451295"/>
                  <a:pt x="5846774" y="1455933"/>
                </a:cubicBezTo>
                <a:cubicBezTo>
                  <a:pt x="5883727" y="1460129"/>
                  <a:pt x="5943609" y="1438568"/>
                  <a:pt x="5897329" y="1553073"/>
                </a:cubicBezTo>
                <a:cubicBezTo>
                  <a:pt x="5883856" y="1586627"/>
                  <a:pt x="5901366" y="1604100"/>
                  <a:pt x="5919735" y="1602736"/>
                </a:cubicBezTo>
                <a:cubicBezTo>
                  <a:pt x="6068526" y="1589022"/>
                  <a:pt x="6006837" y="1813624"/>
                  <a:pt x="6057874" y="1910648"/>
                </a:cubicBezTo>
                <a:cubicBezTo>
                  <a:pt x="6072264" y="1936644"/>
                  <a:pt x="6059978" y="1992417"/>
                  <a:pt x="6039719" y="2010547"/>
                </a:cubicBezTo>
                <a:cubicBezTo>
                  <a:pt x="5911143" y="2127229"/>
                  <a:pt x="5899692" y="2331836"/>
                  <a:pt x="5841713" y="2520599"/>
                </a:cubicBezTo>
                <a:cubicBezTo>
                  <a:pt x="5912636" y="2572423"/>
                  <a:pt x="5995799" y="2566926"/>
                  <a:pt x="6071734" y="2593468"/>
                </a:cubicBezTo>
                <a:cubicBezTo>
                  <a:pt x="6150607" y="2620843"/>
                  <a:pt x="6151703" y="2655507"/>
                  <a:pt x="6092050" y="2806646"/>
                </a:cubicBezTo>
                <a:cubicBezTo>
                  <a:pt x="6259331" y="2795420"/>
                  <a:pt x="6259331" y="2795420"/>
                  <a:pt x="6215122" y="3021197"/>
                </a:cubicBezTo>
                <a:cubicBezTo>
                  <a:pt x="6259035" y="3016573"/>
                  <a:pt x="6302431" y="3085300"/>
                  <a:pt x="6338100" y="3178087"/>
                </a:cubicBezTo>
                <a:lnTo>
                  <a:pt x="6343927" y="3194685"/>
                </a:lnTo>
                <a:lnTo>
                  <a:pt x="6343850" y="3201174"/>
                </a:lnTo>
                <a:cubicBezTo>
                  <a:pt x="6346866" y="3232770"/>
                  <a:pt x="6355995" y="3253323"/>
                  <a:pt x="6366375" y="3271251"/>
                </a:cubicBezTo>
                <a:lnTo>
                  <a:pt x="6369430" y="3276240"/>
                </a:lnTo>
                <a:lnTo>
                  <a:pt x="6392405" y="3360437"/>
                </a:lnTo>
                <a:lnTo>
                  <a:pt x="6397993" y="3390203"/>
                </a:lnTo>
                <a:lnTo>
                  <a:pt x="6394652" y="3402205"/>
                </a:lnTo>
                <a:cubicBezTo>
                  <a:pt x="6388505" y="3414621"/>
                  <a:pt x="6379344" y="3427747"/>
                  <a:pt x="6366662" y="3442044"/>
                </a:cubicBezTo>
                <a:cubicBezTo>
                  <a:pt x="6239481" y="3584662"/>
                  <a:pt x="6224938" y="3605480"/>
                  <a:pt x="6320915" y="3701547"/>
                </a:cubicBezTo>
                <a:lnTo>
                  <a:pt x="6364618" y="3743844"/>
                </a:lnTo>
                <a:lnTo>
                  <a:pt x="6370409" y="3754454"/>
                </a:lnTo>
                <a:lnTo>
                  <a:pt x="6373773" y="3768237"/>
                </a:lnTo>
                <a:cubicBezTo>
                  <a:pt x="6374277" y="3777528"/>
                  <a:pt x="6374207" y="3788146"/>
                  <a:pt x="6375298" y="3796540"/>
                </a:cubicBezTo>
                <a:cubicBezTo>
                  <a:pt x="6339717" y="3831045"/>
                  <a:pt x="6294642" y="3774365"/>
                  <a:pt x="6253487" y="3856948"/>
                </a:cubicBezTo>
                <a:lnTo>
                  <a:pt x="6385416" y="4014409"/>
                </a:lnTo>
                <a:lnTo>
                  <a:pt x="6374795" y="4038554"/>
                </a:lnTo>
                <a:cubicBezTo>
                  <a:pt x="6363579" y="4073249"/>
                  <a:pt x="6356895" y="4111559"/>
                  <a:pt x="6351015" y="4150489"/>
                </a:cubicBezTo>
                <a:lnTo>
                  <a:pt x="6340821" y="4212706"/>
                </a:lnTo>
                <a:lnTo>
                  <a:pt x="12191999" y="4212706"/>
                </a:lnTo>
                <a:lnTo>
                  <a:pt x="12191999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12191999" y="6858000"/>
                </a:lnTo>
                <a:lnTo>
                  <a:pt x="12191999" y="4323902"/>
                </a:lnTo>
                <a:lnTo>
                  <a:pt x="9307672" y="4323902"/>
                </a:lnTo>
                <a:lnTo>
                  <a:pt x="930767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pPr defTabSz="457200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81978CA2-96F4-007B-FF3A-9B29E5D14DCB}"/>
              </a:ext>
            </a:extLst>
          </p:cNvPr>
          <p:cNvSpPr txBox="1"/>
          <p:nvPr/>
        </p:nvSpPr>
        <p:spPr>
          <a:xfrm>
            <a:off x="1257300" y="1026695"/>
            <a:ext cx="6521922" cy="88873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R="0" lvl="0" fontAlgn="auto">
              <a:lnSpc>
                <a:spcPct val="90000"/>
              </a:lnSpc>
              <a:spcBef>
                <a:spcPts val="0"/>
              </a:spcBef>
              <a:spcAft>
                <a:spcPts val="660"/>
              </a:spcAft>
              <a:buClrTx/>
              <a:buSzTx/>
              <a:tabLst/>
              <a:defRPr/>
            </a:pPr>
            <a:r>
              <a:rPr lang="en-US" sz="2400" b="1" dirty="0">
                <a:solidFill>
                  <a:srgbClr val="0893A9"/>
                </a:solidFill>
                <a:latin typeface="Open Sans    "/>
                <a:sym typeface="Open Sans Bold"/>
              </a:rPr>
              <a:t>Miten?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Kutsumme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sote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–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järjestöverkoston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säännöllisiin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tapaamisiin</a:t>
            </a:r>
            <a:endParaRPr lang="en-US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 Bold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Nostamme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esille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uudenlaisia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yhteistoiminnan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mahdollisuuksia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.</a:t>
            </a:r>
            <a:endParaRPr lang="en-US" sz="2400" b="1" dirty="0">
              <a:solidFill>
                <a:srgbClr val="0893A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 Bold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Innostamme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sote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–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järjestöverkostolaisia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avoimeen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vuoropuheluun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ja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kehittämiseen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yhteistoiminnan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vahvistamiseksi</a:t>
            </a:r>
            <a:endParaRPr lang="en-US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 Bold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Kuuntelemme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ja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edistämme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järjestöverkoston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nostamia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ideoita</a:t>
            </a:r>
            <a:endParaRPr lang="en-US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 Bold"/>
            </a:endParaRPr>
          </a:p>
          <a:p>
            <a:pPr marL="3420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>
              <a:lnSpc>
                <a:spcPct val="90000"/>
              </a:lnSpc>
              <a:spcAft>
                <a:spcPts val="660"/>
              </a:spcAft>
            </a:pPr>
            <a:r>
              <a:rPr lang="en-US" sz="2400" b="1" dirty="0" err="1">
                <a:solidFill>
                  <a:srgbClr val="0893A9"/>
                </a:solidFill>
                <a:latin typeface="Open Sans"/>
                <a:ea typeface="Open Sans"/>
                <a:cs typeface="Open Sans"/>
                <a:sym typeface="Open Sans"/>
              </a:rPr>
              <a:t>Mittarit</a:t>
            </a:r>
            <a:endParaRPr lang="en-US" sz="2400" b="1" dirty="0">
              <a:solidFill>
                <a:srgbClr val="0893A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Järjestöverkoston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kokoontumiset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ja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osallistujamäärät</a:t>
            </a:r>
            <a:endParaRPr lang="en-US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 Bold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Saatu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palaute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kokoontumisista</a:t>
            </a:r>
            <a:endParaRPr lang="en-US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 Bold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Yhteistoiminnan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pilottien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lukumäärä</a:t>
            </a:r>
            <a:endParaRPr lang="en-US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 Bold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Toteutuneiden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yhteistoiminnallisten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ideoiden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lukumäärä</a:t>
            </a:r>
            <a:endParaRPr lang="en-US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 Bold"/>
            </a:endParaRPr>
          </a:p>
          <a:p>
            <a:endParaRPr lang="en-US" sz="2400" b="1" dirty="0">
              <a:solidFill>
                <a:srgbClr val="0893A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1AC0C035-AD92-0A17-F4ED-30BA1CBC2ECA}"/>
              </a:ext>
            </a:extLst>
          </p:cNvPr>
          <p:cNvSpPr txBox="1"/>
          <p:nvPr/>
        </p:nvSpPr>
        <p:spPr>
          <a:xfrm>
            <a:off x="9447772" y="7894380"/>
            <a:ext cx="3768636" cy="644381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 defTabSz="398181">
              <a:lnSpc>
                <a:spcPts val="1518"/>
              </a:lnSpc>
              <a:spcAft>
                <a:spcPts val="311"/>
              </a:spcAft>
            </a:pPr>
            <a:r>
              <a:rPr lang="en-US" sz="1084" b="1" kern="1200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TURVAISUUS</a:t>
            </a:r>
            <a:endParaRPr lang="en-US" sz="2490" b="1" dirty="0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A582F736-99BB-A769-CBE8-72E7E2AA48BF}"/>
              </a:ext>
            </a:extLst>
          </p:cNvPr>
          <p:cNvSpPr txBox="1"/>
          <p:nvPr/>
        </p:nvSpPr>
        <p:spPr>
          <a:xfrm>
            <a:off x="10508780" y="1026695"/>
            <a:ext cx="6954495" cy="27699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US" sz="3600" dirty="0">
                <a:solidFill>
                  <a:srgbClr val="0893A9"/>
                </a:solidFill>
                <a:latin typeface="Open Sans Bold" panose="020B0806030504020204" charset="0"/>
                <a:ea typeface="Open Sans Bold" panose="020B0806030504020204" charset="0"/>
                <a:cs typeface="Open Sans Bold" panose="020B0806030504020204" charset="0"/>
                <a:sym typeface="Open Sans Bold"/>
              </a:rPr>
              <a:t>AMMATILLISTEN SOSIAALI- JA TERVEYSALAN JÄRJESTÖJEN KANSSA KEHITETÄÄN YHTEISTOIMINNAN PILOTTEJA SEKÄ YHTEISTOIMINTAA.</a:t>
            </a:r>
            <a:endParaRPr lang="fi-FI" sz="3600" b="0" i="0" u="none" strike="noStrike" baseline="0" dirty="0">
              <a:solidFill>
                <a:srgbClr val="0893A9"/>
              </a:solidFill>
              <a:latin typeface="Open Sans Bold" panose="020B0806030504020204" charset="0"/>
              <a:ea typeface="Open Sans Bold" panose="020B0806030504020204" charset="0"/>
              <a:cs typeface="Open Sans Bold" panose="020B0806030504020204" charset="0"/>
            </a:endParaRPr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71EC59CB-7377-0E82-24C9-84BECC836DDE}"/>
              </a:ext>
            </a:extLst>
          </p:cNvPr>
          <p:cNvGrpSpPr/>
          <p:nvPr/>
        </p:nvGrpSpPr>
        <p:grpSpPr>
          <a:xfrm>
            <a:off x="9447772" y="7960181"/>
            <a:ext cx="3768636" cy="644382"/>
            <a:chOff x="0" y="0"/>
            <a:chExt cx="2219334" cy="331848"/>
          </a:xfrm>
        </p:grpSpPr>
        <p:sp>
          <p:nvSpPr>
            <p:cNvPr id="9" name="Freeform 3">
              <a:extLst>
                <a:ext uri="{FF2B5EF4-FFF2-40B4-BE49-F238E27FC236}">
                  <a16:creationId xmlns:a16="http://schemas.microsoft.com/office/drawing/2014/main" id="{A2FF7274-F82A-4C0A-3AB0-D8AF3AAE0BCB}"/>
                </a:ext>
              </a:extLst>
            </p:cNvPr>
            <p:cNvSpPr/>
            <p:nvPr/>
          </p:nvSpPr>
          <p:spPr>
            <a:xfrm>
              <a:off x="0" y="0"/>
              <a:ext cx="2219334" cy="331848"/>
            </a:xfrm>
            <a:custGeom>
              <a:avLst/>
              <a:gdLst/>
              <a:ahLst/>
              <a:cxnLst/>
              <a:rect l="l" t="t" r="r" b="b"/>
              <a:pathLst>
                <a:path w="2219334" h="331848">
                  <a:moveTo>
                    <a:pt x="46856" y="0"/>
                  </a:moveTo>
                  <a:lnTo>
                    <a:pt x="2172478" y="0"/>
                  </a:lnTo>
                  <a:cubicBezTo>
                    <a:pt x="2198356" y="0"/>
                    <a:pt x="2219334" y="20978"/>
                    <a:pt x="2219334" y="46856"/>
                  </a:cubicBezTo>
                  <a:lnTo>
                    <a:pt x="2219334" y="284992"/>
                  </a:lnTo>
                  <a:cubicBezTo>
                    <a:pt x="2219334" y="310870"/>
                    <a:pt x="2198356" y="331848"/>
                    <a:pt x="2172478" y="331848"/>
                  </a:cubicBezTo>
                  <a:lnTo>
                    <a:pt x="46856" y="331848"/>
                  </a:lnTo>
                  <a:cubicBezTo>
                    <a:pt x="34429" y="331848"/>
                    <a:pt x="22511" y="326912"/>
                    <a:pt x="13724" y="318124"/>
                  </a:cubicBezTo>
                  <a:cubicBezTo>
                    <a:pt x="4937" y="309337"/>
                    <a:pt x="0" y="297419"/>
                    <a:pt x="0" y="284992"/>
                  </a:cubicBezTo>
                  <a:lnTo>
                    <a:pt x="0" y="46856"/>
                  </a:lnTo>
                  <a:cubicBezTo>
                    <a:pt x="0" y="34429"/>
                    <a:pt x="4937" y="22511"/>
                    <a:pt x="13724" y="13724"/>
                  </a:cubicBezTo>
                  <a:cubicBezTo>
                    <a:pt x="22511" y="4937"/>
                    <a:pt x="34429" y="0"/>
                    <a:pt x="46856" y="0"/>
                  </a:cubicBezTo>
                  <a:close/>
                </a:path>
              </a:pathLst>
            </a:custGeom>
            <a:solidFill>
              <a:srgbClr val="0893A9"/>
            </a:solidFill>
          </p:spPr>
          <p:txBody>
            <a:bodyPr/>
            <a:lstStyle/>
            <a:p>
              <a:endParaRPr lang="fi-FI"/>
            </a:p>
          </p:txBody>
        </p:sp>
        <p:sp>
          <p:nvSpPr>
            <p:cNvPr id="10" name="TextBox 4">
              <a:extLst>
                <a:ext uri="{FF2B5EF4-FFF2-40B4-BE49-F238E27FC236}">
                  <a16:creationId xmlns:a16="http://schemas.microsoft.com/office/drawing/2014/main" id="{002A98C9-C115-EFC5-457F-AF28B46CB1C5}"/>
                </a:ext>
              </a:extLst>
            </p:cNvPr>
            <p:cNvSpPr txBox="1"/>
            <p:nvPr/>
          </p:nvSpPr>
          <p:spPr>
            <a:xfrm>
              <a:off x="0" y="0"/>
              <a:ext cx="2219334" cy="3318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87"/>
                </a:lnSpc>
              </a:pPr>
              <a:r>
                <a:rPr lang="en-US" sz="2490" b="1" dirty="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ROHKEUS</a:t>
              </a:r>
            </a:p>
          </p:txBody>
        </p:sp>
      </p:grpSp>
      <p:grpSp>
        <p:nvGrpSpPr>
          <p:cNvPr id="3" name="Group 5">
            <a:extLst>
              <a:ext uri="{FF2B5EF4-FFF2-40B4-BE49-F238E27FC236}">
                <a16:creationId xmlns:a16="http://schemas.microsoft.com/office/drawing/2014/main" id="{92C70701-81DD-6A83-5765-24A265015C3B}"/>
              </a:ext>
            </a:extLst>
          </p:cNvPr>
          <p:cNvGrpSpPr/>
          <p:nvPr/>
        </p:nvGrpSpPr>
        <p:grpSpPr>
          <a:xfrm>
            <a:off x="14212277" y="6754261"/>
            <a:ext cx="3768636" cy="3047465"/>
            <a:chOff x="0" y="0"/>
            <a:chExt cx="1101631" cy="812800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AEA38BD2-213E-BAA3-0052-6A5E99595608}"/>
                </a:ext>
              </a:extLst>
            </p:cNvPr>
            <p:cNvSpPr/>
            <p:nvPr/>
          </p:nvSpPr>
          <p:spPr>
            <a:xfrm>
              <a:off x="0" y="0"/>
              <a:ext cx="1101631" cy="812800"/>
            </a:xfrm>
            <a:custGeom>
              <a:avLst/>
              <a:gdLst/>
              <a:ahLst/>
              <a:cxnLst/>
              <a:rect l="l" t="t" r="r" b="b"/>
              <a:pathLst>
                <a:path w="1101631" h="812800">
                  <a:moveTo>
                    <a:pt x="28085" y="0"/>
                  </a:moveTo>
                  <a:lnTo>
                    <a:pt x="1073547" y="0"/>
                  </a:lnTo>
                  <a:cubicBezTo>
                    <a:pt x="1080995" y="0"/>
                    <a:pt x="1088139" y="2959"/>
                    <a:pt x="1093406" y="8226"/>
                  </a:cubicBezTo>
                  <a:cubicBezTo>
                    <a:pt x="1098672" y="13493"/>
                    <a:pt x="1101631" y="20636"/>
                    <a:pt x="1101631" y="28085"/>
                  </a:cubicBezTo>
                  <a:lnTo>
                    <a:pt x="1101631" y="784715"/>
                  </a:lnTo>
                  <a:cubicBezTo>
                    <a:pt x="1101631" y="800226"/>
                    <a:pt x="1089057" y="812800"/>
                    <a:pt x="1073547" y="812800"/>
                  </a:cubicBezTo>
                  <a:lnTo>
                    <a:pt x="28085" y="812800"/>
                  </a:lnTo>
                  <a:cubicBezTo>
                    <a:pt x="20636" y="812800"/>
                    <a:pt x="13493" y="809841"/>
                    <a:pt x="8226" y="804574"/>
                  </a:cubicBezTo>
                  <a:cubicBezTo>
                    <a:pt x="2959" y="799307"/>
                    <a:pt x="0" y="792164"/>
                    <a:pt x="0" y="784715"/>
                  </a:cubicBezTo>
                  <a:lnTo>
                    <a:pt x="0" y="28085"/>
                  </a:lnTo>
                  <a:cubicBezTo>
                    <a:pt x="0" y="20636"/>
                    <a:pt x="2959" y="13493"/>
                    <a:pt x="8226" y="8226"/>
                  </a:cubicBezTo>
                  <a:cubicBezTo>
                    <a:pt x="13493" y="2959"/>
                    <a:pt x="20636" y="0"/>
                    <a:pt x="28085" y="0"/>
                  </a:cubicBezTo>
                  <a:close/>
                </a:path>
              </a:pathLst>
            </a:custGeom>
            <a:blipFill>
              <a:blip r:embed="rId2"/>
              <a:stretch>
                <a:fillRect l="-184372" t="-93555" r="-212" b="-23145"/>
              </a:stretch>
            </a:blipFill>
          </p:spPr>
          <p:txBody>
            <a:bodyPr/>
            <a:lstStyle/>
            <a:p>
              <a:endParaRPr lang="fi-FI"/>
            </a:p>
          </p:txBody>
        </p:sp>
      </p:grpSp>
      <p:sp>
        <p:nvSpPr>
          <p:cNvPr id="2" name="Tekstiruutu 1">
            <a:extLst>
              <a:ext uri="{FF2B5EF4-FFF2-40B4-BE49-F238E27FC236}">
                <a16:creationId xmlns:a16="http://schemas.microsoft.com/office/drawing/2014/main" id="{D8ADB887-F767-167F-5BF7-358FD2DDE942}"/>
              </a:ext>
            </a:extLst>
          </p:cNvPr>
          <p:cNvSpPr txBox="1"/>
          <p:nvPr/>
        </p:nvSpPr>
        <p:spPr>
          <a:xfrm>
            <a:off x="10065256" y="8670364"/>
            <a:ext cx="25336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748970">
              <a:spcAft>
                <a:spcPts val="660"/>
              </a:spcAft>
            </a:pPr>
            <a:r>
              <a:rPr lang="en-US" b="1" dirty="0">
                <a:solidFill>
                  <a:srgbClr val="0893A9"/>
                </a:solidFill>
                <a:latin typeface="Open Sans Bold" panose="020B0806030504020204" charset="0"/>
                <a:ea typeface="Open Sans Bold" panose="020B0806030504020204" charset="0"/>
                <a:cs typeface="Open Sans Bold" panose="020B0806030504020204" charset="0"/>
                <a:sym typeface="Open Sans Bold"/>
              </a:rPr>
              <a:t>VOIMAA JA VALOA ELÄMÄÄN -HANKE</a:t>
            </a:r>
            <a:endParaRPr lang="en-US" sz="1800" b="1" dirty="0">
              <a:solidFill>
                <a:srgbClr val="0893A9"/>
              </a:solidFill>
              <a:latin typeface="Open Sans Bold" panose="020B0806030504020204" charset="0"/>
              <a:ea typeface="Open Sans Bold" panose="020B0806030504020204" charset="0"/>
              <a:cs typeface="Open Sans Bold" panose="020B0806030504020204" charset="0"/>
              <a:sym typeface="Open Sans Bold"/>
            </a:endParaRPr>
          </a:p>
        </p:txBody>
      </p:sp>
    </p:spTree>
    <p:extLst>
      <p:ext uri="{BB962C8B-B14F-4D97-AF65-F5344CB8AC3E}">
        <p14:creationId xmlns:p14="http://schemas.microsoft.com/office/powerpoint/2010/main" val="26575042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e2b3bef-33ca-450b-b0c9-5db45cfbf601">
      <Terms xmlns="http://schemas.microsoft.com/office/infopath/2007/PartnerControls"/>
    </lcf76f155ced4ddcb4097134ff3c332f>
    <TaxCatchAll xmlns="9d4db2e6-8ffb-41b7-a302-7303aca67acc" xsi:nil="true"/>
    <_Flow_SignoffStatus xmlns="6e2b3bef-33ca-450b-b0c9-5db45cfbf601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D3E515B752A1FA4EB477A5FF7A5376EB" ma:contentTypeVersion="19" ma:contentTypeDescription="Luo uusi asiakirja." ma:contentTypeScope="" ma:versionID="840a47dd5556d3788a09cf85b27cdbde">
  <xsd:schema xmlns:xsd="http://www.w3.org/2001/XMLSchema" xmlns:xs="http://www.w3.org/2001/XMLSchema" xmlns:p="http://schemas.microsoft.com/office/2006/metadata/properties" xmlns:ns2="6e2b3bef-33ca-450b-b0c9-5db45cfbf601" xmlns:ns3="9d4db2e6-8ffb-41b7-a302-7303aca67acc" targetNamespace="http://schemas.microsoft.com/office/2006/metadata/properties" ma:root="true" ma:fieldsID="fb00679eac7024490857f916da2c3fb5" ns2:_="" ns3:_="">
    <xsd:import namespace="6e2b3bef-33ca-450b-b0c9-5db45cfbf601"/>
    <xsd:import namespace="9d4db2e6-8ffb-41b7-a302-7303aca67ac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_Flow_SignoffStatu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2b3bef-33ca-450b-b0c9-5db45cfbf60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_Flow_SignoffStatus" ma:index="18" nillable="true" ma:displayName="Kuittauksen tila" ma:internalName="Kuittauksen_x0020_tila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Kuvien tunnisteet" ma:readOnly="false" ma:fieldId="{5cf76f15-5ced-4ddc-b409-7134ff3c332f}" ma:taxonomyMulti="true" ma:sspId="5fddc7e4-d64d-4ae4-9ac6-4b3fe7aaca9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4db2e6-8ffb-41b7-a302-7303aca67acc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6d8f8064-20ec-4aa6-b62e-d85b9ba559a8}" ma:internalName="TaxCatchAll" ma:showField="CatchAllData" ma:web="9d4db2e6-8ffb-41b7-a302-7303aca67a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5A56530-DA36-4D80-9EF3-6E77B5F60E85}">
  <ds:schemaRefs>
    <ds:schemaRef ds:uri="http://schemas.microsoft.com/office/2006/documentManagement/types"/>
    <ds:schemaRef ds:uri="http://purl.org/dc/terms/"/>
    <ds:schemaRef ds:uri="6e2b3bef-33ca-450b-b0c9-5db45cfbf601"/>
    <ds:schemaRef ds:uri="http://www.w3.org/XML/1998/namespace"/>
    <ds:schemaRef ds:uri="http://schemas.microsoft.com/office/2006/metadata/properti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9d4db2e6-8ffb-41b7-a302-7303aca67acc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C0A68B20-36AD-4547-80FC-7E97A47D684F}">
  <ds:schemaRefs>
    <ds:schemaRef ds:uri="6e2b3bef-33ca-450b-b0c9-5db45cfbf601"/>
    <ds:schemaRef ds:uri="9d4db2e6-8ffb-41b7-a302-7303aca67ac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290B440D-8C82-4C52-9589-C2E2004ACCC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827</TotalTime>
  <Words>3153</Words>
  <Application>Microsoft Office PowerPoint</Application>
  <PresentationFormat>Mukautettu</PresentationFormat>
  <Paragraphs>608</Paragraphs>
  <Slides>46</Slides>
  <Notes>1</Notes>
  <HiddenSlides>0</HiddenSlides>
  <MMClips>0</MMClips>
  <ScaleCrop>false</ScaleCrop>
  <HeadingPairs>
    <vt:vector size="6" baseType="variant">
      <vt:variant>
        <vt:lpstr>Käytetyt fontit</vt:lpstr>
      </vt:variant>
      <vt:variant>
        <vt:i4>7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46</vt:i4>
      </vt:variant>
    </vt:vector>
  </HeadingPairs>
  <TitlesOfParts>
    <vt:vector size="54" baseType="lpstr">
      <vt:lpstr>Wingdings</vt:lpstr>
      <vt:lpstr>Arial</vt:lpstr>
      <vt:lpstr>Open Sans</vt:lpstr>
      <vt:lpstr>Open Sans Bold</vt:lpstr>
      <vt:lpstr>Calibri</vt:lpstr>
      <vt:lpstr>Aptos</vt:lpstr>
      <vt:lpstr>Open Sans    </vt:lpstr>
      <vt:lpstr>Office Theme</vt:lpstr>
      <vt:lpstr> TOIMINTASUUNNITELMA 2025    Strategiset arvot ja painopisteet Toiminnan tavoitteet Toimenpiteet ja mittarit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strategia esitys</dc:title>
  <dc:creator>Kirsi Kärkkäinen</dc:creator>
  <cp:lastModifiedBy>Katja Kasper</cp:lastModifiedBy>
  <cp:revision>541</cp:revision>
  <dcterms:created xsi:type="dcterms:W3CDTF">2006-08-16T00:00:00Z</dcterms:created>
  <dcterms:modified xsi:type="dcterms:W3CDTF">2025-03-17T08:47:59Z</dcterms:modified>
  <dc:identifier>DAGTh_IQFsU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0x010100D3E515B752A1FA4EB477A5FF7A5376EB</vt:lpwstr>
  </property>
  <property fmtid="{D5CDD505-2E9C-101B-9397-08002B2CF9AE}" pid="3" name="MediaServiceImageTags">
    <vt:lpwstr/>
  </property>
</Properties>
</file>